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7" r:id="rId5"/>
    <p:sldId id="256" r:id="rId6"/>
    <p:sldId id="258" r:id="rId7"/>
    <p:sldId id="259" r:id="rId8"/>
    <p:sldId id="260" r:id="rId9"/>
    <p:sldId id="265" r:id="rId10"/>
    <p:sldId id="261" r:id="rId11"/>
    <p:sldId id="262" r:id="rId12"/>
    <p:sldId id="26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DBDB9C-AD95-45B7-A282-FC22A30D6332}" type="datetimeFigureOut">
              <a:t>8/24/2026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F162E3-D481-410F-B36F-716EF8E83275}" type="slidenum">
              <a:t>‹#›</a:t>
            </a:fld>
            <a:endParaRPr lang="en-GB" dirty="0"/>
          </a:p>
        </p:txBody>
      </p:sp>
    </p:spTree>
    <p:extLst>
      <p:ext uri="{BB962C8B-B14F-4D97-AF65-F5344CB8AC3E}">
        <p14:creationId xmlns:p14="http://schemas.microsoft.com/office/powerpoint/2010/main" val="2469093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111315"/>
                </a:solidFill>
              </a:rPr>
              <a:t>Scope 1 Emissions</a:t>
            </a:r>
            <a:endParaRPr lang="en-US" dirty="0"/>
          </a:p>
          <a:p>
            <a:r>
              <a:rPr lang="en-US" dirty="0">
                <a:solidFill>
                  <a:srgbClr val="111315"/>
                </a:solidFill>
              </a:rPr>
              <a:t>Scope 1 covers direct emissions from sources owned or controlled by an organisation like fuel combustion and company vehicles.</a:t>
            </a:r>
            <a:endParaRPr lang="en-GB" dirty="0"/>
          </a:p>
          <a:p>
            <a:r>
              <a:rPr lang="en-US" b="1" dirty="0">
                <a:solidFill>
                  <a:srgbClr val="111315"/>
                </a:solidFill>
              </a:rPr>
              <a:t>Scope 2 Emissions</a:t>
            </a:r>
            <a:endParaRPr lang="en-GB" dirty="0"/>
          </a:p>
          <a:p>
            <a:r>
              <a:rPr lang="en-US" dirty="0">
                <a:solidFill>
                  <a:srgbClr val="111315"/>
                </a:solidFill>
              </a:rPr>
              <a:t>Scope 2 includes indirect emissions from purchased electricity consumed by an organisation but generated externally.</a:t>
            </a:r>
            <a:endParaRPr lang="en-GB" dirty="0"/>
          </a:p>
          <a:p>
            <a:r>
              <a:rPr lang="en-US" b="1" dirty="0">
                <a:solidFill>
                  <a:srgbClr val="111315"/>
                </a:solidFill>
              </a:rPr>
              <a:t>Scope 3 Emissions</a:t>
            </a:r>
            <a:endParaRPr lang="en-GB" dirty="0"/>
          </a:p>
          <a:p>
            <a:r>
              <a:rPr lang="en-US" dirty="0">
                <a:solidFill>
                  <a:srgbClr val="111315"/>
                </a:solidFill>
              </a:rPr>
              <a:t>Scope 3 involves indirect emissions from activities not directly controlled by the organisation, like commuting and procurement.</a:t>
            </a:r>
            <a:endParaRPr lang="en-GB" dirty="0"/>
          </a:p>
          <a:p>
            <a:r>
              <a:rPr lang="en-US" b="1" dirty="0">
                <a:solidFill>
                  <a:srgbClr val="111315"/>
                </a:solidFill>
              </a:rPr>
              <a:t>Importance of Scope 3</a:t>
            </a:r>
            <a:endParaRPr lang="en-GB" dirty="0"/>
          </a:p>
          <a:p>
            <a:r>
              <a:rPr lang="en-US" dirty="0">
                <a:solidFill>
                  <a:srgbClr val="111315"/>
                </a:solidFill>
              </a:rPr>
              <a:t>Scope 3 emissions often form the largest part of a carbon footprint and are essential for full sustainability planning.</a:t>
            </a:r>
            <a:endParaRPr lang="en-GB"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AF162E3-D481-410F-B36F-716EF8E83275}" type="slidenum">
              <a:t>2</a:t>
            </a:fld>
            <a:endParaRPr lang="en-GB" dirty="0"/>
          </a:p>
        </p:txBody>
      </p:sp>
    </p:spTree>
    <p:extLst>
      <p:ext uri="{BB962C8B-B14F-4D97-AF65-F5344CB8AC3E}">
        <p14:creationId xmlns:p14="http://schemas.microsoft.com/office/powerpoint/2010/main" val="556054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BE4F1-A147-BF21-B965-1596A8C1D4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DD3E7-F928-C188-4483-35C186EC8D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02EA26-FE36-E1F3-1B93-F8A9B8CFBD9B}"/>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6E49E707-010D-4967-ABEC-B9FCF49B3779}"/>
              </a:ext>
            </a:extLst>
          </p:cNvPr>
          <p:cNvSpPr>
            <a:spLocks noGrp="1"/>
          </p:cNvSpPr>
          <p:nvPr>
            <p:ph type="sldNum" sz="quarter" idx="5"/>
          </p:nvPr>
        </p:nvSpPr>
        <p:spPr/>
        <p:txBody>
          <a:bodyPr/>
          <a:lstStyle/>
          <a:p>
            <a:fld id="{3AF162E3-D481-410F-B36F-716EF8E83275}" type="slidenum">
              <a:t>3</a:t>
            </a:fld>
            <a:endParaRPr lang="en-GB" dirty="0"/>
          </a:p>
        </p:txBody>
      </p:sp>
    </p:spTree>
    <p:extLst>
      <p:ext uri="{BB962C8B-B14F-4D97-AF65-F5344CB8AC3E}">
        <p14:creationId xmlns:p14="http://schemas.microsoft.com/office/powerpoint/2010/main" val="2868654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7D733-CF01-2ECC-2197-34C38094D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FBCD27-5F86-5580-FD46-446B18263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392E55-B01B-1EC2-B9B8-D678125EBB08}"/>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74823717-0D90-366B-2CE1-C41ADF94CC98}"/>
              </a:ext>
            </a:extLst>
          </p:cNvPr>
          <p:cNvSpPr>
            <a:spLocks noGrp="1"/>
          </p:cNvSpPr>
          <p:nvPr>
            <p:ph type="sldNum" sz="quarter" idx="5"/>
          </p:nvPr>
        </p:nvSpPr>
        <p:spPr/>
        <p:txBody>
          <a:bodyPr/>
          <a:lstStyle/>
          <a:p>
            <a:fld id="{3AF162E3-D481-410F-B36F-716EF8E83275}" type="slidenum">
              <a:t>4</a:t>
            </a:fld>
            <a:endParaRPr lang="en-GB" dirty="0"/>
          </a:p>
        </p:txBody>
      </p:sp>
    </p:spTree>
    <p:extLst>
      <p:ext uri="{BB962C8B-B14F-4D97-AF65-F5344CB8AC3E}">
        <p14:creationId xmlns:p14="http://schemas.microsoft.com/office/powerpoint/2010/main" val="3037479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EE259-FD90-62A1-F48A-1D8014912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44A923-89D2-BEBF-15B3-C24DEF489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20CEF7-28E5-B878-5321-06FC3271E0EA}"/>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952097E6-A59E-CE2B-6055-0E61F4D82E86}"/>
              </a:ext>
            </a:extLst>
          </p:cNvPr>
          <p:cNvSpPr>
            <a:spLocks noGrp="1"/>
          </p:cNvSpPr>
          <p:nvPr>
            <p:ph type="sldNum" sz="quarter" idx="5"/>
          </p:nvPr>
        </p:nvSpPr>
        <p:spPr/>
        <p:txBody>
          <a:bodyPr/>
          <a:lstStyle/>
          <a:p>
            <a:fld id="{3AF162E3-D481-410F-B36F-716EF8E83275}" type="slidenum">
              <a:t>5</a:t>
            </a:fld>
            <a:endParaRPr lang="en-GB" dirty="0"/>
          </a:p>
        </p:txBody>
      </p:sp>
    </p:spTree>
    <p:extLst>
      <p:ext uri="{BB962C8B-B14F-4D97-AF65-F5344CB8AC3E}">
        <p14:creationId xmlns:p14="http://schemas.microsoft.com/office/powerpoint/2010/main" val="3793797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EAD8A-4CB7-FC83-4567-A1E09AB35E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A9E2B6-FCB5-BE55-BF59-1C5E6CAE00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CFD1C6-2057-F1DF-63C3-4D398C0E8B19}"/>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5A86CBAE-AE03-70EE-E7A3-381F9502B3DB}"/>
              </a:ext>
            </a:extLst>
          </p:cNvPr>
          <p:cNvSpPr>
            <a:spLocks noGrp="1"/>
          </p:cNvSpPr>
          <p:nvPr>
            <p:ph type="sldNum" sz="quarter" idx="5"/>
          </p:nvPr>
        </p:nvSpPr>
        <p:spPr/>
        <p:txBody>
          <a:bodyPr/>
          <a:lstStyle/>
          <a:p>
            <a:fld id="{3AF162E3-D481-410F-B36F-716EF8E83275}" type="slidenum">
              <a:t>6</a:t>
            </a:fld>
            <a:endParaRPr lang="en-GB" dirty="0"/>
          </a:p>
        </p:txBody>
      </p:sp>
    </p:spTree>
    <p:extLst>
      <p:ext uri="{BB962C8B-B14F-4D97-AF65-F5344CB8AC3E}">
        <p14:creationId xmlns:p14="http://schemas.microsoft.com/office/powerpoint/2010/main" val="3720438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2A285-5D0E-C0A5-1D00-73B5B1243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0E604A-EF7B-E9A6-AEEC-AE1D40CFE0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11AB6E-D51F-D0AB-D209-C4A206960B84}"/>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01350EFF-E35C-46A7-D4D3-8D117880071E}"/>
              </a:ext>
            </a:extLst>
          </p:cNvPr>
          <p:cNvSpPr>
            <a:spLocks noGrp="1"/>
          </p:cNvSpPr>
          <p:nvPr>
            <p:ph type="sldNum" sz="quarter" idx="5"/>
          </p:nvPr>
        </p:nvSpPr>
        <p:spPr/>
        <p:txBody>
          <a:bodyPr/>
          <a:lstStyle/>
          <a:p>
            <a:fld id="{3AF162E3-D481-410F-B36F-716EF8E83275}" type="slidenum">
              <a:t>7</a:t>
            </a:fld>
            <a:endParaRPr lang="en-GB" dirty="0"/>
          </a:p>
        </p:txBody>
      </p:sp>
    </p:spTree>
    <p:extLst>
      <p:ext uri="{BB962C8B-B14F-4D97-AF65-F5344CB8AC3E}">
        <p14:creationId xmlns:p14="http://schemas.microsoft.com/office/powerpoint/2010/main" val="888070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BC58B-38A7-2D75-06E2-71A7C20F59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79266-D621-CE10-7F10-474293BDC4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099823-DF0B-3268-DCCC-CCC875D5A19A}"/>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84AA9FBC-E8D3-A81A-E024-A3CDD99F2325}"/>
              </a:ext>
            </a:extLst>
          </p:cNvPr>
          <p:cNvSpPr>
            <a:spLocks noGrp="1"/>
          </p:cNvSpPr>
          <p:nvPr>
            <p:ph type="sldNum" sz="quarter" idx="5"/>
          </p:nvPr>
        </p:nvSpPr>
        <p:spPr/>
        <p:txBody>
          <a:bodyPr/>
          <a:lstStyle/>
          <a:p>
            <a:fld id="{3AF162E3-D481-410F-B36F-716EF8E83275}" type="slidenum">
              <a:t>8</a:t>
            </a:fld>
            <a:endParaRPr lang="en-GB" dirty="0"/>
          </a:p>
        </p:txBody>
      </p:sp>
    </p:spTree>
    <p:extLst>
      <p:ext uri="{BB962C8B-B14F-4D97-AF65-F5344CB8AC3E}">
        <p14:creationId xmlns:p14="http://schemas.microsoft.com/office/powerpoint/2010/main" val="1337612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39D8F-79A0-57E0-75BC-4674AED63C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4990A5-FEA9-248E-F473-94D914F674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CA35F3-7E87-73CF-EC7E-00A5668B057D}"/>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F978DA7A-9A96-B439-2133-6FF61568B2A7}"/>
              </a:ext>
            </a:extLst>
          </p:cNvPr>
          <p:cNvSpPr>
            <a:spLocks noGrp="1"/>
          </p:cNvSpPr>
          <p:nvPr>
            <p:ph type="sldNum" sz="quarter" idx="5"/>
          </p:nvPr>
        </p:nvSpPr>
        <p:spPr/>
        <p:txBody>
          <a:bodyPr/>
          <a:lstStyle/>
          <a:p>
            <a:fld id="{3AF162E3-D481-410F-B36F-716EF8E83275}" type="slidenum">
              <a:t>9</a:t>
            </a:fld>
            <a:endParaRPr lang="en-GB" dirty="0"/>
          </a:p>
        </p:txBody>
      </p:sp>
    </p:spTree>
    <p:extLst>
      <p:ext uri="{BB962C8B-B14F-4D97-AF65-F5344CB8AC3E}">
        <p14:creationId xmlns:p14="http://schemas.microsoft.com/office/powerpoint/2010/main" val="1930317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59F13-235A-C9D1-6DA3-7CDB56F2AE4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DD7C297-08AA-02BE-192C-40AEC72313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152B23D-969B-0E4B-8103-7C9C2B6C7CBC}"/>
              </a:ext>
            </a:extLst>
          </p:cNvPr>
          <p:cNvSpPr>
            <a:spLocks noGrp="1"/>
          </p:cNvSpPr>
          <p:nvPr>
            <p:ph type="dt" sz="half" idx="10"/>
          </p:nvPr>
        </p:nvSpPr>
        <p:spPr/>
        <p:txBody>
          <a:bodyPr/>
          <a:lstStyle/>
          <a:p>
            <a:fld id="{5930C435-FB33-4520-AFB4-DFCA33F5F9D5}" type="datetimeFigureOut">
              <a:rPr lang="en-GB" smtClean="0"/>
              <a:t>24/08/2026</a:t>
            </a:fld>
            <a:endParaRPr lang="en-GB" dirty="0"/>
          </a:p>
        </p:txBody>
      </p:sp>
      <p:sp>
        <p:nvSpPr>
          <p:cNvPr id="5" name="Footer Placeholder 4">
            <a:extLst>
              <a:ext uri="{FF2B5EF4-FFF2-40B4-BE49-F238E27FC236}">
                <a16:creationId xmlns:a16="http://schemas.microsoft.com/office/drawing/2014/main" id="{654E817D-7951-2557-852E-BAFB61385D3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623FE93-A2F0-F493-860E-AC296416222F}"/>
              </a:ext>
            </a:extLst>
          </p:cNvPr>
          <p:cNvSpPr>
            <a:spLocks noGrp="1"/>
          </p:cNvSpPr>
          <p:nvPr>
            <p:ph type="sldNum" sz="quarter" idx="12"/>
          </p:nvPr>
        </p:nvSpPr>
        <p:spPr/>
        <p:txBody>
          <a:bodyPr/>
          <a:lstStyle/>
          <a:p>
            <a:fld id="{8F835EAA-E97F-488D-BECC-CF287D1FD65C}" type="slidenum">
              <a:rPr lang="en-GB" smtClean="0"/>
              <a:t>‹#›</a:t>
            </a:fld>
            <a:endParaRPr lang="en-GB" dirty="0"/>
          </a:p>
        </p:txBody>
      </p:sp>
    </p:spTree>
    <p:extLst>
      <p:ext uri="{BB962C8B-B14F-4D97-AF65-F5344CB8AC3E}">
        <p14:creationId xmlns:p14="http://schemas.microsoft.com/office/powerpoint/2010/main" val="4278217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E534F-CA80-96E9-F96B-AE42921E5F07}"/>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933B729-3571-7A57-6DE8-68EBDA27B24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8275D96-7306-5F6F-7214-2AC15FC078F1}"/>
              </a:ext>
            </a:extLst>
          </p:cNvPr>
          <p:cNvSpPr>
            <a:spLocks noGrp="1"/>
          </p:cNvSpPr>
          <p:nvPr>
            <p:ph type="dt" sz="half" idx="10"/>
          </p:nvPr>
        </p:nvSpPr>
        <p:spPr/>
        <p:txBody>
          <a:bodyPr/>
          <a:lstStyle/>
          <a:p>
            <a:fld id="{5930C435-FB33-4520-AFB4-DFCA33F5F9D5}" type="datetimeFigureOut">
              <a:rPr lang="en-GB" smtClean="0"/>
              <a:t>24/08/2026</a:t>
            </a:fld>
            <a:endParaRPr lang="en-GB" dirty="0"/>
          </a:p>
        </p:txBody>
      </p:sp>
      <p:sp>
        <p:nvSpPr>
          <p:cNvPr id="5" name="Footer Placeholder 4">
            <a:extLst>
              <a:ext uri="{FF2B5EF4-FFF2-40B4-BE49-F238E27FC236}">
                <a16:creationId xmlns:a16="http://schemas.microsoft.com/office/drawing/2014/main" id="{E8AA62C6-BBD2-0413-752D-B97BB878A45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CFBCA02-B72C-0921-4953-2BF20163A1A0}"/>
              </a:ext>
            </a:extLst>
          </p:cNvPr>
          <p:cNvSpPr>
            <a:spLocks noGrp="1"/>
          </p:cNvSpPr>
          <p:nvPr>
            <p:ph type="sldNum" sz="quarter" idx="12"/>
          </p:nvPr>
        </p:nvSpPr>
        <p:spPr/>
        <p:txBody>
          <a:bodyPr/>
          <a:lstStyle/>
          <a:p>
            <a:fld id="{8F835EAA-E97F-488D-BECC-CF287D1FD65C}" type="slidenum">
              <a:rPr lang="en-GB" smtClean="0"/>
              <a:t>‹#›</a:t>
            </a:fld>
            <a:endParaRPr lang="en-GB" dirty="0"/>
          </a:p>
        </p:txBody>
      </p:sp>
    </p:spTree>
    <p:extLst>
      <p:ext uri="{BB962C8B-B14F-4D97-AF65-F5344CB8AC3E}">
        <p14:creationId xmlns:p14="http://schemas.microsoft.com/office/powerpoint/2010/main" val="1149339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2645A3-BB04-E5AA-5157-953CAB472DB3}"/>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EA95458-D092-B567-124D-9CCAB4E35B0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B211236-69BF-6BCE-97C9-FD2CBA4810D6}"/>
              </a:ext>
            </a:extLst>
          </p:cNvPr>
          <p:cNvSpPr>
            <a:spLocks noGrp="1"/>
          </p:cNvSpPr>
          <p:nvPr>
            <p:ph type="dt" sz="half" idx="10"/>
          </p:nvPr>
        </p:nvSpPr>
        <p:spPr/>
        <p:txBody>
          <a:bodyPr/>
          <a:lstStyle/>
          <a:p>
            <a:fld id="{5930C435-FB33-4520-AFB4-DFCA33F5F9D5}" type="datetimeFigureOut">
              <a:rPr lang="en-GB" smtClean="0"/>
              <a:t>24/08/2026</a:t>
            </a:fld>
            <a:endParaRPr lang="en-GB" dirty="0"/>
          </a:p>
        </p:txBody>
      </p:sp>
      <p:sp>
        <p:nvSpPr>
          <p:cNvPr id="5" name="Footer Placeholder 4">
            <a:extLst>
              <a:ext uri="{FF2B5EF4-FFF2-40B4-BE49-F238E27FC236}">
                <a16:creationId xmlns:a16="http://schemas.microsoft.com/office/drawing/2014/main" id="{026E7864-478B-9CA1-814C-ECDDA50281F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A50A2E9-BA00-F313-B3B5-9E58C4CD18B2}"/>
              </a:ext>
            </a:extLst>
          </p:cNvPr>
          <p:cNvSpPr>
            <a:spLocks noGrp="1"/>
          </p:cNvSpPr>
          <p:nvPr>
            <p:ph type="sldNum" sz="quarter" idx="12"/>
          </p:nvPr>
        </p:nvSpPr>
        <p:spPr/>
        <p:txBody>
          <a:bodyPr/>
          <a:lstStyle/>
          <a:p>
            <a:fld id="{8F835EAA-E97F-488D-BECC-CF287D1FD65C}" type="slidenum">
              <a:rPr lang="en-GB" smtClean="0"/>
              <a:t>‹#›</a:t>
            </a:fld>
            <a:endParaRPr lang="en-GB" dirty="0"/>
          </a:p>
        </p:txBody>
      </p:sp>
    </p:spTree>
    <p:extLst>
      <p:ext uri="{BB962C8B-B14F-4D97-AF65-F5344CB8AC3E}">
        <p14:creationId xmlns:p14="http://schemas.microsoft.com/office/powerpoint/2010/main" val="2124469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75AD6-D73A-BCEC-20EA-591519E7EF2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872B567-B651-2F93-3418-FD6DE94F38A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BCD5220-FC32-3B18-7F12-4618745AED6C}"/>
              </a:ext>
            </a:extLst>
          </p:cNvPr>
          <p:cNvSpPr>
            <a:spLocks noGrp="1"/>
          </p:cNvSpPr>
          <p:nvPr>
            <p:ph type="dt" sz="half" idx="10"/>
          </p:nvPr>
        </p:nvSpPr>
        <p:spPr/>
        <p:txBody>
          <a:bodyPr/>
          <a:lstStyle/>
          <a:p>
            <a:fld id="{5930C435-FB33-4520-AFB4-DFCA33F5F9D5}" type="datetimeFigureOut">
              <a:rPr lang="en-GB" smtClean="0"/>
              <a:t>24/08/2026</a:t>
            </a:fld>
            <a:endParaRPr lang="en-GB" dirty="0"/>
          </a:p>
        </p:txBody>
      </p:sp>
      <p:sp>
        <p:nvSpPr>
          <p:cNvPr id="5" name="Footer Placeholder 4">
            <a:extLst>
              <a:ext uri="{FF2B5EF4-FFF2-40B4-BE49-F238E27FC236}">
                <a16:creationId xmlns:a16="http://schemas.microsoft.com/office/drawing/2014/main" id="{FD3D4D7E-8D3A-2E73-EB3F-BAECD205A6A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71B1F35-07BC-A5BA-8BA6-CE0285ED7E62}"/>
              </a:ext>
            </a:extLst>
          </p:cNvPr>
          <p:cNvSpPr>
            <a:spLocks noGrp="1"/>
          </p:cNvSpPr>
          <p:nvPr>
            <p:ph type="sldNum" sz="quarter" idx="12"/>
          </p:nvPr>
        </p:nvSpPr>
        <p:spPr/>
        <p:txBody>
          <a:bodyPr/>
          <a:lstStyle/>
          <a:p>
            <a:fld id="{8F835EAA-E97F-488D-BECC-CF287D1FD65C}" type="slidenum">
              <a:rPr lang="en-GB" smtClean="0"/>
              <a:t>‹#›</a:t>
            </a:fld>
            <a:endParaRPr lang="en-GB" dirty="0"/>
          </a:p>
        </p:txBody>
      </p:sp>
    </p:spTree>
    <p:extLst>
      <p:ext uri="{BB962C8B-B14F-4D97-AF65-F5344CB8AC3E}">
        <p14:creationId xmlns:p14="http://schemas.microsoft.com/office/powerpoint/2010/main" val="2386005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4AE1B-1FA0-2E4A-A50D-0D12F343D2C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5A927ED-DD1A-109F-DCBC-5373270C261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6A80995-880F-5FE3-C278-7D39B71E332A}"/>
              </a:ext>
            </a:extLst>
          </p:cNvPr>
          <p:cNvSpPr>
            <a:spLocks noGrp="1"/>
          </p:cNvSpPr>
          <p:nvPr>
            <p:ph type="dt" sz="half" idx="10"/>
          </p:nvPr>
        </p:nvSpPr>
        <p:spPr/>
        <p:txBody>
          <a:bodyPr/>
          <a:lstStyle/>
          <a:p>
            <a:fld id="{5930C435-FB33-4520-AFB4-DFCA33F5F9D5}" type="datetimeFigureOut">
              <a:rPr lang="en-GB" smtClean="0"/>
              <a:t>24/08/2026</a:t>
            </a:fld>
            <a:endParaRPr lang="en-GB" dirty="0"/>
          </a:p>
        </p:txBody>
      </p:sp>
      <p:sp>
        <p:nvSpPr>
          <p:cNvPr id="5" name="Footer Placeholder 4">
            <a:extLst>
              <a:ext uri="{FF2B5EF4-FFF2-40B4-BE49-F238E27FC236}">
                <a16:creationId xmlns:a16="http://schemas.microsoft.com/office/drawing/2014/main" id="{15464B4A-6B0B-A3BB-6029-109AFA52084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1EF9408-376A-495F-A777-8A6017468B2F}"/>
              </a:ext>
            </a:extLst>
          </p:cNvPr>
          <p:cNvSpPr>
            <a:spLocks noGrp="1"/>
          </p:cNvSpPr>
          <p:nvPr>
            <p:ph type="sldNum" sz="quarter" idx="12"/>
          </p:nvPr>
        </p:nvSpPr>
        <p:spPr/>
        <p:txBody>
          <a:bodyPr/>
          <a:lstStyle/>
          <a:p>
            <a:fld id="{8F835EAA-E97F-488D-BECC-CF287D1FD65C}" type="slidenum">
              <a:rPr lang="en-GB" smtClean="0"/>
              <a:t>‹#›</a:t>
            </a:fld>
            <a:endParaRPr lang="en-GB" dirty="0"/>
          </a:p>
        </p:txBody>
      </p:sp>
    </p:spTree>
    <p:extLst>
      <p:ext uri="{BB962C8B-B14F-4D97-AF65-F5344CB8AC3E}">
        <p14:creationId xmlns:p14="http://schemas.microsoft.com/office/powerpoint/2010/main" val="924682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730A-D619-B689-BBF5-4D0AAA2ABC5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9D31DDD-B49D-8032-34DC-8DD72506EBB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DA160F71-3EEC-5472-56A2-B7BF765CA16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A87D1B1-8B9F-B82D-1665-BC6D40661DA7}"/>
              </a:ext>
            </a:extLst>
          </p:cNvPr>
          <p:cNvSpPr>
            <a:spLocks noGrp="1"/>
          </p:cNvSpPr>
          <p:nvPr>
            <p:ph type="dt" sz="half" idx="10"/>
          </p:nvPr>
        </p:nvSpPr>
        <p:spPr/>
        <p:txBody>
          <a:bodyPr/>
          <a:lstStyle/>
          <a:p>
            <a:fld id="{5930C435-FB33-4520-AFB4-DFCA33F5F9D5}" type="datetimeFigureOut">
              <a:rPr lang="en-GB" smtClean="0"/>
              <a:t>24/08/2026</a:t>
            </a:fld>
            <a:endParaRPr lang="en-GB" dirty="0"/>
          </a:p>
        </p:txBody>
      </p:sp>
      <p:sp>
        <p:nvSpPr>
          <p:cNvPr id="6" name="Footer Placeholder 5">
            <a:extLst>
              <a:ext uri="{FF2B5EF4-FFF2-40B4-BE49-F238E27FC236}">
                <a16:creationId xmlns:a16="http://schemas.microsoft.com/office/drawing/2014/main" id="{B3670139-EA45-9DEA-43F5-1881B467E88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11B8044-3EDA-30A7-50B1-02A81C039F7C}"/>
              </a:ext>
            </a:extLst>
          </p:cNvPr>
          <p:cNvSpPr>
            <a:spLocks noGrp="1"/>
          </p:cNvSpPr>
          <p:nvPr>
            <p:ph type="sldNum" sz="quarter" idx="12"/>
          </p:nvPr>
        </p:nvSpPr>
        <p:spPr/>
        <p:txBody>
          <a:bodyPr/>
          <a:lstStyle/>
          <a:p>
            <a:fld id="{8F835EAA-E97F-488D-BECC-CF287D1FD65C}" type="slidenum">
              <a:rPr lang="en-GB" smtClean="0"/>
              <a:t>‹#›</a:t>
            </a:fld>
            <a:endParaRPr lang="en-GB" dirty="0"/>
          </a:p>
        </p:txBody>
      </p:sp>
    </p:spTree>
    <p:extLst>
      <p:ext uri="{BB962C8B-B14F-4D97-AF65-F5344CB8AC3E}">
        <p14:creationId xmlns:p14="http://schemas.microsoft.com/office/powerpoint/2010/main" val="347911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D1376-A90D-9266-03E4-5EAC61975AE9}"/>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F4FDBD6-5AE2-E02D-3CD9-3F42AC9E06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E7B540A-74A4-2D6D-4D66-2DE580D0CCA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D7F32213-7556-A3ED-569D-0492F28E6E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FC18F1D-97FE-6313-2AF8-006319E0C0C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2831A08-56A2-FB81-FC75-3E2401D38761}"/>
              </a:ext>
            </a:extLst>
          </p:cNvPr>
          <p:cNvSpPr>
            <a:spLocks noGrp="1"/>
          </p:cNvSpPr>
          <p:nvPr>
            <p:ph type="dt" sz="half" idx="10"/>
          </p:nvPr>
        </p:nvSpPr>
        <p:spPr/>
        <p:txBody>
          <a:bodyPr/>
          <a:lstStyle/>
          <a:p>
            <a:fld id="{5930C435-FB33-4520-AFB4-DFCA33F5F9D5}" type="datetimeFigureOut">
              <a:rPr lang="en-GB" smtClean="0"/>
              <a:t>24/08/2026</a:t>
            </a:fld>
            <a:endParaRPr lang="en-GB" dirty="0"/>
          </a:p>
        </p:txBody>
      </p:sp>
      <p:sp>
        <p:nvSpPr>
          <p:cNvPr id="8" name="Footer Placeholder 7">
            <a:extLst>
              <a:ext uri="{FF2B5EF4-FFF2-40B4-BE49-F238E27FC236}">
                <a16:creationId xmlns:a16="http://schemas.microsoft.com/office/drawing/2014/main" id="{3BAD1EAF-8CDD-D758-E1DB-D4AC82EA2266}"/>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18269AD1-D83A-0F3F-02B8-1BB8605DC781}"/>
              </a:ext>
            </a:extLst>
          </p:cNvPr>
          <p:cNvSpPr>
            <a:spLocks noGrp="1"/>
          </p:cNvSpPr>
          <p:nvPr>
            <p:ph type="sldNum" sz="quarter" idx="12"/>
          </p:nvPr>
        </p:nvSpPr>
        <p:spPr/>
        <p:txBody>
          <a:bodyPr/>
          <a:lstStyle/>
          <a:p>
            <a:fld id="{8F835EAA-E97F-488D-BECC-CF287D1FD65C}" type="slidenum">
              <a:rPr lang="en-GB" smtClean="0"/>
              <a:t>‹#›</a:t>
            </a:fld>
            <a:endParaRPr lang="en-GB" dirty="0"/>
          </a:p>
        </p:txBody>
      </p:sp>
    </p:spTree>
    <p:extLst>
      <p:ext uri="{BB962C8B-B14F-4D97-AF65-F5344CB8AC3E}">
        <p14:creationId xmlns:p14="http://schemas.microsoft.com/office/powerpoint/2010/main" val="163309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F8E0A-E01D-6139-6CDA-0E9F21652F68}"/>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AA11C00-5C8F-1B3E-75D9-C94FD8DE8DA2}"/>
              </a:ext>
            </a:extLst>
          </p:cNvPr>
          <p:cNvSpPr>
            <a:spLocks noGrp="1"/>
          </p:cNvSpPr>
          <p:nvPr>
            <p:ph type="dt" sz="half" idx="10"/>
          </p:nvPr>
        </p:nvSpPr>
        <p:spPr/>
        <p:txBody>
          <a:bodyPr/>
          <a:lstStyle/>
          <a:p>
            <a:fld id="{5930C435-FB33-4520-AFB4-DFCA33F5F9D5}" type="datetimeFigureOut">
              <a:rPr lang="en-GB" smtClean="0"/>
              <a:t>24/08/2026</a:t>
            </a:fld>
            <a:endParaRPr lang="en-GB" dirty="0"/>
          </a:p>
        </p:txBody>
      </p:sp>
      <p:sp>
        <p:nvSpPr>
          <p:cNvPr id="4" name="Footer Placeholder 3">
            <a:extLst>
              <a:ext uri="{FF2B5EF4-FFF2-40B4-BE49-F238E27FC236}">
                <a16:creationId xmlns:a16="http://schemas.microsoft.com/office/drawing/2014/main" id="{7621E907-F822-F2AD-7B1B-DF7CA347EC2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7752787-AC75-D799-9DFC-C3A05CC9E51D}"/>
              </a:ext>
            </a:extLst>
          </p:cNvPr>
          <p:cNvSpPr>
            <a:spLocks noGrp="1"/>
          </p:cNvSpPr>
          <p:nvPr>
            <p:ph type="sldNum" sz="quarter" idx="12"/>
          </p:nvPr>
        </p:nvSpPr>
        <p:spPr/>
        <p:txBody>
          <a:bodyPr/>
          <a:lstStyle/>
          <a:p>
            <a:fld id="{8F835EAA-E97F-488D-BECC-CF287D1FD65C}" type="slidenum">
              <a:rPr lang="en-GB" smtClean="0"/>
              <a:t>‹#›</a:t>
            </a:fld>
            <a:endParaRPr lang="en-GB" dirty="0"/>
          </a:p>
        </p:txBody>
      </p:sp>
    </p:spTree>
    <p:extLst>
      <p:ext uri="{BB962C8B-B14F-4D97-AF65-F5344CB8AC3E}">
        <p14:creationId xmlns:p14="http://schemas.microsoft.com/office/powerpoint/2010/main" val="3892207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95FAB5-E0BD-4960-CA34-B92EB95DE28C}"/>
              </a:ext>
            </a:extLst>
          </p:cNvPr>
          <p:cNvSpPr>
            <a:spLocks noGrp="1"/>
          </p:cNvSpPr>
          <p:nvPr>
            <p:ph type="dt" sz="half" idx="10"/>
          </p:nvPr>
        </p:nvSpPr>
        <p:spPr/>
        <p:txBody>
          <a:bodyPr/>
          <a:lstStyle/>
          <a:p>
            <a:fld id="{5930C435-FB33-4520-AFB4-DFCA33F5F9D5}" type="datetimeFigureOut">
              <a:rPr lang="en-GB" smtClean="0"/>
              <a:t>24/08/2026</a:t>
            </a:fld>
            <a:endParaRPr lang="en-GB" dirty="0"/>
          </a:p>
        </p:txBody>
      </p:sp>
      <p:sp>
        <p:nvSpPr>
          <p:cNvPr id="3" name="Footer Placeholder 2">
            <a:extLst>
              <a:ext uri="{FF2B5EF4-FFF2-40B4-BE49-F238E27FC236}">
                <a16:creationId xmlns:a16="http://schemas.microsoft.com/office/drawing/2014/main" id="{7EEEAC67-3D3D-C27F-9B67-B3B039ED5688}"/>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4FD2C331-9431-842B-F1DF-C551E615B6E8}"/>
              </a:ext>
            </a:extLst>
          </p:cNvPr>
          <p:cNvSpPr>
            <a:spLocks noGrp="1"/>
          </p:cNvSpPr>
          <p:nvPr>
            <p:ph type="sldNum" sz="quarter" idx="12"/>
          </p:nvPr>
        </p:nvSpPr>
        <p:spPr/>
        <p:txBody>
          <a:bodyPr/>
          <a:lstStyle/>
          <a:p>
            <a:fld id="{8F835EAA-E97F-488D-BECC-CF287D1FD65C}" type="slidenum">
              <a:rPr lang="en-GB" smtClean="0"/>
              <a:t>‹#›</a:t>
            </a:fld>
            <a:endParaRPr lang="en-GB" dirty="0"/>
          </a:p>
        </p:txBody>
      </p:sp>
    </p:spTree>
    <p:extLst>
      <p:ext uri="{BB962C8B-B14F-4D97-AF65-F5344CB8AC3E}">
        <p14:creationId xmlns:p14="http://schemas.microsoft.com/office/powerpoint/2010/main" val="3880305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DF107-8F96-A8A6-89C2-22B4DF466FA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EA54826-923F-0958-5E07-3EC509958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984DDE0-7C2C-1FCC-3125-DD6CE36645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A673620-5351-200F-7FB1-E0B065988573}"/>
              </a:ext>
            </a:extLst>
          </p:cNvPr>
          <p:cNvSpPr>
            <a:spLocks noGrp="1"/>
          </p:cNvSpPr>
          <p:nvPr>
            <p:ph type="dt" sz="half" idx="10"/>
          </p:nvPr>
        </p:nvSpPr>
        <p:spPr/>
        <p:txBody>
          <a:bodyPr/>
          <a:lstStyle/>
          <a:p>
            <a:fld id="{5930C435-FB33-4520-AFB4-DFCA33F5F9D5}" type="datetimeFigureOut">
              <a:rPr lang="en-GB" smtClean="0"/>
              <a:t>24/08/2026</a:t>
            </a:fld>
            <a:endParaRPr lang="en-GB" dirty="0"/>
          </a:p>
        </p:txBody>
      </p:sp>
      <p:sp>
        <p:nvSpPr>
          <p:cNvPr id="6" name="Footer Placeholder 5">
            <a:extLst>
              <a:ext uri="{FF2B5EF4-FFF2-40B4-BE49-F238E27FC236}">
                <a16:creationId xmlns:a16="http://schemas.microsoft.com/office/drawing/2014/main" id="{647A9A65-27D3-3D66-4177-626A0CB4D87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55FA3BA-9A81-657F-B267-5A20EDE8D3FF}"/>
              </a:ext>
            </a:extLst>
          </p:cNvPr>
          <p:cNvSpPr>
            <a:spLocks noGrp="1"/>
          </p:cNvSpPr>
          <p:nvPr>
            <p:ph type="sldNum" sz="quarter" idx="12"/>
          </p:nvPr>
        </p:nvSpPr>
        <p:spPr/>
        <p:txBody>
          <a:bodyPr/>
          <a:lstStyle/>
          <a:p>
            <a:fld id="{8F835EAA-E97F-488D-BECC-CF287D1FD65C}" type="slidenum">
              <a:rPr lang="en-GB" smtClean="0"/>
              <a:t>‹#›</a:t>
            </a:fld>
            <a:endParaRPr lang="en-GB" dirty="0"/>
          </a:p>
        </p:txBody>
      </p:sp>
    </p:spTree>
    <p:extLst>
      <p:ext uri="{BB962C8B-B14F-4D97-AF65-F5344CB8AC3E}">
        <p14:creationId xmlns:p14="http://schemas.microsoft.com/office/powerpoint/2010/main" val="2024580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D1753-0C9D-E33E-B287-31CCC1E9624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CAE5122F-FBA9-219D-4B03-28052C82D7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B4144ADB-4F7E-5550-4CAE-752B5ACF73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2BB465E-4F19-8505-EE72-D774B8C10E3B}"/>
              </a:ext>
            </a:extLst>
          </p:cNvPr>
          <p:cNvSpPr>
            <a:spLocks noGrp="1"/>
          </p:cNvSpPr>
          <p:nvPr>
            <p:ph type="dt" sz="half" idx="10"/>
          </p:nvPr>
        </p:nvSpPr>
        <p:spPr/>
        <p:txBody>
          <a:bodyPr/>
          <a:lstStyle/>
          <a:p>
            <a:fld id="{5930C435-FB33-4520-AFB4-DFCA33F5F9D5}" type="datetimeFigureOut">
              <a:rPr lang="en-GB" smtClean="0"/>
              <a:t>24/08/2026</a:t>
            </a:fld>
            <a:endParaRPr lang="en-GB" dirty="0"/>
          </a:p>
        </p:txBody>
      </p:sp>
      <p:sp>
        <p:nvSpPr>
          <p:cNvPr id="6" name="Footer Placeholder 5">
            <a:extLst>
              <a:ext uri="{FF2B5EF4-FFF2-40B4-BE49-F238E27FC236}">
                <a16:creationId xmlns:a16="http://schemas.microsoft.com/office/drawing/2014/main" id="{BEB31CD1-8D6B-83B7-C5D9-B4A1B7AE86A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26F3A6B-3FDB-0CC5-E055-0AEE17BF76CC}"/>
              </a:ext>
            </a:extLst>
          </p:cNvPr>
          <p:cNvSpPr>
            <a:spLocks noGrp="1"/>
          </p:cNvSpPr>
          <p:nvPr>
            <p:ph type="sldNum" sz="quarter" idx="12"/>
          </p:nvPr>
        </p:nvSpPr>
        <p:spPr/>
        <p:txBody>
          <a:bodyPr/>
          <a:lstStyle/>
          <a:p>
            <a:fld id="{8F835EAA-E97F-488D-BECC-CF287D1FD65C}" type="slidenum">
              <a:rPr lang="en-GB" smtClean="0"/>
              <a:t>‹#›</a:t>
            </a:fld>
            <a:endParaRPr lang="en-GB" dirty="0"/>
          </a:p>
        </p:txBody>
      </p:sp>
    </p:spTree>
    <p:extLst>
      <p:ext uri="{BB962C8B-B14F-4D97-AF65-F5344CB8AC3E}">
        <p14:creationId xmlns:p14="http://schemas.microsoft.com/office/powerpoint/2010/main" val="4071681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CB3077-6D5D-7F54-1589-32CE7D93E7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C33D6F4-7251-ACA9-DC6D-658707F73E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58626D1-D6DD-52F0-FB52-E428306C02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30C435-FB33-4520-AFB4-DFCA33F5F9D5}" type="datetimeFigureOut">
              <a:rPr lang="en-GB" smtClean="0"/>
              <a:t>24/08/2026</a:t>
            </a:fld>
            <a:endParaRPr lang="en-GB" dirty="0"/>
          </a:p>
        </p:txBody>
      </p:sp>
      <p:sp>
        <p:nvSpPr>
          <p:cNvPr id="5" name="Footer Placeholder 4">
            <a:extLst>
              <a:ext uri="{FF2B5EF4-FFF2-40B4-BE49-F238E27FC236}">
                <a16:creationId xmlns:a16="http://schemas.microsoft.com/office/drawing/2014/main" id="{11D3BACE-ED96-3A71-E6B0-44115E1718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250D6FCA-9F5D-AEAD-686A-B7B6F245A1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835EAA-E97F-488D-BECC-CF287D1FD65C}" type="slidenum">
              <a:rPr lang="en-GB" smtClean="0"/>
              <a:t>‹#›</a:t>
            </a:fld>
            <a:endParaRPr lang="en-GB" dirty="0"/>
          </a:p>
        </p:txBody>
      </p:sp>
    </p:spTree>
    <p:extLst>
      <p:ext uri="{BB962C8B-B14F-4D97-AF65-F5344CB8AC3E}">
        <p14:creationId xmlns:p14="http://schemas.microsoft.com/office/powerpoint/2010/main" val="21784470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rcnfoundation.rcn.org.uk/About-us/Governance/Our-Trustees" TargetMode="External"/><Relationship Id="rId4" Type="http://schemas.openxmlformats.org/officeDocument/2006/relationships/hyperlink" Target="https://rcnfoundation.rcn.org.uk/About-u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rcnfoundation.rcn.org.uk/Research-projects/Priority-research-areas/Maternal-and-neonatal-health/Exploring-the-barrier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rcnfoundation.rcn.org.uk/Research-projects/Priority-research-areas/Maternal-and-neonatal-health/Exploring-the-barrier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circle with white text and stars&#10;&#10;AI-generated content may be incorrect.">
            <a:extLst>
              <a:ext uri="{FF2B5EF4-FFF2-40B4-BE49-F238E27FC236}">
                <a16:creationId xmlns:a16="http://schemas.microsoft.com/office/drawing/2014/main" id="{15E0F961-82C8-AEED-BF4A-597C06F1E19D}"/>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BF662CF8-E567-F789-FB14-C861795D9E9E}"/>
              </a:ext>
            </a:extLst>
          </p:cNvPr>
          <p:cNvSpPr txBox="1"/>
          <p:nvPr/>
        </p:nvSpPr>
        <p:spPr>
          <a:xfrm>
            <a:off x="6272784" y="1384078"/>
            <a:ext cx="5230368" cy="2092881"/>
          </a:xfrm>
          <a:prstGeom prst="rect">
            <a:avLst/>
          </a:prstGeom>
          <a:noFill/>
        </p:spPr>
        <p:txBody>
          <a:bodyPr wrap="square" rtlCol="0">
            <a:spAutoFit/>
          </a:bodyPr>
          <a:lstStyle/>
          <a:p>
            <a:r>
              <a:rPr lang="en-GB" sz="2800" b="1" dirty="0"/>
              <a:t>Listen, Understand, Act: addressing race inequalities across </a:t>
            </a:r>
            <a:r>
              <a:rPr lang="en-GB" sz="2800" b="1" dirty="0">
                <a:latin typeface="Arial" panose="020B0604020202020204" pitchFamily="34" charset="0"/>
                <a:cs typeface="Arial" panose="020B0604020202020204" pitchFamily="34" charset="0"/>
              </a:rPr>
              <a:t>maternal</a:t>
            </a:r>
            <a:r>
              <a:rPr lang="en-GB" sz="2800" b="1" dirty="0"/>
              <a:t> and neonatal health and wellbeing</a:t>
            </a:r>
          </a:p>
          <a:p>
            <a:endParaRPr lang="en-GB" dirty="0"/>
          </a:p>
        </p:txBody>
      </p:sp>
      <p:sp>
        <p:nvSpPr>
          <p:cNvPr id="5" name="TextBox 4">
            <a:extLst>
              <a:ext uri="{FF2B5EF4-FFF2-40B4-BE49-F238E27FC236}">
                <a16:creationId xmlns:a16="http://schemas.microsoft.com/office/drawing/2014/main" id="{F3FA8200-BC24-DADC-0FD8-C45FAC903C82}"/>
              </a:ext>
            </a:extLst>
          </p:cNvPr>
          <p:cNvSpPr txBox="1"/>
          <p:nvPr/>
        </p:nvSpPr>
        <p:spPr>
          <a:xfrm>
            <a:off x="6272784" y="3739808"/>
            <a:ext cx="4407408"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Professor Sarah McGloin</a:t>
            </a:r>
          </a:p>
        </p:txBody>
      </p:sp>
    </p:spTree>
    <p:extLst>
      <p:ext uri="{BB962C8B-B14F-4D97-AF65-F5344CB8AC3E}">
        <p14:creationId xmlns:p14="http://schemas.microsoft.com/office/powerpoint/2010/main" val="3564793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background with black dots&#10;&#10;AI-generated content may be incorrect.">
            <a:extLst>
              <a:ext uri="{FF2B5EF4-FFF2-40B4-BE49-F238E27FC236}">
                <a16:creationId xmlns:a16="http://schemas.microsoft.com/office/drawing/2014/main" id="{4D09CF0C-0975-C3BC-949C-D4F89D8DDA7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C6EA9B24-5206-DAC4-F279-4286D127A8DA}"/>
              </a:ext>
            </a:extLst>
          </p:cNvPr>
          <p:cNvSpPr txBox="1"/>
          <p:nvPr/>
        </p:nvSpPr>
        <p:spPr>
          <a:xfrm>
            <a:off x="902208" y="755808"/>
            <a:ext cx="7616952" cy="523220"/>
          </a:xfrm>
          <a:prstGeom prst="rect">
            <a:avLst/>
          </a:prstGeom>
          <a:noFill/>
        </p:spPr>
        <p:txBody>
          <a:bodyPr wrap="square" rtlCol="0">
            <a:spAutoFit/>
          </a:bodyPr>
          <a:lstStyle/>
          <a:p>
            <a:r>
              <a:rPr lang="en-US" sz="2800" u="sng" dirty="0">
                <a:latin typeface="Arial" panose="020B0604020202020204" pitchFamily="34" charset="0"/>
                <a:cs typeface="Arial" panose="020B0604020202020204" pitchFamily="34" charset="0"/>
                <a:hlinkClick r:id="rId4"/>
              </a:rPr>
              <a:t>About the RCN Foundation</a:t>
            </a:r>
            <a:r>
              <a:rPr lang="en-GB" dirty="0">
                <a:latin typeface="Arial" panose="020B0604020202020204" pitchFamily="34" charset="0"/>
                <a:cs typeface="Arial" panose="020B0604020202020204" pitchFamily="34" charset="0"/>
              </a:rPr>
              <a:t>​</a:t>
            </a:r>
          </a:p>
        </p:txBody>
      </p:sp>
      <p:sp>
        <p:nvSpPr>
          <p:cNvPr id="4" name="TextBox 3">
            <a:extLst>
              <a:ext uri="{FF2B5EF4-FFF2-40B4-BE49-F238E27FC236}">
                <a16:creationId xmlns:a16="http://schemas.microsoft.com/office/drawing/2014/main" id="{D745AFD0-24E4-86F1-4CF5-2E4D1FCC157C}"/>
              </a:ext>
            </a:extLst>
          </p:cNvPr>
          <p:cNvSpPr txBox="1"/>
          <p:nvPr/>
        </p:nvSpPr>
        <p:spPr>
          <a:xfrm>
            <a:off x="902208" y="1670209"/>
            <a:ext cx="9107424" cy="443198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fontAlgn="base">
              <a:buFont typeface="Arial" panose="020B0604020202020204" pitchFamily="34" charset="0"/>
              <a:buChar char="•"/>
            </a:pPr>
            <a:r>
              <a:rPr lang="en-GB" sz="2400" dirty="0">
                <a:latin typeface="Arial" panose="020B0604020202020204" pitchFamily="34" charset="0"/>
                <a:cs typeface="Arial" panose="020B0604020202020204" pitchFamily="34" charset="0"/>
              </a:rPr>
              <a:t>An independent charity and grant-maker plus which funds individuals and projects</a:t>
            </a:r>
            <a:r>
              <a:rPr lang="en-US" sz="2400" dirty="0">
                <a:latin typeface="Arial" panose="020B0604020202020204" pitchFamily="34" charset="0"/>
                <a:cs typeface="Arial" panose="020B0604020202020204" pitchFamily="34" charset="0"/>
              </a:rPr>
              <a:t>​ and delivers support for Compassionate Leadership in Practice</a:t>
            </a:r>
          </a:p>
          <a:p>
            <a:pPr marL="342900" indent="-342900" fontAlgn="base">
              <a:buFont typeface="Arial" panose="020B0604020202020204" pitchFamily="34" charset="0"/>
              <a:buChar char="•"/>
            </a:pPr>
            <a:r>
              <a:rPr lang="en-GB" sz="2400" dirty="0">
                <a:latin typeface="Arial" panose="020B0604020202020204" pitchFamily="34" charset="0"/>
                <a:cs typeface="Arial" panose="020B0604020202020204" pitchFamily="34" charset="0"/>
              </a:rPr>
              <a:t>Our purpose is to support and strengthen nursing and midwifery to improve the health and wellbeing of the nation</a:t>
            </a:r>
            <a:endParaRPr lang="en-US" sz="2400" dirty="0">
              <a:latin typeface="Arial" panose="020B0604020202020204" pitchFamily="34" charset="0"/>
              <a:cs typeface="Arial" panose="020B0604020202020204" pitchFamily="34" charset="0"/>
            </a:endParaRPr>
          </a:p>
          <a:p>
            <a:pPr marL="342900" indent="-342900" fontAlgn="base">
              <a:buFont typeface="Arial" panose="020B0604020202020204" pitchFamily="34" charset="0"/>
              <a:buChar char="•"/>
            </a:pPr>
            <a:r>
              <a:rPr lang="en-GB" sz="2400" dirty="0">
                <a:latin typeface="Arial" panose="020B0604020202020204" pitchFamily="34" charset="0"/>
                <a:cs typeface="Arial" panose="020B0604020202020204" pitchFamily="34" charset="0"/>
              </a:rPr>
              <a:t>We support all members of the professions, not only members of the RCN – this was one of the main changes when the charity was separated from the RCN</a:t>
            </a:r>
            <a:r>
              <a:rPr lang="en-US" sz="2400" dirty="0">
                <a:latin typeface="Arial" panose="020B0604020202020204" pitchFamily="34" charset="0"/>
                <a:cs typeface="Arial" panose="020B0604020202020204" pitchFamily="34" charset="0"/>
              </a:rPr>
              <a:t>​</a:t>
            </a:r>
          </a:p>
          <a:p>
            <a:pPr marL="342900" indent="-342900" fontAlgn="base">
              <a:buFont typeface="Arial" panose="020B0604020202020204" pitchFamily="34" charset="0"/>
              <a:buChar char="•"/>
            </a:pPr>
            <a:r>
              <a:rPr lang="en-GB" sz="2400" dirty="0">
                <a:latin typeface="Arial" panose="020B0604020202020204" pitchFamily="34" charset="0"/>
                <a:cs typeface="Arial" panose="020B0604020202020204" pitchFamily="34" charset="0"/>
              </a:rPr>
              <a:t>The income used for our grants comes from investments and fundraising</a:t>
            </a:r>
            <a:r>
              <a:rPr lang="en-US" sz="2400" dirty="0">
                <a:latin typeface="Arial" panose="020B0604020202020204" pitchFamily="34" charset="0"/>
                <a:cs typeface="Arial" panose="020B0604020202020204" pitchFamily="34" charset="0"/>
              </a:rPr>
              <a:t>​</a:t>
            </a:r>
          </a:p>
          <a:p>
            <a:pPr marL="342900" indent="-342900" fontAlgn="base">
              <a:buFont typeface="Arial" panose="020B0604020202020204" pitchFamily="34" charset="0"/>
              <a:buChar char="•"/>
            </a:pPr>
            <a:r>
              <a:rPr lang="en-US" sz="2400" dirty="0">
                <a:latin typeface="Arial" panose="020B0604020202020204" pitchFamily="34" charset="0"/>
                <a:cs typeface="Arial" panose="020B0604020202020204" pitchFamily="34" charset="0"/>
              </a:rPr>
              <a:t>We are governed by a </a:t>
            </a:r>
            <a:r>
              <a:rPr lang="en-US" sz="2400" dirty="0">
                <a:latin typeface="Arial" panose="020B0604020202020204" pitchFamily="34" charset="0"/>
                <a:cs typeface="Arial" panose="020B0604020202020204" pitchFamily="34" charset="0"/>
                <a:hlinkClick r:id="rId5"/>
              </a:rPr>
              <a:t>Board of Trustees</a:t>
            </a:r>
            <a:endParaRPr lang="en-US" sz="24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581798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FD6CE-AEC4-DB42-91E8-6265118A5260}"/>
            </a:ext>
          </a:extLst>
        </p:cNvPr>
        <p:cNvGrpSpPr/>
        <p:nvPr/>
      </p:nvGrpSpPr>
      <p:grpSpPr>
        <a:xfrm>
          <a:off x="0" y="0"/>
          <a:ext cx="0" cy="0"/>
          <a:chOff x="0" y="0"/>
          <a:chExt cx="0" cy="0"/>
        </a:xfrm>
      </p:grpSpPr>
      <p:pic>
        <p:nvPicPr>
          <p:cNvPr id="3" name="Picture 2" descr="A white background with black dots&#10;&#10;AI-generated content may be incorrect.">
            <a:extLst>
              <a:ext uri="{FF2B5EF4-FFF2-40B4-BE49-F238E27FC236}">
                <a16:creationId xmlns:a16="http://schemas.microsoft.com/office/drawing/2014/main" id="{FCD25799-B240-4A87-3547-5CB01A07D27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C6203AF2-8759-3B19-DD64-2D21D48FA9C7}"/>
              </a:ext>
            </a:extLst>
          </p:cNvPr>
          <p:cNvSpPr txBox="1"/>
          <p:nvPr/>
        </p:nvSpPr>
        <p:spPr>
          <a:xfrm>
            <a:off x="582167" y="544285"/>
            <a:ext cx="8061089" cy="1661993"/>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hlinkClick r:id="rId4"/>
              </a:rPr>
              <a:t>Listen, Understand, Act: addressing race inequalities across maternal and neonatal health and wellbeing</a:t>
            </a:r>
            <a:endParaRPr lang="en-GB" sz="2800" b="1" dirty="0">
              <a:latin typeface="Arial" panose="020B0604020202020204" pitchFamily="34" charset="0"/>
              <a:cs typeface="Arial" panose="020B0604020202020204" pitchFamily="34" charset="0"/>
            </a:endParaRPr>
          </a:p>
          <a:p>
            <a:endParaRPr lang="en-GB" dirty="0"/>
          </a:p>
        </p:txBody>
      </p:sp>
      <p:sp>
        <p:nvSpPr>
          <p:cNvPr id="4" name="TextBox 3">
            <a:extLst>
              <a:ext uri="{FF2B5EF4-FFF2-40B4-BE49-F238E27FC236}">
                <a16:creationId xmlns:a16="http://schemas.microsoft.com/office/drawing/2014/main" id="{12FF1E93-CDD6-541A-DF8E-15FF7F7BC8E8}"/>
              </a:ext>
            </a:extLst>
          </p:cNvPr>
          <p:cNvSpPr txBox="1"/>
          <p:nvPr/>
        </p:nvSpPr>
        <p:spPr>
          <a:xfrm>
            <a:off x="582166" y="2251064"/>
            <a:ext cx="9704833" cy="369331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 £210,000 programme of research to contribute to the evidence-base to address race inequalities in the UK, across maternal and neonatal health and wellbeing.</a:t>
            </a:r>
          </a:p>
          <a:p>
            <a:endParaRPr lang="en-GB" sz="24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Aim</a:t>
            </a:r>
          </a:p>
          <a:p>
            <a:r>
              <a:rPr lang="en-GB" sz="2400" dirty="0">
                <a:latin typeface="Arial" panose="020B0604020202020204" pitchFamily="34" charset="0"/>
                <a:cs typeface="Arial" panose="020B0604020202020204" pitchFamily="34" charset="0"/>
              </a:rPr>
              <a:t>To give a voice to Black and Asian mothers about their experiences, and to support midwives and other health care professionals, to learn and better understand these experiences, supporting them to provide personalised, safer care for Black and Asian mothers and their babies.</a:t>
            </a:r>
          </a:p>
          <a:p>
            <a:endParaRPr lang="en-GB" dirty="0"/>
          </a:p>
        </p:txBody>
      </p:sp>
    </p:spTree>
    <p:extLst>
      <p:ext uri="{BB962C8B-B14F-4D97-AF65-F5344CB8AC3E}">
        <p14:creationId xmlns:p14="http://schemas.microsoft.com/office/powerpoint/2010/main" val="3835957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00994-7CA5-E109-84EC-70C434DE70AC}"/>
            </a:ext>
          </a:extLst>
        </p:cNvPr>
        <p:cNvGrpSpPr/>
        <p:nvPr/>
      </p:nvGrpSpPr>
      <p:grpSpPr>
        <a:xfrm>
          <a:off x="0" y="0"/>
          <a:ext cx="0" cy="0"/>
          <a:chOff x="0" y="0"/>
          <a:chExt cx="0" cy="0"/>
        </a:xfrm>
      </p:grpSpPr>
      <p:pic>
        <p:nvPicPr>
          <p:cNvPr id="3" name="Picture 2" descr="A white background with black dots&#10;&#10;AI-generated content may be incorrect.">
            <a:extLst>
              <a:ext uri="{FF2B5EF4-FFF2-40B4-BE49-F238E27FC236}">
                <a16:creationId xmlns:a16="http://schemas.microsoft.com/office/drawing/2014/main" id="{6C82D926-D51F-50ED-7A77-12AC01A0DE2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F181F7C4-B72C-355F-E391-3625B21CCD5D}"/>
              </a:ext>
            </a:extLst>
          </p:cNvPr>
          <p:cNvSpPr txBox="1"/>
          <p:nvPr/>
        </p:nvSpPr>
        <p:spPr>
          <a:xfrm>
            <a:off x="822960" y="697951"/>
            <a:ext cx="8321040" cy="523220"/>
          </a:xfrm>
          <a:prstGeom prst="rect">
            <a:avLst/>
          </a:prstGeom>
          <a:noFill/>
        </p:spPr>
        <p:txBody>
          <a:bodyPr wrap="square" rtlCol="0">
            <a:spAutoFit/>
          </a:bodyPr>
          <a:lstStyle/>
          <a:p>
            <a:r>
              <a:rPr lang="en-GB" sz="2800" dirty="0"/>
              <a:t>Listen, Understand, Act: The Programme 2026-2028 </a:t>
            </a:r>
          </a:p>
        </p:txBody>
      </p:sp>
      <p:sp>
        <p:nvSpPr>
          <p:cNvPr id="4" name="TextBox 3">
            <a:extLst>
              <a:ext uri="{FF2B5EF4-FFF2-40B4-BE49-F238E27FC236}">
                <a16:creationId xmlns:a16="http://schemas.microsoft.com/office/drawing/2014/main" id="{52A23E59-ACA2-19D0-F0C0-98BDD67D966F}"/>
              </a:ext>
            </a:extLst>
          </p:cNvPr>
          <p:cNvSpPr txBox="1"/>
          <p:nvPr/>
        </p:nvSpPr>
        <p:spPr>
          <a:xfrm>
            <a:off x="822959" y="1664589"/>
            <a:ext cx="10258697" cy="4893647"/>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Funding Calls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hlinkClick r:id="rId4"/>
              </a:rPr>
              <a:t>Call 1: Explore the barriers Black and Asian women face to be listened to and heard, and how these can be addressed to ensure the women are actively listened to and heard.</a:t>
            </a: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Calls 2-5: Evaluate four current projects and interventions which aim to address experiences of  racial inequality for Black and Asian women and their babies, to measure their impact and potential to be shared wider.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Call 6: Examine the role voluntary organisations have in supporting asylum-seeking women, and Black and Asian women, to access and engage with maternity and neonatal services across the UK.</a:t>
            </a:r>
          </a:p>
        </p:txBody>
      </p:sp>
    </p:spTree>
    <p:extLst>
      <p:ext uri="{BB962C8B-B14F-4D97-AF65-F5344CB8AC3E}">
        <p14:creationId xmlns:p14="http://schemas.microsoft.com/office/powerpoint/2010/main" val="686353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785C-1308-38D0-D768-61AA868A1BA1}"/>
            </a:ext>
          </a:extLst>
        </p:cNvPr>
        <p:cNvGrpSpPr/>
        <p:nvPr/>
      </p:nvGrpSpPr>
      <p:grpSpPr>
        <a:xfrm>
          <a:off x="0" y="0"/>
          <a:ext cx="0" cy="0"/>
          <a:chOff x="0" y="0"/>
          <a:chExt cx="0" cy="0"/>
        </a:xfrm>
      </p:grpSpPr>
      <p:pic>
        <p:nvPicPr>
          <p:cNvPr id="3" name="Picture 2" descr="A white background with black dots&#10;&#10;AI-generated content may be incorrect.">
            <a:extLst>
              <a:ext uri="{FF2B5EF4-FFF2-40B4-BE49-F238E27FC236}">
                <a16:creationId xmlns:a16="http://schemas.microsoft.com/office/drawing/2014/main" id="{682998EB-0DF8-C5EE-7765-345B01A288C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B239044-3181-6D0B-39E5-D3F544400928}"/>
              </a:ext>
            </a:extLst>
          </p:cNvPr>
          <p:cNvSpPr txBox="1"/>
          <p:nvPr/>
        </p:nvSpPr>
        <p:spPr>
          <a:xfrm>
            <a:off x="548639" y="630936"/>
            <a:ext cx="9248503" cy="1569660"/>
          </a:xfrm>
          <a:prstGeom prst="rect">
            <a:avLst/>
          </a:prstGeom>
          <a:noFill/>
        </p:spPr>
        <p:txBody>
          <a:bodyPr wrap="square" rtlCol="0">
            <a:spAutoFit/>
          </a:bodyPr>
          <a:lstStyle/>
          <a:p>
            <a:r>
              <a:rPr lang="en-GB" sz="2400" u="sng" dirty="0">
                <a:latin typeface="Arial" panose="020B0604020202020204" pitchFamily="34" charset="0"/>
                <a:cs typeface="Arial" panose="020B0604020202020204" pitchFamily="34" charset="0"/>
              </a:rPr>
              <a:t>Call 1: Explore the barriers Black and Asian women face throughout maternity and neonatal care, to be given a voice; to be listened to and heard by the professions caring from them and their babies across their maternity and neonatal journey</a:t>
            </a:r>
          </a:p>
        </p:txBody>
      </p:sp>
      <p:sp>
        <p:nvSpPr>
          <p:cNvPr id="4" name="TextBox 3">
            <a:extLst>
              <a:ext uri="{FF2B5EF4-FFF2-40B4-BE49-F238E27FC236}">
                <a16:creationId xmlns:a16="http://schemas.microsoft.com/office/drawing/2014/main" id="{6863A03C-2584-5534-074A-2F263E1A93A6}"/>
              </a:ext>
            </a:extLst>
          </p:cNvPr>
          <p:cNvSpPr txBox="1"/>
          <p:nvPr/>
        </p:nvSpPr>
        <p:spPr>
          <a:xfrm>
            <a:off x="548639" y="2371344"/>
            <a:ext cx="10598332" cy="4062651"/>
          </a:xfrm>
          <a:prstGeom prst="rect">
            <a:avLst/>
          </a:prstGeom>
          <a:noFill/>
        </p:spPr>
        <p:txBody>
          <a:bodyPr wrap="square" rtlCol="0">
            <a:spAutoFit/>
          </a:bodyPr>
          <a:lstStyle/>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The voice of Black and Asian mothers is front and central to the research and people with lived experience must be included in the research team</a:t>
            </a: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To identify the barriers the women, experience when trying to be heard and have a voice</a:t>
            </a: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Make recommendations as to how the barriers can be addressed to ensure Black and Asian women are actively listened to and heard throughout their journey through maternity and neonatal care</a:t>
            </a: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To demonstrate the impact of giving the women a voice on personalised care</a:t>
            </a: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To include vignettes of effective practice, and why these are successful</a:t>
            </a:r>
          </a:p>
          <a:p>
            <a:endParaRPr lang="en-GB" dirty="0"/>
          </a:p>
        </p:txBody>
      </p:sp>
    </p:spTree>
    <p:extLst>
      <p:ext uri="{BB962C8B-B14F-4D97-AF65-F5344CB8AC3E}">
        <p14:creationId xmlns:p14="http://schemas.microsoft.com/office/powerpoint/2010/main" val="2113386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BBF3A-9829-A2D5-6C89-18912A5D7B8C}"/>
            </a:ext>
          </a:extLst>
        </p:cNvPr>
        <p:cNvGrpSpPr/>
        <p:nvPr/>
      </p:nvGrpSpPr>
      <p:grpSpPr>
        <a:xfrm>
          <a:off x="0" y="0"/>
          <a:ext cx="0" cy="0"/>
          <a:chOff x="0" y="0"/>
          <a:chExt cx="0" cy="0"/>
        </a:xfrm>
      </p:grpSpPr>
      <p:pic>
        <p:nvPicPr>
          <p:cNvPr id="3" name="Picture 2" descr="A white background with black dots&#10;&#10;AI-generated content may be incorrect.">
            <a:extLst>
              <a:ext uri="{FF2B5EF4-FFF2-40B4-BE49-F238E27FC236}">
                <a16:creationId xmlns:a16="http://schemas.microsoft.com/office/drawing/2014/main" id="{7C05DA68-A25C-FD8D-4AEB-A8DBDAE7963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018846B-A27E-ABDA-A881-9998AC5297EC}"/>
              </a:ext>
            </a:extLst>
          </p:cNvPr>
          <p:cNvSpPr txBox="1"/>
          <p:nvPr/>
        </p:nvSpPr>
        <p:spPr>
          <a:xfrm>
            <a:off x="548638" y="2544139"/>
            <a:ext cx="10119361" cy="3600986"/>
          </a:xfrm>
          <a:prstGeom prst="rect">
            <a:avLst/>
          </a:prstGeom>
          <a:noFill/>
        </p:spPr>
        <p:txBody>
          <a:bodyPr wrap="square" rtlCol="0">
            <a:spAutoFit/>
          </a:bodyPr>
          <a:lstStyle/>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Applications are via Word of PDF documents to the RCN Foundation Grant email: </a:t>
            </a:r>
            <a:r>
              <a:rPr lang="fr-FR" sz="2400" dirty="0">
                <a:latin typeface="Arial" panose="020B0604020202020204" pitchFamily="34" charset="0"/>
                <a:cs typeface="Arial" panose="020B0604020202020204" pitchFamily="34" charset="0"/>
              </a:rPr>
              <a:t>grants@rcnfoundation.org</a:t>
            </a:r>
            <a:endParaRPr lang="en-GB" sz="24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CVs to be submitted a separate document</a:t>
            </a: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No word limit to sections, but we ask for clear and concise applications</a:t>
            </a: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Budget breakdown  note we do not fund estate overhead costs</a:t>
            </a: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Gantt Chart with timeline think about what ethics will be required</a:t>
            </a:r>
          </a:p>
          <a:p>
            <a:pPr marL="285750" lvl="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Expectation there is at least one open access journal publication from the study </a:t>
            </a:r>
          </a:p>
          <a:p>
            <a:pPr marL="285750" lvl="0" indent="-285750">
              <a:buFont typeface="Arial" panose="020B0604020202020204" pitchFamily="34" charset="0"/>
              <a:buChar char="•"/>
            </a:pPr>
            <a:endParaRPr lang="en-GB" dirty="0"/>
          </a:p>
          <a:p>
            <a:endParaRPr lang="en-GB" dirty="0"/>
          </a:p>
        </p:txBody>
      </p:sp>
      <p:sp>
        <p:nvSpPr>
          <p:cNvPr id="6" name="TextBox 5">
            <a:extLst>
              <a:ext uri="{FF2B5EF4-FFF2-40B4-BE49-F238E27FC236}">
                <a16:creationId xmlns:a16="http://schemas.microsoft.com/office/drawing/2014/main" id="{F3B2400D-0E80-437C-323F-2D1F5AB597D5}"/>
              </a:ext>
            </a:extLst>
          </p:cNvPr>
          <p:cNvSpPr txBox="1"/>
          <p:nvPr/>
        </p:nvSpPr>
        <p:spPr>
          <a:xfrm>
            <a:off x="548639" y="630936"/>
            <a:ext cx="9248503" cy="1569660"/>
          </a:xfrm>
          <a:prstGeom prst="rect">
            <a:avLst/>
          </a:prstGeom>
          <a:noFill/>
        </p:spPr>
        <p:txBody>
          <a:bodyPr wrap="square" rtlCol="0">
            <a:spAutoFit/>
          </a:bodyPr>
          <a:lstStyle/>
          <a:p>
            <a:r>
              <a:rPr lang="en-GB" sz="2400" u="sng" dirty="0">
                <a:latin typeface="Arial" panose="020B0604020202020204" pitchFamily="34" charset="0"/>
                <a:cs typeface="Arial" panose="020B0604020202020204" pitchFamily="34" charset="0"/>
              </a:rPr>
              <a:t>Call 1: Explore the barriers Black and Asian women face throughout maternity and neonatal care, to be given a voice; to be listened to and heard by the professions caring from them and their babies across their maternity and neonatal journey</a:t>
            </a:r>
          </a:p>
        </p:txBody>
      </p:sp>
    </p:spTree>
    <p:extLst>
      <p:ext uri="{BB962C8B-B14F-4D97-AF65-F5344CB8AC3E}">
        <p14:creationId xmlns:p14="http://schemas.microsoft.com/office/powerpoint/2010/main" val="3608428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48263-64A2-2020-76EF-4A4E7A8BDA03}"/>
            </a:ext>
          </a:extLst>
        </p:cNvPr>
        <p:cNvGrpSpPr/>
        <p:nvPr/>
      </p:nvGrpSpPr>
      <p:grpSpPr>
        <a:xfrm>
          <a:off x="0" y="0"/>
          <a:ext cx="0" cy="0"/>
          <a:chOff x="0" y="0"/>
          <a:chExt cx="0" cy="0"/>
        </a:xfrm>
      </p:grpSpPr>
      <p:pic>
        <p:nvPicPr>
          <p:cNvPr id="3" name="Picture 2" descr="A white background with black dots&#10;&#10;AI-generated content may be incorrect.">
            <a:extLst>
              <a:ext uri="{FF2B5EF4-FFF2-40B4-BE49-F238E27FC236}">
                <a16:creationId xmlns:a16="http://schemas.microsoft.com/office/drawing/2014/main" id="{354D111E-1AE1-143D-3C3B-4096265A18A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C85CA80-1620-D152-A8AF-F809CC973B6B}"/>
              </a:ext>
            </a:extLst>
          </p:cNvPr>
          <p:cNvSpPr txBox="1"/>
          <p:nvPr/>
        </p:nvSpPr>
        <p:spPr>
          <a:xfrm>
            <a:off x="440653" y="654216"/>
            <a:ext cx="7488936" cy="523220"/>
          </a:xfrm>
          <a:prstGeom prst="rect">
            <a:avLst/>
          </a:prstGeom>
          <a:noFill/>
        </p:spPr>
        <p:txBody>
          <a:bodyPr wrap="square" rtlCol="0">
            <a:spAutoFit/>
          </a:bodyPr>
          <a:lstStyle/>
          <a:p>
            <a:r>
              <a:rPr lang="en-GB" sz="2800" u="sng" dirty="0">
                <a:latin typeface="Arial" panose="020B0604020202020204" pitchFamily="34" charset="0"/>
                <a:cs typeface="Arial" panose="020B0604020202020204" pitchFamily="34" charset="0"/>
              </a:rPr>
              <a:t>Call criteria</a:t>
            </a:r>
          </a:p>
        </p:txBody>
      </p:sp>
      <p:sp>
        <p:nvSpPr>
          <p:cNvPr id="4" name="TextBox 3">
            <a:extLst>
              <a:ext uri="{FF2B5EF4-FFF2-40B4-BE49-F238E27FC236}">
                <a16:creationId xmlns:a16="http://schemas.microsoft.com/office/drawing/2014/main" id="{1333786E-0944-4223-EDA0-2D7B89B23A73}"/>
              </a:ext>
            </a:extLst>
          </p:cNvPr>
          <p:cNvSpPr txBox="1"/>
          <p:nvPr/>
        </p:nvSpPr>
        <p:spPr>
          <a:xfrm>
            <a:off x="440653" y="1432395"/>
            <a:ext cx="11272376" cy="5170646"/>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Midwifery/nurse led</a:t>
            </a:r>
          </a:p>
          <a:p>
            <a:r>
              <a:rPr lang="en-GB" sz="2200" dirty="0">
                <a:latin typeface="Arial" panose="020B0604020202020204" pitchFamily="34" charset="0"/>
                <a:cs typeface="Arial" panose="020B0604020202020204" pitchFamily="34" charset="0"/>
              </a:rPr>
              <a:t>A midwife or a nurse with experience in maternal and neonatal health and race inequality and with a research background, is either the Principal Investigator or plays a significant role in the research team and research design being involved with data collection, analysis and synthesis.</a:t>
            </a:r>
          </a:p>
          <a:p>
            <a:endParaRPr lang="en-GB" sz="2200" dirty="0">
              <a:latin typeface="Arial" panose="020B0604020202020204" pitchFamily="34" charset="0"/>
              <a:cs typeface="Arial" panose="020B0604020202020204" pitchFamily="34" charset="0"/>
            </a:endParaRPr>
          </a:p>
          <a:p>
            <a:r>
              <a:rPr lang="en-GB" sz="2200" b="1" dirty="0">
                <a:latin typeface="Arial" panose="020B0604020202020204" pitchFamily="34" charset="0"/>
                <a:cs typeface="Arial" panose="020B0604020202020204" pitchFamily="34" charset="0"/>
              </a:rPr>
              <a:t>UK wide</a:t>
            </a:r>
          </a:p>
          <a:p>
            <a:r>
              <a:rPr lang="en-GB" sz="2200" dirty="0">
                <a:latin typeface="Arial" panose="020B0604020202020204" pitchFamily="34" charset="0"/>
                <a:cs typeface="Arial" panose="020B0604020202020204" pitchFamily="34" charset="0"/>
              </a:rPr>
              <a:t>Any work the Foundation funds must adopt a four-country approach across the UK.</a:t>
            </a:r>
          </a:p>
          <a:p>
            <a:endParaRPr lang="en-GB" sz="2200" dirty="0">
              <a:latin typeface="Arial" panose="020B0604020202020204" pitchFamily="34" charset="0"/>
              <a:cs typeface="Arial" panose="020B0604020202020204" pitchFamily="34" charset="0"/>
            </a:endParaRPr>
          </a:p>
          <a:p>
            <a:r>
              <a:rPr lang="en-GB" sz="2200" b="1" dirty="0">
                <a:latin typeface="Arial" panose="020B0604020202020204" pitchFamily="34" charset="0"/>
                <a:cs typeface="Arial" panose="020B0604020202020204" pitchFamily="34" charset="0"/>
              </a:rPr>
              <a:t>Focus</a:t>
            </a:r>
          </a:p>
          <a:p>
            <a:r>
              <a:rPr lang="en-GB" sz="2200" dirty="0">
                <a:latin typeface="Arial" panose="020B0604020202020204" pitchFamily="34" charset="0"/>
                <a:cs typeface="Arial" panose="020B0604020202020204" pitchFamily="34" charset="0"/>
              </a:rPr>
              <a:t>Why Black and Asian mothers fail to be heard and have a voice across maternal and neonatal care across the UK. This was identified through significant scoping as a clear gap in the evidence base.</a:t>
            </a:r>
          </a:p>
          <a:p>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The voice of lived experience must be front and central to the application.</a:t>
            </a:r>
          </a:p>
        </p:txBody>
      </p:sp>
    </p:spTree>
    <p:extLst>
      <p:ext uri="{BB962C8B-B14F-4D97-AF65-F5344CB8AC3E}">
        <p14:creationId xmlns:p14="http://schemas.microsoft.com/office/powerpoint/2010/main" val="2439675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8FCAE-4019-BBB5-0CC2-EBF0B5F83B0A}"/>
            </a:ext>
          </a:extLst>
        </p:cNvPr>
        <p:cNvGrpSpPr/>
        <p:nvPr/>
      </p:nvGrpSpPr>
      <p:grpSpPr>
        <a:xfrm>
          <a:off x="0" y="0"/>
          <a:ext cx="0" cy="0"/>
          <a:chOff x="0" y="0"/>
          <a:chExt cx="0" cy="0"/>
        </a:xfrm>
      </p:grpSpPr>
      <p:pic>
        <p:nvPicPr>
          <p:cNvPr id="3" name="Picture 2" descr="A white background with black dots&#10;&#10;AI-generated content may be incorrect.">
            <a:extLst>
              <a:ext uri="{FF2B5EF4-FFF2-40B4-BE49-F238E27FC236}">
                <a16:creationId xmlns:a16="http://schemas.microsoft.com/office/drawing/2014/main" id="{6BB3A9ED-9DE2-2A62-54FF-4CD1ACE6AB7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B267B657-AE4D-3D12-25EF-D8E5583C6B93}"/>
              </a:ext>
            </a:extLst>
          </p:cNvPr>
          <p:cNvSpPr txBox="1"/>
          <p:nvPr/>
        </p:nvSpPr>
        <p:spPr>
          <a:xfrm>
            <a:off x="490292" y="745889"/>
            <a:ext cx="7488936" cy="523220"/>
          </a:xfrm>
          <a:prstGeom prst="rect">
            <a:avLst/>
          </a:prstGeom>
          <a:noFill/>
        </p:spPr>
        <p:txBody>
          <a:bodyPr wrap="square" rtlCol="0">
            <a:spAutoFit/>
          </a:bodyPr>
          <a:lstStyle/>
          <a:p>
            <a:r>
              <a:rPr lang="en-GB" sz="2800" u="sng" dirty="0">
                <a:latin typeface="Arial" panose="020B0604020202020204" pitchFamily="34" charset="0"/>
                <a:cs typeface="Arial" panose="020B0604020202020204" pitchFamily="34" charset="0"/>
              </a:rPr>
              <a:t>Who can we fund</a:t>
            </a:r>
          </a:p>
        </p:txBody>
      </p:sp>
      <p:sp>
        <p:nvSpPr>
          <p:cNvPr id="4" name="TextBox 3">
            <a:extLst>
              <a:ext uri="{FF2B5EF4-FFF2-40B4-BE49-F238E27FC236}">
                <a16:creationId xmlns:a16="http://schemas.microsoft.com/office/drawing/2014/main" id="{6682BE31-19B5-C613-27A1-1E7D3F25B7E3}"/>
              </a:ext>
            </a:extLst>
          </p:cNvPr>
          <p:cNvSpPr txBox="1"/>
          <p:nvPr/>
        </p:nvSpPr>
        <p:spPr>
          <a:xfrm>
            <a:off x="490291" y="1601942"/>
            <a:ext cx="9470137" cy="2308324"/>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Charities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CIC</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Higher Education Institutes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We can fund statutory bodies for this programme as these studies map to a priority area – however we would recommend NHS organisations partner with an HEI </a:t>
            </a:r>
          </a:p>
        </p:txBody>
      </p:sp>
    </p:spTree>
    <p:extLst>
      <p:ext uri="{BB962C8B-B14F-4D97-AF65-F5344CB8AC3E}">
        <p14:creationId xmlns:p14="http://schemas.microsoft.com/office/powerpoint/2010/main" val="2372407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47587-BB00-463A-0F3E-5BBE348502F1}"/>
            </a:ext>
          </a:extLst>
        </p:cNvPr>
        <p:cNvGrpSpPr/>
        <p:nvPr/>
      </p:nvGrpSpPr>
      <p:grpSpPr>
        <a:xfrm>
          <a:off x="0" y="0"/>
          <a:ext cx="0" cy="0"/>
          <a:chOff x="0" y="0"/>
          <a:chExt cx="0" cy="0"/>
        </a:xfrm>
      </p:grpSpPr>
      <p:pic>
        <p:nvPicPr>
          <p:cNvPr id="3" name="Picture 2" descr="A white background with black dots&#10;&#10;AI-generated content may be incorrect.">
            <a:extLst>
              <a:ext uri="{FF2B5EF4-FFF2-40B4-BE49-F238E27FC236}">
                <a16:creationId xmlns:a16="http://schemas.microsoft.com/office/drawing/2014/main" id="{2CEEB5E9-BEDA-80C0-DCD3-323D9AD9A91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53F8BA1E-7366-4146-F3CC-B221450F2ADC}"/>
              </a:ext>
            </a:extLst>
          </p:cNvPr>
          <p:cNvSpPr txBox="1"/>
          <p:nvPr/>
        </p:nvSpPr>
        <p:spPr>
          <a:xfrm>
            <a:off x="779418" y="713231"/>
            <a:ext cx="7488936" cy="523220"/>
          </a:xfrm>
          <a:prstGeom prst="rect">
            <a:avLst/>
          </a:prstGeom>
          <a:noFill/>
        </p:spPr>
        <p:txBody>
          <a:bodyPr wrap="square" rtlCol="0">
            <a:spAutoFit/>
          </a:bodyPr>
          <a:lstStyle/>
          <a:p>
            <a:r>
              <a:rPr lang="en-GB" sz="2800" u="sng" dirty="0">
                <a:latin typeface="Arial" panose="020B0604020202020204" pitchFamily="34" charset="0"/>
                <a:cs typeface="Arial" panose="020B0604020202020204" pitchFamily="34" charset="0"/>
              </a:rPr>
              <a:t>Next Steps</a:t>
            </a:r>
          </a:p>
        </p:txBody>
      </p:sp>
      <p:sp>
        <p:nvSpPr>
          <p:cNvPr id="4" name="TextBox 3">
            <a:extLst>
              <a:ext uri="{FF2B5EF4-FFF2-40B4-BE49-F238E27FC236}">
                <a16:creationId xmlns:a16="http://schemas.microsoft.com/office/drawing/2014/main" id="{F562A4A8-F647-5872-7259-76FB057C28DD}"/>
              </a:ext>
            </a:extLst>
          </p:cNvPr>
          <p:cNvSpPr txBox="1"/>
          <p:nvPr/>
        </p:nvSpPr>
        <p:spPr>
          <a:xfrm>
            <a:off x="779418" y="1508069"/>
            <a:ext cx="8669382" cy="3785652"/>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Applications close </a:t>
            </a:r>
            <a:r>
              <a:rPr lang="en-GB" sz="2400" b="1" dirty="0">
                <a:latin typeface="Arial" panose="020B0604020202020204" pitchFamily="34" charset="0"/>
                <a:cs typeface="Arial" panose="020B0604020202020204" pitchFamily="34" charset="0"/>
              </a:rPr>
              <a:t>5pm on 18 September 2026</a:t>
            </a: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Shortlisting takes place by the panel of:</a:t>
            </a:r>
          </a:p>
          <a:p>
            <a:pPr marL="8001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 mother with lived experience</a:t>
            </a:r>
          </a:p>
          <a:p>
            <a:pPr marL="8001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Head of Grants and Impact </a:t>
            </a:r>
          </a:p>
          <a:p>
            <a:pPr marL="8001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RCNF Trustee – Midwife and Academic</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Shortlisted will be called for interview.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Interviews will be held on </a:t>
            </a:r>
            <a:r>
              <a:rPr lang="en-GB" sz="2400" b="1" dirty="0">
                <a:latin typeface="Arial" panose="020B0604020202020204" pitchFamily="34" charset="0"/>
                <a:cs typeface="Arial" panose="020B0604020202020204" pitchFamily="34" charset="0"/>
              </a:rPr>
              <a:t>14 October 2026 (am) </a:t>
            </a:r>
            <a:r>
              <a:rPr lang="en-GB" sz="2400" dirty="0">
                <a:latin typeface="Arial" panose="020B0604020202020204" pitchFamily="34" charset="0"/>
                <a:cs typeface="Arial" panose="020B0604020202020204" pitchFamily="34" charset="0"/>
              </a:rPr>
              <a:t>via Teams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Questions will be shared 48 hours prior to the interview</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Teams are limited to three people for the interview</a:t>
            </a:r>
          </a:p>
          <a:p>
            <a:pPr marL="342900" indent="-342900">
              <a:buFont typeface="Arial" panose="020B0604020202020204" pitchFamily="34" charset="0"/>
              <a:buChar char="•"/>
            </a:pPr>
            <a:endParaRPr lang="en-GB" sz="2400" dirty="0"/>
          </a:p>
        </p:txBody>
      </p:sp>
    </p:spTree>
    <p:extLst>
      <p:ext uri="{BB962C8B-B14F-4D97-AF65-F5344CB8AC3E}">
        <p14:creationId xmlns:p14="http://schemas.microsoft.com/office/powerpoint/2010/main" val="31757003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D8C50C7CA047B40A730B05E105578A7" ma:contentTypeVersion="15" ma:contentTypeDescription="Create a new document." ma:contentTypeScope="" ma:versionID="c7e868aa5e82b4037033be8969b61a74">
  <xsd:schema xmlns:xsd="http://www.w3.org/2001/XMLSchema" xmlns:xs="http://www.w3.org/2001/XMLSchema" xmlns:p="http://schemas.microsoft.com/office/2006/metadata/properties" xmlns:ns2="b93fbd35-1323-4b6c-a801-9fb640f5df2b" xmlns:ns3="d4da0a1c-e892-4e37-a54c-e241aca0c446" targetNamespace="http://schemas.microsoft.com/office/2006/metadata/properties" ma:root="true" ma:fieldsID="03327cef534f2046226f89ce11ccc1cf" ns2:_="" ns3:_="">
    <xsd:import namespace="b93fbd35-1323-4b6c-a801-9fb640f5df2b"/>
    <xsd:import namespace="d4da0a1c-e892-4e37-a54c-e241aca0c44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3fbd35-1323-4b6c-a801-9fb640f5df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7693f3e-25ed-4244-9e2f-4ffc3cc690cc"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4da0a1c-e892-4e37-a54c-e241aca0c44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32625439-18b3-4e2c-b6f4-3d02c97793b8}" ma:internalName="TaxCatchAll" ma:showField="CatchAllData" ma:web="d4da0a1c-e892-4e37-a54c-e241aca0c4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4da0a1c-e892-4e37-a54c-e241aca0c446" xsi:nil="true"/>
    <lcf76f155ced4ddcb4097134ff3c332f xmlns="b93fbd35-1323-4b6c-a801-9fb640f5df2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1515990-B831-4733-92AA-DF84E51B40B8}">
  <ds:schemaRefs>
    <ds:schemaRef ds:uri="http://schemas.microsoft.com/sharepoint/v3/contenttype/forms"/>
  </ds:schemaRefs>
</ds:datastoreItem>
</file>

<file path=customXml/itemProps2.xml><?xml version="1.0" encoding="utf-8"?>
<ds:datastoreItem xmlns:ds="http://schemas.openxmlformats.org/officeDocument/2006/customXml" ds:itemID="{48353C0C-0B23-4DFE-BB92-84F9680B8932}">
  <ds:schemaRefs>
    <ds:schemaRef ds:uri="b93fbd35-1323-4b6c-a801-9fb640f5df2b"/>
    <ds:schemaRef ds:uri="d4da0a1c-e892-4e37-a54c-e241aca0c44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8078666-B65C-446A-86CE-C118B065E2D2}">
  <ds:schemaRefs>
    <ds:schemaRef ds:uri="http://schemas.microsoft.com/office/2006/metadata/properties"/>
    <ds:schemaRef ds:uri="d4da0a1c-e892-4e37-a54c-e241aca0c446"/>
    <ds:schemaRef ds:uri="http://schemas.microsoft.com/office/2006/documentManagement/types"/>
    <ds:schemaRef ds:uri="http://purl.org/dc/elements/1.1/"/>
    <ds:schemaRef ds:uri="http://purl.org/dc/terms/"/>
    <ds:schemaRef ds:uri="http://www.w3.org/XML/1998/namespace"/>
    <ds:schemaRef ds:uri="http://purl.org/dc/dcmitype/"/>
    <ds:schemaRef ds:uri="http://schemas.microsoft.com/office/infopath/2007/PartnerControls"/>
    <ds:schemaRef ds:uri="http://schemas.openxmlformats.org/package/2006/metadata/core-properties"/>
    <ds:schemaRef ds:uri="b93fbd35-1323-4b6c-a801-9fb640f5df2b"/>
  </ds:schemaRefs>
</ds:datastoreItem>
</file>

<file path=docMetadata/LabelInfo.xml><?xml version="1.0" encoding="utf-8"?>
<clbl:labelList xmlns:clbl="http://schemas.microsoft.com/office/2020/mipLabelMetadata">
  <clbl:label id="{e3c8a716-e1e6-4b72-b6a0-d46b00f2d941}" enabled="1" method="Standard" siteId="{0b5cffc7-20db-49d9-abc6-4261d1459e26}" removed="0"/>
</clbl:labelList>
</file>

<file path=docProps/app.xml><?xml version="1.0" encoding="utf-8"?>
<Properties xmlns="http://schemas.openxmlformats.org/officeDocument/2006/extended-properties" xmlns:vt="http://schemas.openxmlformats.org/officeDocument/2006/docPropsVTypes">
  <TotalTime>191</TotalTime>
  <Words>906</Words>
  <Application>Microsoft Office PowerPoint</Application>
  <PresentationFormat>Widescreen</PresentationFormat>
  <Paragraphs>76</Paragraphs>
  <Slides>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College of Nursing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Rosie West</dc:creator>
  <cp:lastModifiedBy>Rosie West</cp:lastModifiedBy>
  <cp:revision>15</cp:revision>
  <dcterms:created xsi:type="dcterms:W3CDTF">2025-02-18T12:04:02Z</dcterms:created>
  <dcterms:modified xsi:type="dcterms:W3CDTF">2026-08-24T14:31:04Z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0x010100BD8C50C7CA047B40A730B05E105578A7</vt:lpwstr>
  </property>
  <property fmtid="{D5CDD505-2E9C-101B-9397-08002B2CF9AE}" pid="3" name="MediaServiceImageTags">
    <vt:lpwstr/>
  </property>
</Properties>
</file>