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Lst>
  <p:notesMasterIdLst>
    <p:notesMasterId r:id="rId20"/>
  </p:notesMasterIdLst>
  <p:handoutMasterIdLst>
    <p:handoutMasterId r:id="rId21"/>
  </p:handoutMasterIdLst>
  <p:sldIdLst>
    <p:sldId id="267" r:id="rId4"/>
    <p:sldId id="276" r:id="rId5"/>
    <p:sldId id="270" r:id="rId6"/>
    <p:sldId id="256" r:id="rId7"/>
    <p:sldId id="265" r:id="rId8"/>
    <p:sldId id="271" r:id="rId9"/>
    <p:sldId id="275" r:id="rId10"/>
    <p:sldId id="274" r:id="rId11"/>
    <p:sldId id="262" r:id="rId12"/>
    <p:sldId id="268" r:id="rId13"/>
    <p:sldId id="261" r:id="rId14"/>
    <p:sldId id="272" r:id="rId15"/>
    <p:sldId id="269" r:id="rId16"/>
    <p:sldId id="277" r:id="rId17"/>
    <p:sldId id="263" r:id="rId18"/>
    <p:sldId id="264" r:id="rId19"/>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C5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0"/>
  </p:normalViewPr>
  <p:slideViewPr>
    <p:cSldViewPr>
      <p:cViewPr varScale="1">
        <p:scale>
          <a:sx n="110" d="100"/>
          <a:sy n="110" d="100"/>
        </p:scale>
        <p:origin x="600" y="1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5347"/>
          </a:xfrm>
          <a:prstGeom prst="rect">
            <a:avLst/>
          </a:prstGeom>
        </p:spPr>
        <p:txBody>
          <a:bodyPr vert="horz" lIns="90425" tIns="45213" rIns="90425" bIns="45213" rtlCol="0"/>
          <a:lstStyle>
            <a:lvl1pPr algn="l">
              <a:defRPr sz="1200"/>
            </a:lvl1pPr>
          </a:lstStyle>
          <a:p>
            <a:endParaRPr lang="en-GB"/>
          </a:p>
        </p:txBody>
      </p:sp>
      <p:sp>
        <p:nvSpPr>
          <p:cNvPr id="3" name="Date Placeholder 2"/>
          <p:cNvSpPr>
            <a:spLocks noGrp="1"/>
          </p:cNvSpPr>
          <p:nvPr>
            <p:ph type="dt" sz="quarter" idx="1"/>
          </p:nvPr>
        </p:nvSpPr>
        <p:spPr>
          <a:xfrm>
            <a:off x="3777607" y="3"/>
            <a:ext cx="2889938" cy="495347"/>
          </a:xfrm>
          <a:prstGeom prst="rect">
            <a:avLst/>
          </a:prstGeom>
        </p:spPr>
        <p:txBody>
          <a:bodyPr vert="horz" lIns="90425" tIns="45213" rIns="90425" bIns="45213" rtlCol="0"/>
          <a:lstStyle>
            <a:lvl1pPr algn="r">
              <a:defRPr sz="1200"/>
            </a:lvl1pPr>
          </a:lstStyle>
          <a:p>
            <a:fld id="{7822B706-0879-4352-A197-7B0FAC100421}" type="datetimeFigureOut">
              <a:rPr lang="en-GB" smtClean="0"/>
              <a:t>17/06/2016</a:t>
            </a:fld>
            <a:endParaRPr lang="en-GB"/>
          </a:p>
        </p:txBody>
      </p:sp>
      <p:sp>
        <p:nvSpPr>
          <p:cNvPr id="4" name="Footer Placeholder 3"/>
          <p:cNvSpPr>
            <a:spLocks noGrp="1"/>
          </p:cNvSpPr>
          <p:nvPr>
            <p:ph type="ftr" sz="quarter" idx="2"/>
          </p:nvPr>
        </p:nvSpPr>
        <p:spPr>
          <a:xfrm>
            <a:off x="0" y="9377317"/>
            <a:ext cx="2889938" cy="495346"/>
          </a:xfrm>
          <a:prstGeom prst="rect">
            <a:avLst/>
          </a:prstGeom>
        </p:spPr>
        <p:txBody>
          <a:bodyPr vert="horz" lIns="90425" tIns="45213" rIns="90425" bIns="45213"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6"/>
          </a:xfrm>
          <a:prstGeom prst="rect">
            <a:avLst/>
          </a:prstGeom>
        </p:spPr>
        <p:txBody>
          <a:bodyPr vert="horz" lIns="90425" tIns="45213" rIns="90425" bIns="45213" rtlCol="0" anchor="b"/>
          <a:lstStyle>
            <a:lvl1pPr algn="r">
              <a:defRPr sz="1200"/>
            </a:lvl1pPr>
          </a:lstStyle>
          <a:p>
            <a:fld id="{0564C7C6-DECE-463E-84E9-FC4D99B7B60D}" type="slidenum">
              <a:rPr lang="en-GB" smtClean="0"/>
              <a:t>‹#›</a:t>
            </a:fld>
            <a:endParaRPr lang="en-GB"/>
          </a:p>
        </p:txBody>
      </p:sp>
    </p:spTree>
    <p:extLst>
      <p:ext uri="{BB962C8B-B14F-4D97-AF65-F5344CB8AC3E}">
        <p14:creationId xmlns:p14="http://schemas.microsoft.com/office/powerpoint/2010/main" val="1140416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5347"/>
          </a:xfrm>
          <a:prstGeom prst="rect">
            <a:avLst/>
          </a:prstGeom>
        </p:spPr>
        <p:txBody>
          <a:bodyPr vert="horz" lIns="90425" tIns="45213" rIns="90425" bIns="45213" rtlCol="0"/>
          <a:lstStyle>
            <a:lvl1pPr algn="l">
              <a:defRPr sz="1200"/>
            </a:lvl1pPr>
          </a:lstStyle>
          <a:p>
            <a:endParaRPr lang="en-GB"/>
          </a:p>
        </p:txBody>
      </p:sp>
      <p:sp>
        <p:nvSpPr>
          <p:cNvPr id="3" name="Date Placeholder 2"/>
          <p:cNvSpPr>
            <a:spLocks noGrp="1"/>
          </p:cNvSpPr>
          <p:nvPr>
            <p:ph type="dt" idx="1"/>
          </p:nvPr>
        </p:nvSpPr>
        <p:spPr>
          <a:xfrm>
            <a:off x="3777607" y="3"/>
            <a:ext cx="2889938" cy="495347"/>
          </a:xfrm>
          <a:prstGeom prst="rect">
            <a:avLst/>
          </a:prstGeom>
        </p:spPr>
        <p:txBody>
          <a:bodyPr vert="horz" lIns="90425" tIns="45213" rIns="90425" bIns="45213" rtlCol="0"/>
          <a:lstStyle>
            <a:lvl1pPr algn="r">
              <a:defRPr sz="1200"/>
            </a:lvl1pPr>
          </a:lstStyle>
          <a:p>
            <a:fld id="{286F4858-C841-4B7C-A5FD-E28AD7495B75}" type="datetimeFigureOut">
              <a:rPr lang="en-GB" smtClean="0"/>
              <a:t>17/06/2016</a:t>
            </a:fld>
            <a:endParaRPr lang="en-GB"/>
          </a:p>
        </p:txBody>
      </p:sp>
      <p:sp>
        <p:nvSpPr>
          <p:cNvPr id="4" name="Slide Image Placeholder 3"/>
          <p:cNvSpPr>
            <a:spLocks noGrp="1" noRot="1" noChangeAspect="1"/>
          </p:cNvSpPr>
          <p:nvPr>
            <p:ph type="sldImg" idx="2"/>
          </p:nvPr>
        </p:nvSpPr>
        <p:spPr>
          <a:xfrm>
            <a:off x="1114425" y="1235075"/>
            <a:ext cx="4440238" cy="3330575"/>
          </a:xfrm>
          <a:prstGeom prst="rect">
            <a:avLst/>
          </a:prstGeom>
          <a:noFill/>
          <a:ln w="12700">
            <a:solidFill>
              <a:prstClr val="black"/>
            </a:solidFill>
          </a:ln>
        </p:spPr>
        <p:txBody>
          <a:bodyPr vert="horz" lIns="90425" tIns="45213" rIns="90425" bIns="45213" rtlCol="0" anchor="ctr"/>
          <a:lstStyle/>
          <a:p>
            <a:endParaRPr lang="en-GB"/>
          </a:p>
        </p:txBody>
      </p:sp>
      <p:sp>
        <p:nvSpPr>
          <p:cNvPr id="5" name="Notes Placeholder 4"/>
          <p:cNvSpPr>
            <a:spLocks noGrp="1"/>
          </p:cNvSpPr>
          <p:nvPr>
            <p:ph type="body" sz="quarter" idx="3"/>
          </p:nvPr>
        </p:nvSpPr>
        <p:spPr>
          <a:xfrm>
            <a:off x="666909" y="4751222"/>
            <a:ext cx="5335270" cy="3887361"/>
          </a:xfrm>
          <a:prstGeom prst="rect">
            <a:avLst/>
          </a:prstGeom>
        </p:spPr>
        <p:txBody>
          <a:bodyPr vert="horz" lIns="90425" tIns="45213" rIns="90425" bIns="452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6"/>
          </a:xfrm>
          <a:prstGeom prst="rect">
            <a:avLst/>
          </a:prstGeom>
        </p:spPr>
        <p:txBody>
          <a:bodyPr vert="horz" lIns="90425" tIns="45213" rIns="90425" bIns="45213"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0425" tIns="45213" rIns="90425" bIns="45213" rtlCol="0" anchor="b"/>
          <a:lstStyle>
            <a:lvl1pPr algn="r">
              <a:defRPr sz="1200"/>
            </a:lvl1pPr>
          </a:lstStyle>
          <a:p>
            <a:fld id="{75FB503F-8EE0-4357-91B5-D1C6630B14D0}" type="slidenum">
              <a:rPr lang="en-GB" smtClean="0"/>
              <a:t>‹#›</a:t>
            </a:fld>
            <a:endParaRPr lang="en-GB"/>
          </a:p>
        </p:txBody>
      </p:sp>
    </p:spTree>
    <p:extLst>
      <p:ext uri="{BB962C8B-B14F-4D97-AF65-F5344CB8AC3E}">
        <p14:creationId xmlns:p14="http://schemas.microsoft.com/office/powerpoint/2010/main" val="405719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a:t>
            </a:fld>
            <a:endParaRPr lang="en-GB"/>
          </a:p>
        </p:txBody>
      </p:sp>
    </p:spTree>
    <p:extLst>
      <p:ext uri="{BB962C8B-B14F-4D97-AF65-F5344CB8AC3E}">
        <p14:creationId xmlns:p14="http://schemas.microsoft.com/office/powerpoint/2010/main" val="12745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10</a:t>
            </a:fld>
            <a:endParaRPr lang="en-GB"/>
          </a:p>
        </p:txBody>
      </p:sp>
    </p:spTree>
    <p:extLst>
      <p:ext uri="{BB962C8B-B14F-4D97-AF65-F5344CB8AC3E}">
        <p14:creationId xmlns:p14="http://schemas.microsoft.com/office/powerpoint/2010/main" val="428798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11</a:t>
            </a:fld>
            <a:endParaRPr lang="en-GB"/>
          </a:p>
        </p:txBody>
      </p:sp>
    </p:spTree>
    <p:extLst>
      <p:ext uri="{BB962C8B-B14F-4D97-AF65-F5344CB8AC3E}">
        <p14:creationId xmlns:p14="http://schemas.microsoft.com/office/powerpoint/2010/main" val="368234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12</a:t>
            </a:fld>
            <a:endParaRPr lang="en-GB"/>
          </a:p>
        </p:txBody>
      </p:sp>
    </p:spTree>
    <p:extLst>
      <p:ext uri="{BB962C8B-B14F-4D97-AF65-F5344CB8AC3E}">
        <p14:creationId xmlns:p14="http://schemas.microsoft.com/office/powerpoint/2010/main" val="361625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13</a:t>
            </a:fld>
            <a:endParaRPr lang="en-GB"/>
          </a:p>
        </p:txBody>
      </p:sp>
    </p:spTree>
    <p:extLst>
      <p:ext uri="{BB962C8B-B14F-4D97-AF65-F5344CB8AC3E}">
        <p14:creationId xmlns:p14="http://schemas.microsoft.com/office/powerpoint/2010/main" val="282799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14</a:t>
            </a:fld>
            <a:endParaRPr lang="en-GB"/>
          </a:p>
        </p:txBody>
      </p:sp>
    </p:spTree>
    <p:extLst>
      <p:ext uri="{BB962C8B-B14F-4D97-AF65-F5344CB8AC3E}">
        <p14:creationId xmlns:p14="http://schemas.microsoft.com/office/powerpoint/2010/main" val="172445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15</a:t>
            </a:fld>
            <a:endParaRPr lang="en-GB"/>
          </a:p>
        </p:txBody>
      </p:sp>
    </p:spTree>
    <p:extLst>
      <p:ext uri="{BB962C8B-B14F-4D97-AF65-F5344CB8AC3E}">
        <p14:creationId xmlns:p14="http://schemas.microsoft.com/office/powerpoint/2010/main" val="342294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16</a:t>
            </a:fld>
            <a:endParaRPr lang="en-GB"/>
          </a:p>
        </p:txBody>
      </p:sp>
    </p:spTree>
    <p:extLst>
      <p:ext uri="{BB962C8B-B14F-4D97-AF65-F5344CB8AC3E}">
        <p14:creationId xmlns:p14="http://schemas.microsoft.com/office/powerpoint/2010/main" val="36012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2</a:t>
            </a:fld>
            <a:endParaRPr lang="en-GB"/>
          </a:p>
        </p:txBody>
      </p:sp>
    </p:spTree>
    <p:extLst>
      <p:ext uri="{BB962C8B-B14F-4D97-AF65-F5344CB8AC3E}">
        <p14:creationId xmlns:p14="http://schemas.microsoft.com/office/powerpoint/2010/main" val="100801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3</a:t>
            </a:fld>
            <a:endParaRPr lang="en-GB"/>
          </a:p>
        </p:txBody>
      </p:sp>
    </p:spTree>
    <p:extLst>
      <p:ext uri="{BB962C8B-B14F-4D97-AF65-F5344CB8AC3E}">
        <p14:creationId xmlns:p14="http://schemas.microsoft.com/office/powerpoint/2010/main" val="237409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4</a:t>
            </a:fld>
            <a:endParaRPr lang="en-GB"/>
          </a:p>
        </p:txBody>
      </p:sp>
    </p:spTree>
    <p:extLst>
      <p:ext uri="{BB962C8B-B14F-4D97-AF65-F5344CB8AC3E}">
        <p14:creationId xmlns:p14="http://schemas.microsoft.com/office/powerpoint/2010/main" val="254732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5</a:t>
            </a:fld>
            <a:endParaRPr lang="en-GB"/>
          </a:p>
        </p:txBody>
      </p:sp>
    </p:spTree>
    <p:extLst>
      <p:ext uri="{BB962C8B-B14F-4D97-AF65-F5344CB8AC3E}">
        <p14:creationId xmlns:p14="http://schemas.microsoft.com/office/powerpoint/2010/main" val="393859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6</a:t>
            </a:fld>
            <a:endParaRPr lang="en-GB"/>
          </a:p>
        </p:txBody>
      </p:sp>
    </p:spTree>
    <p:extLst>
      <p:ext uri="{BB962C8B-B14F-4D97-AF65-F5344CB8AC3E}">
        <p14:creationId xmlns:p14="http://schemas.microsoft.com/office/powerpoint/2010/main" val="16188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7</a:t>
            </a:fld>
            <a:endParaRPr lang="en-GB"/>
          </a:p>
        </p:txBody>
      </p:sp>
    </p:spTree>
    <p:extLst>
      <p:ext uri="{BB962C8B-B14F-4D97-AF65-F5344CB8AC3E}">
        <p14:creationId xmlns:p14="http://schemas.microsoft.com/office/powerpoint/2010/main" val="20368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8</a:t>
            </a:fld>
            <a:endParaRPr lang="en-GB"/>
          </a:p>
        </p:txBody>
      </p:sp>
    </p:spTree>
    <p:extLst>
      <p:ext uri="{BB962C8B-B14F-4D97-AF65-F5344CB8AC3E}">
        <p14:creationId xmlns:p14="http://schemas.microsoft.com/office/powerpoint/2010/main" val="78179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FB503F-8EE0-4357-91B5-D1C6630B14D0}" type="slidenum">
              <a:rPr lang="en-GB" smtClean="0"/>
              <a:t>9</a:t>
            </a:fld>
            <a:endParaRPr lang="en-GB"/>
          </a:p>
        </p:txBody>
      </p:sp>
    </p:spTree>
    <p:extLst>
      <p:ext uri="{BB962C8B-B14F-4D97-AF65-F5344CB8AC3E}">
        <p14:creationId xmlns:p14="http://schemas.microsoft.com/office/powerpoint/2010/main" val="156165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FB6CC9C-48B9-49DE-BDEE-951448FCF8BA}" type="datetimeFigureOut">
              <a:rPr lang="en-GB" smtClean="0"/>
              <a:t>17/06/2016</a:t>
            </a:fld>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3FB6CC9C-48B9-49DE-BDEE-951448FCF8BA}" type="datetimeFigureOut">
              <a:rPr lang="en-GB" smtClean="0"/>
              <a:t>17/06/2016</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FB6CC9C-48B9-49DE-BDEE-951448FCF8BA}" type="datetimeFigureOut">
              <a:rPr lang="en-GB" smtClean="0"/>
              <a:t>17/06/2016</a:t>
            </a:fld>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3FB6CC9C-48B9-49DE-BDEE-951448FCF8BA}" type="datetimeFigureOut">
              <a:rPr lang="en-GB" smtClean="0"/>
              <a:t>17/06/2016</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DCFBA2-F602-49F5-9034-341E2A73FADD}"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7DFD23F-E644-414B-AF0C-25742E6CDC33}"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66B090-D6E6-4B46-8E06-87E50427C6F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D0D1585-ABC9-45FF-95C8-118D4F4691B4}"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56C4CE1-9E6A-4747-AC16-57E0E059BD25}"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29647C2-C0CA-4F05-8F5A-867F2D9F3C28}"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EF6676B-5C5A-492E-8331-E8FF0E1E4366}"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C3265B-52DB-4BF7-B774-E75D59679C0C}"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BF873-1812-465D-8489-B03FCFB25A99}"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3597B1-7A34-4153-A1EB-B314D5C18730}"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796B15-5A5A-41F6-B7F3-A1EF66912997}"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A82001-F5B1-4B7D-8179-767ACD017A8D}"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718506-D011-4275-81E7-4F57212D60A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B9906CA-89B5-48B8-ACD6-76555710DDE0}"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806E7E6-245D-4599-80CF-1C3A0CC72A1A}"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6D82CBB-B3CB-477A-8A3C-B320F236995C}"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DCFBA2-F602-49F5-9034-341E2A73FADD}"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7DFD23F-E644-414B-AF0C-25742E6CDC33}"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66B090-D6E6-4B46-8E06-87E50427C6F7}"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D0D1585-ABC9-45FF-95C8-118D4F4691B4}" type="slidenum">
              <a:rPr lang="en-GB"/>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56C4CE1-9E6A-4747-AC16-57E0E059BD25}" type="slidenum">
              <a:rPr lang="en-GB"/>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29647C2-C0CA-4F05-8F5A-867F2D9F3C28}" type="slidenum">
              <a:rPr lang="en-GB"/>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EF6676B-5C5A-492E-8331-E8FF0E1E436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C3265B-52DB-4BF7-B774-E75D59679C0C}"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BF873-1812-465D-8489-B03FCFB25A99}" type="slidenum">
              <a:rPr lang="en-GB"/>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3597B1-7A34-4153-A1EB-B314D5C18730}" type="slidenum">
              <a:rPr lang="en-GB"/>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796B15-5A5A-41F6-B7F3-A1EF66912997}"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A82001-F5B1-4B7D-8179-767ACD017A8D}"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718506-D011-4275-81E7-4F57212D60A7}"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B9906CA-89B5-48B8-ACD6-76555710DDE0}" type="slidenum">
              <a:rPr lang="en-GB"/>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806E7E6-245D-4599-80CF-1C3A0CC72A1A}" type="slidenum">
              <a:rPr lang="en-GB"/>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725"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6D82CBB-B3CB-477A-8A3C-B320F236995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B6CC9C-48B9-49DE-BDEE-951448FCF8BA}" type="datetimeFigureOut">
              <a:rPr lang="en-GB" smtClean="0"/>
              <a:t>17/06/2016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F51FCF-6C70-45BB-BB9F-0E51C70093A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6CC"/>
            </a:gs>
            <a:gs pos="50000">
              <a:srgbClr val="FFFFFF"/>
            </a:gs>
            <a:gs pos="100000">
              <a:srgbClr val="0066CC"/>
            </a:gs>
          </a:gsLst>
          <a:lin ang="27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65627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1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B6CC9C-48B9-49DE-BDEE-951448FCF8BA}" type="datetimeFigureOut">
              <a:rPr lang="en-GB" smtClean="0"/>
              <a:t>17/06/2016</a:t>
            </a:fld>
            <a:endParaRPr lang="en-GB"/>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F51FCF-6C70-45BB-BB9F-0E51C70093AB}" type="slidenum">
              <a:rPr lang="en-GB" smtClean="0"/>
              <a:t>‹#›</a:t>
            </a:fld>
            <a:endParaRPr lang="en-GB"/>
          </a:p>
        </p:txBody>
      </p:sp>
      <p:pic>
        <p:nvPicPr>
          <p:cNvPr id="101383" name="Picture 7" descr="rcnscotpc"/>
          <p:cNvPicPr>
            <a:picLocks noChangeAspect="1" noChangeArrowheads="1"/>
          </p:cNvPicPr>
          <p:nvPr/>
        </p:nvPicPr>
        <p:blipFill>
          <a:blip r:embed="rId18" cstate="print"/>
          <a:srcRect/>
          <a:stretch>
            <a:fillRect/>
          </a:stretch>
        </p:blipFill>
        <p:spPr bwMode="auto">
          <a:xfrm>
            <a:off x="7092950" y="404813"/>
            <a:ext cx="1722438" cy="809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har char="•"/>
        <a:defRPr sz="32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99"/>
          </a:solidFill>
          <a:latin typeface="+mn-lt"/>
        </a:defRPr>
      </a:lvl2pPr>
      <a:lvl3pPr marL="1143000" indent="-228600" algn="l" rtl="0" eaLnBrk="1" fontAlgn="base" hangingPunct="1">
        <a:spcBef>
          <a:spcPct val="20000"/>
        </a:spcBef>
        <a:spcAft>
          <a:spcPct val="0"/>
        </a:spcAft>
        <a:buChar char="•"/>
        <a:defRPr sz="2400">
          <a:solidFill>
            <a:srgbClr val="000099"/>
          </a:solidFill>
          <a:latin typeface="+mn-lt"/>
        </a:defRPr>
      </a:lvl3pPr>
      <a:lvl4pPr marL="1600200" indent="-228600" algn="l" rtl="0" eaLnBrk="1" fontAlgn="base" hangingPunct="1">
        <a:spcBef>
          <a:spcPct val="20000"/>
        </a:spcBef>
        <a:spcAft>
          <a:spcPct val="0"/>
        </a:spcAft>
        <a:buChar char="–"/>
        <a:defRPr sz="2000">
          <a:solidFill>
            <a:srgbClr val="000099"/>
          </a:solidFill>
          <a:latin typeface="+mn-lt"/>
        </a:defRPr>
      </a:lvl4pPr>
      <a:lvl5pPr marL="2057400" indent="-228600" algn="l" rtl="0" eaLnBrk="1" fontAlgn="base" hangingPunct="1">
        <a:spcBef>
          <a:spcPct val="20000"/>
        </a:spcBef>
        <a:spcAft>
          <a:spcPct val="0"/>
        </a:spcAft>
        <a:buChar char="»"/>
        <a:defRPr sz="2000">
          <a:solidFill>
            <a:srgbClr val="000099"/>
          </a:solidFill>
          <a:latin typeface="+mn-lt"/>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6CC"/>
            </a:gs>
            <a:gs pos="50000">
              <a:srgbClr val="FFFFFF"/>
            </a:gs>
            <a:gs pos="100000">
              <a:srgbClr val="0066CC"/>
            </a:gs>
          </a:gsLst>
          <a:lin ang="27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65627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1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846D5C-5FF2-4B5D-9D7F-DF264DD9E812}" type="slidenum">
              <a:rPr lang="en-GB"/>
              <a:pPr/>
              <a:t>‹#›</a:t>
            </a:fld>
            <a:endParaRPr lang="en-GB"/>
          </a:p>
        </p:txBody>
      </p:sp>
      <p:pic>
        <p:nvPicPr>
          <p:cNvPr id="101383" name="Picture 7" descr="rcnscotpc"/>
          <p:cNvPicPr>
            <a:picLocks noChangeAspect="1" noChangeArrowheads="1"/>
          </p:cNvPicPr>
          <p:nvPr/>
        </p:nvPicPr>
        <p:blipFill>
          <a:blip r:embed="rId18" cstate="print"/>
          <a:srcRect/>
          <a:stretch>
            <a:fillRect/>
          </a:stretch>
        </p:blipFill>
        <p:spPr bwMode="auto">
          <a:xfrm>
            <a:off x="7092950" y="404813"/>
            <a:ext cx="1722438" cy="809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har char="•"/>
        <a:defRPr sz="32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99"/>
          </a:solidFill>
          <a:latin typeface="+mn-lt"/>
        </a:defRPr>
      </a:lvl2pPr>
      <a:lvl3pPr marL="1143000" indent="-228600" algn="l" rtl="0" eaLnBrk="1" fontAlgn="base" hangingPunct="1">
        <a:spcBef>
          <a:spcPct val="20000"/>
        </a:spcBef>
        <a:spcAft>
          <a:spcPct val="0"/>
        </a:spcAft>
        <a:buChar char="•"/>
        <a:defRPr sz="2400">
          <a:solidFill>
            <a:srgbClr val="000099"/>
          </a:solidFill>
          <a:latin typeface="+mn-lt"/>
        </a:defRPr>
      </a:lvl3pPr>
      <a:lvl4pPr marL="1600200" indent="-228600" algn="l" rtl="0" eaLnBrk="1" fontAlgn="base" hangingPunct="1">
        <a:spcBef>
          <a:spcPct val="20000"/>
        </a:spcBef>
        <a:spcAft>
          <a:spcPct val="0"/>
        </a:spcAft>
        <a:buChar char="–"/>
        <a:defRPr sz="2000">
          <a:solidFill>
            <a:srgbClr val="000099"/>
          </a:solidFill>
          <a:latin typeface="+mn-lt"/>
        </a:defRPr>
      </a:lvl4pPr>
      <a:lvl5pPr marL="2057400" indent="-228600" algn="l" rtl="0" eaLnBrk="1" fontAlgn="base" hangingPunct="1">
        <a:spcBef>
          <a:spcPct val="20000"/>
        </a:spcBef>
        <a:spcAft>
          <a:spcPct val="0"/>
        </a:spcAft>
        <a:buChar char="»"/>
        <a:defRPr sz="2000">
          <a:solidFill>
            <a:srgbClr val="000099"/>
          </a:solidFill>
          <a:latin typeface="+mn-lt"/>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6CC"/>
            </a:gs>
            <a:gs pos="50000">
              <a:srgbClr val="FFFFFF"/>
            </a:gs>
            <a:gs pos="100000">
              <a:srgbClr val="0066CC"/>
            </a:gs>
          </a:gsLst>
          <a:lin ang="27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65627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1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846D5C-5FF2-4B5D-9D7F-DF264DD9E812}" type="slidenum">
              <a:rPr lang="en-GB"/>
              <a:pPr/>
              <a:t>‹#›</a:t>
            </a:fld>
            <a:endParaRPr lang="en-GB"/>
          </a:p>
        </p:txBody>
      </p:sp>
      <p:pic>
        <p:nvPicPr>
          <p:cNvPr id="101383" name="Picture 7" descr="rcnscotpc"/>
          <p:cNvPicPr>
            <a:picLocks noChangeAspect="1" noChangeArrowheads="1"/>
          </p:cNvPicPr>
          <p:nvPr/>
        </p:nvPicPr>
        <p:blipFill>
          <a:blip r:embed="rId18" cstate="print"/>
          <a:srcRect/>
          <a:stretch>
            <a:fillRect/>
          </a:stretch>
        </p:blipFill>
        <p:spPr bwMode="auto">
          <a:xfrm>
            <a:off x="7092950" y="404813"/>
            <a:ext cx="1722438" cy="809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har char="•"/>
        <a:defRPr sz="32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99"/>
          </a:solidFill>
          <a:latin typeface="+mn-lt"/>
        </a:defRPr>
      </a:lvl2pPr>
      <a:lvl3pPr marL="1143000" indent="-228600" algn="l" rtl="0" eaLnBrk="1" fontAlgn="base" hangingPunct="1">
        <a:spcBef>
          <a:spcPct val="20000"/>
        </a:spcBef>
        <a:spcAft>
          <a:spcPct val="0"/>
        </a:spcAft>
        <a:buChar char="•"/>
        <a:defRPr sz="2400">
          <a:solidFill>
            <a:srgbClr val="000099"/>
          </a:solidFill>
          <a:latin typeface="+mn-lt"/>
        </a:defRPr>
      </a:lvl3pPr>
      <a:lvl4pPr marL="1600200" indent="-228600" algn="l" rtl="0" eaLnBrk="1" fontAlgn="base" hangingPunct="1">
        <a:spcBef>
          <a:spcPct val="20000"/>
        </a:spcBef>
        <a:spcAft>
          <a:spcPct val="0"/>
        </a:spcAft>
        <a:buChar char="–"/>
        <a:defRPr sz="2000">
          <a:solidFill>
            <a:srgbClr val="000099"/>
          </a:solidFill>
          <a:latin typeface="+mn-lt"/>
        </a:defRPr>
      </a:lvl4pPr>
      <a:lvl5pPr marL="2057400" indent="-228600" algn="l" rtl="0" eaLnBrk="1" fontAlgn="base" hangingPunct="1">
        <a:spcBef>
          <a:spcPct val="20000"/>
        </a:spcBef>
        <a:spcAft>
          <a:spcPct val="0"/>
        </a:spcAft>
        <a:buChar char="»"/>
        <a:defRPr sz="2000">
          <a:solidFill>
            <a:srgbClr val="000099"/>
          </a:solidFill>
          <a:latin typeface="+mn-lt"/>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756" t="-400" r="645" b="-400"/>
          <a:stretch/>
        </p:blipFill>
        <p:spPr>
          <a:xfrm>
            <a:off x="0" y="-27384"/>
            <a:ext cx="9217024" cy="6912768"/>
          </a:xfrm>
          <a:prstGeom prst="rect">
            <a:avLst/>
          </a:prstGeom>
        </p:spPr>
      </p:pic>
      <p:sp>
        <p:nvSpPr>
          <p:cNvPr id="2" name="Title 1"/>
          <p:cNvSpPr>
            <a:spLocks noGrp="1"/>
          </p:cNvSpPr>
          <p:nvPr>
            <p:ph type="title"/>
          </p:nvPr>
        </p:nvSpPr>
        <p:spPr>
          <a:xfrm>
            <a:off x="0" y="4437112"/>
            <a:ext cx="9217024" cy="2416370"/>
          </a:xfrm>
          <a:effectLst>
            <a:outerShdw blurRad="660400" dist="596900" dir="18900000" sx="124000" sy="124000" algn="bl" rotWithShape="0">
              <a:prstClr val="black">
                <a:alpha val="93000"/>
              </a:prstClr>
            </a:outerShdw>
          </a:effectLst>
          <a:scene3d>
            <a:camera prst="orthographicFront"/>
            <a:lightRig rig="threePt" dir="t"/>
          </a:scene3d>
          <a:sp3d>
            <a:bevelT w="165100" prst="coolSlant"/>
          </a:sp3d>
        </p:spPr>
        <p:txBody>
          <a:bodyPr/>
          <a:lstStyle/>
          <a:p>
            <a: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How </a:t>
            </a:r>
            <a:r>
              <a:rPr lang="en-GB" sz="3600" b="1" dirty="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do I make a difference </a:t>
            </a:r>
            <a: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
            </a:r>
            <a:b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br>
            <a: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to </a:t>
            </a:r>
            <a: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the service </a:t>
            </a:r>
            <a:r>
              <a:rPr lang="en-GB" sz="3600" b="1" dirty="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users I work with</a:t>
            </a:r>
            <a:r>
              <a:rPr lang="en-GB" sz="36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a:t>
            </a:r>
            <a:r>
              <a:rPr lang="en-GB" sz="28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t/>
            </a:r>
            <a:br>
              <a:rPr lang="en-GB" sz="2800" b="1" dirty="0" smtClean="0">
                <a:ln w="3175" cap="flat">
                  <a:solidFill>
                    <a:schemeClr val="accent5">
                      <a:lumMod val="75000"/>
                    </a:schemeClr>
                  </a:solidFill>
                </a:ln>
                <a:solidFill>
                  <a:schemeClr val="tx1"/>
                </a:solidFill>
                <a:effectLst>
                  <a:outerShdw blurRad="50800" dist="101600" algn="l" rotWithShape="0">
                    <a:prstClr val="black">
                      <a:alpha val="80000"/>
                    </a:prstClr>
                  </a:outerShdw>
                </a:effectLst>
                <a:latin typeface="Arial" panose="020B0604020202020204" pitchFamily="34" charset="0"/>
                <a:ea typeface="Calibri" panose="020F0502020204030204" pitchFamily="34" charset="0"/>
              </a:rPr>
            </a:br>
            <a:endParaRPr lang="en-GB" sz="2800" b="1" dirty="0">
              <a:ln w="3175" cap="flat">
                <a:solidFill>
                  <a:schemeClr val="accent5">
                    <a:lumMod val="75000"/>
                  </a:schemeClr>
                </a:solidFill>
              </a:ln>
              <a:solidFill>
                <a:schemeClr val="tx1"/>
              </a:solidFill>
              <a:effectLst>
                <a:outerShdw blurRad="50800" dist="101600" algn="l" rotWithShape="0">
                  <a:prstClr val="black">
                    <a:alpha val="80000"/>
                  </a:prstClr>
                </a:outerShdw>
              </a:effectLst>
            </a:endParaRPr>
          </a:p>
        </p:txBody>
      </p:sp>
      <p:sp>
        <p:nvSpPr>
          <p:cNvPr id="8" name="Rectangle 7"/>
          <p:cNvSpPr/>
          <p:nvPr/>
        </p:nvSpPr>
        <p:spPr>
          <a:xfrm>
            <a:off x="7020272" y="332656"/>
            <a:ext cx="184698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04664"/>
            <a:ext cx="1728192" cy="809370"/>
          </a:xfrm>
          <a:prstGeom prst="rect">
            <a:avLst/>
          </a:prstGeom>
        </p:spPr>
      </p:pic>
      <p:sp>
        <p:nvSpPr>
          <p:cNvPr id="6" name="Subtitle 2"/>
          <p:cNvSpPr txBox="1">
            <a:spLocks/>
          </p:cNvSpPr>
          <p:nvPr/>
        </p:nvSpPr>
        <p:spPr bwMode="auto">
          <a:xfrm>
            <a:off x="4968043" y="6021288"/>
            <a:ext cx="4104457" cy="688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l"/>
            <a:r>
              <a:rPr lang="en-GB" sz="1200" kern="0" dirty="0" smtClean="0"/>
              <a:t/>
            </a:r>
            <a:br>
              <a:rPr lang="en-GB" sz="1200" kern="0" dirty="0" smtClean="0"/>
            </a:br>
            <a:endParaRPr lang="en-GB" sz="1200" kern="0" dirty="0" smtClean="0"/>
          </a:p>
          <a:p>
            <a:pPr algn="r"/>
            <a:r>
              <a:rPr lang="en-GB" sz="1050" i="1" kern="0" dirty="0" smtClean="0">
                <a:solidFill>
                  <a:schemeClr val="tx1"/>
                </a:solidFill>
              </a:rPr>
              <a:t>Photo: </a:t>
            </a:r>
            <a:r>
              <a:rPr lang="en-GB" sz="1050" i="1" kern="0" dirty="0" err="1" smtClean="0">
                <a:solidFill>
                  <a:schemeClr val="tx1"/>
                </a:solidFill>
              </a:rPr>
              <a:t>Greenlaw</a:t>
            </a:r>
            <a:r>
              <a:rPr lang="en-GB" sz="1050" i="1" kern="0" dirty="0" smtClean="0">
                <a:solidFill>
                  <a:schemeClr val="tx1"/>
                </a:solidFill>
              </a:rPr>
              <a:t> </a:t>
            </a:r>
            <a:r>
              <a:rPr lang="en-GB" sz="1050" i="1" kern="0" dirty="0" smtClean="0">
                <a:solidFill>
                  <a:schemeClr val="tx1"/>
                </a:solidFill>
              </a:rPr>
              <a:t>Grove Care Home</a:t>
            </a:r>
          </a:p>
        </p:txBody>
      </p:sp>
    </p:spTree>
    <p:extLst>
      <p:ext uri="{BB962C8B-B14F-4D97-AF65-F5344CB8AC3E}">
        <p14:creationId xmlns:p14="http://schemas.microsoft.com/office/powerpoint/2010/main" val="34191688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8024" y="1628800"/>
            <a:ext cx="3528392" cy="4176464"/>
          </a:xfrm>
        </p:spPr>
        <p:txBody>
          <a:bodyPr/>
          <a:lstStyle/>
          <a:p>
            <a:pPr algn="l"/>
            <a:r>
              <a:rPr lang="en-GB" sz="2000" dirty="0" smtClean="0"/>
              <a:t>While </a:t>
            </a:r>
            <a:r>
              <a:rPr lang="en-GB" sz="2000" dirty="0"/>
              <a:t>taking care of my </a:t>
            </a:r>
            <a:r>
              <a:rPr lang="en-GB" sz="2000" dirty="0" smtClean="0"/>
              <a:t>residents’ </a:t>
            </a:r>
            <a:r>
              <a:rPr lang="en-GB" sz="2000" dirty="0"/>
              <a:t>physical and mental </a:t>
            </a:r>
            <a:r>
              <a:rPr lang="en-GB" sz="2000" dirty="0" smtClean="0"/>
              <a:t>health, I </a:t>
            </a:r>
            <a:r>
              <a:rPr lang="en-GB" sz="2000" dirty="0"/>
              <a:t>ensure that they are safe, happy and comfortable in their </a:t>
            </a:r>
            <a:r>
              <a:rPr lang="en-GB" sz="2000" dirty="0" smtClean="0"/>
              <a:t>home. </a:t>
            </a:r>
          </a:p>
          <a:p>
            <a:pPr algn="l"/>
            <a:endParaRPr lang="en-GB" sz="2000" dirty="0"/>
          </a:p>
          <a:p>
            <a:pPr algn="l"/>
            <a:r>
              <a:rPr lang="en-GB" sz="2000" dirty="0" smtClean="0"/>
              <a:t>I </a:t>
            </a:r>
            <a:r>
              <a:rPr lang="en-GB" sz="2000" dirty="0"/>
              <a:t>also make friends and family feel welcome and promote good communication with them</a:t>
            </a:r>
            <a:r>
              <a:rPr lang="en-GB" sz="2000" dirty="0" smtClean="0"/>
              <a:t>.</a:t>
            </a:r>
            <a:endParaRPr lang="en-GB" sz="2000" dirty="0"/>
          </a:p>
          <a:p>
            <a:pPr algn="r"/>
            <a:endParaRPr lang="en-GB" sz="1400" dirty="0" smtClean="0"/>
          </a:p>
          <a:p>
            <a:pPr algn="r"/>
            <a:r>
              <a:rPr lang="en-GB" sz="1400" b="1" i="1" dirty="0" smtClean="0"/>
              <a:t>Janet Kay</a:t>
            </a:r>
            <a:endParaRPr lang="en-GB" sz="1400" dirty="0" smtClean="0"/>
          </a:p>
          <a:p>
            <a:pPr algn="r"/>
            <a:r>
              <a:rPr lang="en-GB" sz="1400" i="1" dirty="0" smtClean="0"/>
              <a:t>Deputy Manager</a:t>
            </a:r>
            <a:r>
              <a:rPr lang="en-GB" sz="1400" dirty="0" smtClean="0"/>
              <a:t>, </a:t>
            </a:r>
            <a:br>
              <a:rPr lang="en-GB" sz="1400" dirty="0" smtClean="0"/>
            </a:br>
            <a:r>
              <a:rPr lang="en-GB" sz="1400" i="1" dirty="0" err="1" smtClean="0"/>
              <a:t>Windyhall</a:t>
            </a:r>
            <a:r>
              <a:rPr lang="en-GB" sz="1400" i="1" dirty="0" smtClean="0"/>
              <a:t> </a:t>
            </a:r>
            <a:r>
              <a:rPr lang="en-GB" sz="1400" i="1" dirty="0"/>
              <a:t>Nursing Home, Ayr</a:t>
            </a:r>
          </a:p>
          <a:p>
            <a:pPr algn="r"/>
            <a:r>
              <a:rPr lang="en-GB" sz="1400" dirty="0"/>
              <a:t/>
            </a:r>
            <a:br>
              <a:rPr lang="en-GB" sz="1400" dirty="0"/>
            </a:br>
            <a:endParaRPr lang="en-GB"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040532"/>
            <a:ext cx="3842391" cy="4764732"/>
          </a:xfrm>
          <a:prstGeom prst="rect">
            <a:avLst/>
          </a:prstGeom>
        </p:spPr>
      </p:pic>
    </p:spTree>
    <p:extLst>
      <p:ext uri="{BB962C8B-B14F-4D97-AF65-F5344CB8AC3E}">
        <p14:creationId xmlns:p14="http://schemas.microsoft.com/office/powerpoint/2010/main" val="118480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484784"/>
            <a:ext cx="8064896" cy="1224136"/>
          </a:xfrm>
        </p:spPr>
        <p:txBody>
          <a:bodyPr/>
          <a:lstStyle/>
          <a:p>
            <a:pPr algn="l"/>
            <a:r>
              <a:rPr lang="en-GB" sz="1800" dirty="0"/>
              <a:t>I became a psychiatric nurse, because I care and it mattered to me the interventions people in mental distress are offered are effective and enable them to move on with their lives. I wanted to find new ways of easing mental suffering and with others committed to shared decision making we started the charity COPE Scotland and from what people using our service say; I think </a:t>
            </a:r>
            <a:r>
              <a:rPr lang="en-GB" sz="1800" dirty="0" smtClean="0"/>
              <a:t>we </a:t>
            </a:r>
            <a:r>
              <a:rPr lang="en-GB" sz="1800" dirty="0"/>
              <a:t>are on the right track</a:t>
            </a:r>
            <a:r>
              <a:rPr lang="en-GB" sz="1800" dirty="0" smtClean="0"/>
              <a:t>.</a:t>
            </a:r>
            <a:endParaRPr lang="en-GB" sz="1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978" t="9471" r="1681"/>
          <a:stretch/>
        </p:blipFill>
        <p:spPr>
          <a:xfrm>
            <a:off x="4211960" y="3068960"/>
            <a:ext cx="4179760" cy="3212486"/>
          </a:xfrm>
          <a:prstGeom prst="rect">
            <a:avLst/>
          </a:prstGeom>
        </p:spPr>
      </p:pic>
      <p:sp>
        <p:nvSpPr>
          <p:cNvPr id="6" name="Subtitle 2"/>
          <p:cNvSpPr txBox="1">
            <a:spLocks/>
          </p:cNvSpPr>
          <p:nvPr/>
        </p:nvSpPr>
        <p:spPr bwMode="auto">
          <a:xfrm>
            <a:off x="539552" y="3356992"/>
            <a:ext cx="3312368" cy="2996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l"/>
            <a:r>
              <a:rPr lang="en-GB" sz="1800" kern="0" dirty="0" smtClean="0"/>
              <a:t>“The support I have been given has allowed me to begin picking up the pieces of my life and the confidence to accept the good days AND the bad days” (Client of COPE) </a:t>
            </a:r>
          </a:p>
          <a:p>
            <a:pPr algn="r"/>
            <a:endParaRPr lang="en-GB" sz="1400" b="1" i="1" kern="0" dirty="0" smtClean="0"/>
          </a:p>
          <a:p>
            <a:pPr algn="r"/>
            <a:r>
              <a:rPr lang="en-GB" sz="1400" b="1" i="1" kern="0" dirty="0" smtClean="0"/>
              <a:t>Hilda Campbell</a:t>
            </a:r>
            <a:r>
              <a:rPr lang="en-GB" sz="1400" i="1" kern="0" dirty="0" smtClean="0"/>
              <a:t/>
            </a:r>
            <a:br>
              <a:rPr lang="en-GB" sz="1400" i="1" kern="0" dirty="0" smtClean="0"/>
            </a:br>
            <a:r>
              <a:rPr lang="en-GB" sz="1400" i="1" kern="0" dirty="0" smtClean="0"/>
              <a:t>CEO, COPE Scotland</a:t>
            </a:r>
            <a:endParaRPr lang="en-GB" sz="1400" i="1" kern="0" dirty="0"/>
          </a:p>
        </p:txBody>
      </p:sp>
    </p:spTree>
    <p:extLst>
      <p:ext uri="{BB962C8B-B14F-4D97-AF65-F5344CB8AC3E}">
        <p14:creationId xmlns:p14="http://schemas.microsoft.com/office/powerpoint/2010/main" val="19734730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2040" y="2048644"/>
            <a:ext cx="3744416" cy="3036540"/>
          </a:xfrm>
        </p:spPr>
        <p:txBody>
          <a:bodyPr/>
          <a:lstStyle/>
          <a:p>
            <a:pPr algn="l"/>
            <a:r>
              <a:rPr lang="en-GB" sz="2000" dirty="0"/>
              <a:t>Safe practices, efficient processes and effective policies and procedures contribute to the high standards of care delivered to Erskine residents. </a:t>
            </a:r>
          </a:p>
          <a:p>
            <a:pPr algn="r"/>
            <a:endParaRPr lang="en-GB" sz="1400" b="1" i="1" dirty="0" smtClean="0"/>
          </a:p>
          <a:p>
            <a:pPr algn="r"/>
            <a:r>
              <a:rPr lang="en-GB" sz="1400" b="1" i="1" dirty="0" smtClean="0"/>
              <a:t>Pauline McIntyre</a:t>
            </a:r>
            <a:endParaRPr lang="en-GB" sz="1400" b="1" i="1" dirty="0"/>
          </a:p>
          <a:p>
            <a:pPr algn="r"/>
            <a:r>
              <a:rPr lang="en-GB" sz="1400" i="1" dirty="0"/>
              <a:t>Clinical Governance/ Quality Improvement </a:t>
            </a:r>
            <a:r>
              <a:rPr lang="en-GB" sz="1400" i="1" dirty="0" smtClean="0"/>
              <a:t>Manager, Erskine</a:t>
            </a:r>
            <a:endParaRPr lang="en-GB" sz="1400" i="1" dirty="0"/>
          </a:p>
          <a:p>
            <a:pPr algn="r"/>
            <a:endParaRPr lang="en-GB" sz="14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31" y="764704"/>
            <a:ext cx="4083918" cy="5445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621" y="768536"/>
            <a:ext cx="1507199" cy="690541"/>
          </a:xfrm>
          <a:prstGeom prst="rect">
            <a:avLst/>
          </a:prstGeom>
        </p:spPr>
      </p:pic>
    </p:spTree>
    <p:extLst>
      <p:ext uri="{BB962C8B-B14F-4D97-AF65-F5344CB8AC3E}">
        <p14:creationId xmlns:p14="http://schemas.microsoft.com/office/powerpoint/2010/main" val="34590810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3717032"/>
            <a:ext cx="3816424" cy="2350388"/>
          </a:xfrm>
        </p:spPr>
        <p:txBody>
          <a:bodyPr/>
          <a:lstStyle/>
          <a:p>
            <a:pPr algn="l"/>
            <a:r>
              <a:rPr lang="en-GB" sz="2000" dirty="0"/>
              <a:t>I make a difference to the residents I work with by giving my time and helping them feel safe and </a:t>
            </a:r>
            <a:r>
              <a:rPr lang="en-GB" sz="2000" dirty="0" smtClean="0"/>
              <a:t>secure.</a:t>
            </a:r>
          </a:p>
          <a:p>
            <a:pPr algn="r"/>
            <a:endParaRPr lang="en-GB" sz="1400" b="1" i="1" dirty="0" smtClean="0"/>
          </a:p>
          <a:p>
            <a:pPr algn="r"/>
            <a:r>
              <a:rPr lang="en-GB" sz="1400" b="1" i="1" dirty="0" smtClean="0"/>
              <a:t>Margaret </a:t>
            </a:r>
            <a:r>
              <a:rPr lang="en-GB" sz="1400" b="1" i="1" dirty="0" err="1" smtClean="0"/>
              <a:t>McGawn</a:t>
            </a:r>
            <a:endParaRPr lang="en-GB" sz="1400" dirty="0" smtClean="0"/>
          </a:p>
          <a:p>
            <a:pPr algn="r"/>
            <a:r>
              <a:rPr lang="en-GB" sz="1400" i="1" dirty="0" smtClean="0"/>
              <a:t>Nursing Sister</a:t>
            </a:r>
            <a:r>
              <a:rPr lang="en-GB" sz="1400" dirty="0" smtClean="0"/>
              <a:t>, </a:t>
            </a:r>
            <a:r>
              <a:rPr lang="en-GB" sz="1400" i="1" dirty="0" err="1"/>
              <a:t>Windyhall</a:t>
            </a:r>
            <a:r>
              <a:rPr lang="en-GB" sz="1400" i="1" dirty="0"/>
              <a:t> Nursing Home, Ayr</a:t>
            </a:r>
          </a:p>
          <a:p>
            <a:pPr algn="r"/>
            <a:r>
              <a:rPr lang="en-GB" sz="1400" dirty="0"/>
              <a:t/>
            </a:r>
            <a:br>
              <a:rPr lang="en-GB" sz="1400" dirty="0"/>
            </a:br>
            <a:endParaRPr lang="en-GB"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700808"/>
            <a:ext cx="3360544" cy="4437112"/>
          </a:xfrm>
          <a:prstGeom prst="rect">
            <a:avLst/>
          </a:prstGeom>
        </p:spPr>
      </p:pic>
    </p:spTree>
    <p:extLst>
      <p:ext uri="{BB962C8B-B14F-4D97-AF65-F5344CB8AC3E}">
        <p14:creationId xmlns:p14="http://schemas.microsoft.com/office/powerpoint/2010/main" val="33822580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988840"/>
            <a:ext cx="7416824" cy="3934564"/>
          </a:xfrm>
        </p:spPr>
        <p:txBody>
          <a:bodyPr/>
          <a:lstStyle/>
          <a:p>
            <a:pPr algn="l"/>
            <a:r>
              <a:rPr lang="en-GB" sz="1600" dirty="0" smtClean="0"/>
              <a:t>I worked in the NHS for 28 years and thought I knew everything! I came into the care home 3 years ago having retired from the NHS and then realising I wanted to still be involved in care. And I have discovered a whole new world - working in a care home is challenging but so rewarding. </a:t>
            </a:r>
          </a:p>
          <a:p>
            <a:pPr algn="l"/>
            <a:endParaRPr lang="en-GB" sz="1600" dirty="0"/>
          </a:p>
          <a:p>
            <a:pPr algn="l"/>
            <a:r>
              <a:rPr lang="en-GB" sz="1600" dirty="0" smtClean="0"/>
              <a:t>It </a:t>
            </a:r>
            <a:r>
              <a:rPr lang="en-GB" sz="1600" dirty="0"/>
              <a:t>is an absolute privilege to be able to care for people in their twilight years when they are usually at their frailest and most vulnerable. They often come into the home from very stressful circumstances and families have done their utmost to look after their beloved parent but we are able to take that stress away and enable families to find comfort in the last few months/years of their parents’ lives without the stresses of caring. </a:t>
            </a:r>
          </a:p>
          <a:p>
            <a:pPr algn="r"/>
            <a:endParaRPr lang="en-GB" sz="1400" b="1" i="1" dirty="0" smtClean="0"/>
          </a:p>
          <a:p>
            <a:pPr algn="r"/>
            <a:r>
              <a:rPr lang="en-GB" sz="1400" b="1" i="1" dirty="0" smtClean="0"/>
              <a:t>Maxine </a:t>
            </a:r>
            <a:r>
              <a:rPr lang="en-GB" sz="1400" b="1" i="1" dirty="0" err="1"/>
              <a:t>Kinnoch</a:t>
            </a:r>
            <a:r>
              <a:rPr lang="en-GB" sz="1400" b="1" i="1" dirty="0"/>
              <a:t> </a:t>
            </a:r>
            <a:endParaRPr lang="en-GB" sz="1400" dirty="0"/>
          </a:p>
          <a:p>
            <a:pPr algn="r"/>
            <a:r>
              <a:rPr lang="en-GB" sz="1400" i="1" dirty="0"/>
              <a:t>Care Home </a:t>
            </a:r>
            <a:r>
              <a:rPr lang="en-GB" sz="1400" i="1" dirty="0" smtClean="0"/>
              <a:t>Manager </a:t>
            </a:r>
          </a:p>
          <a:p>
            <a:pPr algn="r"/>
            <a:r>
              <a:rPr lang="en-GB" sz="1400" i="1" dirty="0" err="1" smtClean="0"/>
              <a:t>Rosepark</a:t>
            </a:r>
            <a:r>
              <a:rPr lang="en-GB" sz="1400" i="1" dirty="0" smtClean="0"/>
              <a:t> </a:t>
            </a:r>
            <a:r>
              <a:rPr lang="en-GB" sz="1400" i="1" dirty="0"/>
              <a:t>Nursing Home</a:t>
            </a:r>
            <a:r>
              <a:rPr lang="en-GB" sz="1400" dirty="0"/>
              <a:t/>
            </a:r>
            <a:br>
              <a:rPr lang="en-GB" sz="1400" dirty="0"/>
            </a:br>
            <a:endParaRPr lang="en-GB" sz="1400" dirty="0"/>
          </a:p>
          <a:p>
            <a:pPr algn="l"/>
            <a:endParaRPr lang="en-GB" sz="1600" dirty="0" smtClean="0"/>
          </a:p>
        </p:txBody>
      </p:sp>
    </p:spTree>
    <p:extLst>
      <p:ext uri="{BB962C8B-B14F-4D97-AF65-F5344CB8AC3E}">
        <p14:creationId xmlns:p14="http://schemas.microsoft.com/office/powerpoint/2010/main" val="7629267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539552" y="1556792"/>
            <a:ext cx="7488832"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l"/>
            <a:r>
              <a:rPr lang="en-GB" sz="2000" dirty="0"/>
              <a:t>My job is an amazing opportunity to interact with and get to know people. It is important to see the person not the </a:t>
            </a:r>
            <a:r>
              <a:rPr lang="en-GB" sz="2000" dirty="0" smtClean="0"/>
              <a:t>disease.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836" r="11274"/>
          <a:stretch/>
        </p:blipFill>
        <p:spPr>
          <a:xfrm>
            <a:off x="3851920" y="2375364"/>
            <a:ext cx="4641609" cy="3789940"/>
          </a:xfrm>
          <a:prstGeom prst="rect">
            <a:avLst/>
          </a:prstGeom>
        </p:spPr>
      </p:pic>
      <p:sp>
        <p:nvSpPr>
          <p:cNvPr id="6" name="Subtitle 2"/>
          <p:cNvSpPr txBox="1">
            <a:spLocks/>
          </p:cNvSpPr>
          <p:nvPr/>
        </p:nvSpPr>
        <p:spPr bwMode="auto">
          <a:xfrm>
            <a:off x="763960" y="3284984"/>
            <a:ext cx="2871936" cy="33329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r"/>
            <a:r>
              <a:rPr lang="en-GB" sz="1400" b="1" i="1" dirty="0" smtClean="0"/>
              <a:t>Linda Callaghan</a:t>
            </a:r>
            <a:endParaRPr lang="en-GB" sz="1400" b="1" i="1" dirty="0"/>
          </a:p>
          <a:p>
            <a:pPr algn="r"/>
            <a:r>
              <a:rPr lang="en-GB" sz="1400" i="1" dirty="0" smtClean="0"/>
              <a:t>Care </a:t>
            </a:r>
            <a:r>
              <a:rPr lang="en-GB" sz="1400" i="1" dirty="0"/>
              <a:t>Assistant </a:t>
            </a:r>
            <a:r>
              <a:rPr lang="en-GB" sz="1400" i="1" dirty="0" smtClean="0"/>
              <a:t>– Erskine</a:t>
            </a:r>
            <a:endParaRPr lang="en-GB" sz="1400" i="1" kern="0" dirty="0"/>
          </a:p>
          <a:p>
            <a:pPr algn="r"/>
            <a:endParaRPr lang="en-GB" sz="1400" i="1" kern="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374281"/>
            <a:ext cx="1507199" cy="690541"/>
          </a:xfrm>
          <a:prstGeom prst="rect">
            <a:avLst/>
          </a:prstGeom>
        </p:spPr>
      </p:pic>
    </p:spTree>
    <p:extLst>
      <p:ext uri="{BB962C8B-B14F-4D97-AF65-F5344CB8AC3E}">
        <p14:creationId xmlns:p14="http://schemas.microsoft.com/office/powerpoint/2010/main" val="40225204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564904"/>
            <a:ext cx="4320480" cy="3672408"/>
          </a:xfrm>
        </p:spPr>
        <p:txBody>
          <a:bodyPr/>
          <a:lstStyle/>
          <a:p>
            <a:pPr algn="l"/>
            <a:r>
              <a:rPr lang="en-GB" sz="2000" dirty="0" smtClean="0"/>
              <a:t>I </a:t>
            </a:r>
            <a:r>
              <a:rPr lang="en-GB" sz="2000" dirty="0"/>
              <a:t>make a difference to the residents I work with by dividing my time between my residents and ensuring that their needs and preferences are met</a:t>
            </a:r>
            <a:r>
              <a:rPr lang="en-GB" sz="2000" dirty="0" smtClean="0"/>
              <a:t>.</a:t>
            </a:r>
            <a:endParaRPr lang="en-GB" sz="2000" dirty="0"/>
          </a:p>
          <a:p>
            <a:endParaRPr lang="en-GB" sz="1400" dirty="0" smtClean="0"/>
          </a:p>
          <a:p>
            <a:pPr algn="r"/>
            <a:r>
              <a:rPr lang="en-GB" sz="1400" b="1" dirty="0" smtClean="0"/>
              <a:t>Chloe Ferguson</a:t>
            </a:r>
          </a:p>
          <a:p>
            <a:pPr algn="r"/>
            <a:r>
              <a:rPr lang="en-GB" sz="1400" i="1" dirty="0" smtClean="0"/>
              <a:t>Care Assistant, </a:t>
            </a:r>
            <a:r>
              <a:rPr lang="en-GB" sz="1400" i="1" dirty="0" err="1"/>
              <a:t>Windyhall</a:t>
            </a:r>
            <a:r>
              <a:rPr lang="en-GB" sz="1400" i="1" dirty="0"/>
              <a:t> Nursing Home, Ayr</a:t>
            </a:r>
            <a:endParaRPr lang="en-GB" sz="1400" i="1" dirty="0" smtClean="0"/>
          </a:p>
          <a:p>
            <a:pPr algn="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628800"/>
            <a:ext cx="2840677" cy="4320480"/>
          </a:xfrm>
          <a:prstGeom prst="rect">
            <a:avLst/>
          </a:prstGeom>
        </p:spPr>
      </p:pic>
    </p:spTree>
    <p:extLst>
      <p:ext uri="{BB962C8B-B14F-4D97-AF65-F5344CB8AC3E}">
        <p14:creationId xmlns:p14="http://schemas.microsoft.com/office/powerpoint/2010/main" val="8558516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6016" y="2492896"/>
            <a:ext cx="3960440" cy="2892524"/>
          </a:xfrm>
        </p:spPr>
        <p:txBody>
          <a:bodyPr/>
          <a:lstStyle/>
          <a:p>
            <a:pPr algn="l"/>
            <a:r>
              <a:rPr lang="en-GB" sz="2000" dirty="0"/>
              <a:t>My residents are like my extended family, I work with them with professional friendliness to ensure that they are well </a:t>
            </a:r>
            <a:r>
              <a:rPr lang="en-GB" sz="2000" dirty="0" smtClean="0"/>
              <a:t>cared for </a:t>
            </a:r>
            <a:r>
              <a:rPr lang="en-GB" sz="2000" dirty="0"/>
              <a:t>and feel at home within a nursing home </a:t>
            </a:r>
            <a:r>
              <a:rPr lang="en-GB" sz="2000" dirty="0" smtClean="0"/>
              <a:t>environment.</a:t>
            </a:r>
            <a:endParaRPr lang="en-GB" sz="2000" dirty="0"/>
          </a:p>
          <a:p>
            <a:pPr algn="r"/>
            <a:endParaRPr lang="en-GB" sz="1400" dirty="0" smtClean="0"/>
          </a:p>
          <a:p>
            <a:pPr algn="r"/>
            <a:r>
              <a:rPr lang="en-GB" sz="1400" b="1" i="1" dirty="0" err="1" smtClean="0"/>
              <a:t>Jakki</a:t>
            </a:r>
            <a:r>
              <a:rPr lang="en-GB" sz="1400" b="1" i="1" dirty="0" smtClean="0"/>
              <a:t> </a:t>
            </a:r>
            <a:r>
              <a:rPr lang="en-GB" sz="1400" b="1" i="1" dirty="0"/>
              <a:t>Kyle</a:t>
            </a:r>
            <a:r>
              <a:rPr lang="en-GB" sz="1400" dirty="0"/>
              <a:t> </a:t>
            </a:r>
            <a:endParaRPr lang="en-GB" sz="1400" dirty="0" smtClean="0"/>
          </a:p>
          <a:p>
            <a:pPr algn="r"/>
            <a:r>
              <a:rPr lang="en-GB" sz="1400" i="1" dirty="0" smtClean="0"/>
              <a:t>Staff Nurse, </a:t>
            </a:r>
            <a:r>
              <a:rPr lang="en-GB" sz="1400" i="1" dirty="0" err="1"/>
              <a:t>Windyhall</a:t>
            </a:r>
            <a:r>
              <a:rPr lang="en-GB" sz="1400" i="1" dirty="0"/>
              <a:t> Nursing Home, Ayr</a:t>
            </a:r>
          </a:p>
          <a:p>
            <a:pPr algn="r"/>
            <a:r>
              <a:rPr lang="en-GB" sz="1400" dirty="0"/>
              <a:t/>
            </a:r>
            <a:br>
              <a:rPr lang="en-GB" sz="1400" dirty="0"/>
            </a:b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97" y="1340768"/>
            <a:ext cx="3470079" cy="4554135"/>
          </a:xfrm>
          <a:prstGeom prst="rect">
            <a:avLst/>
          </a:prstGeom>
        </p:spPr>
      </p:pic>
    </p:spTree>
    <p:extLst>
      <p:ext uri="{BB962C8B-B14F-4D97-AF65-F5344CB8AC3E}">
        <p14:creationId xmlns:p14="http://schemas.microsoft.com/office/powerpoint/2010/main" val="32219788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4653136"/>
            <a:ext cx="7848872" cy="1668388"/>
          </a:xfrm>
        </p:spPr>
        <p:txBody>
          <a:bodyPr/>
          <a:lstStyle/>
          <a:p>
            <a:pPr algn="l"/>
            <a:r>
              <a:rPr lang="en-GB" sz="2000" dirty="0"/>
              <a:t>I feel proud and privileged to work with and enhance the quality of life of those who have worked tirelessly for our country.</a:t>
            </a:r>
          </a:p>
          <a:p>
            <a:pPr algn="r"/>
            <a:r>
              <a:rPr lang="en-GB" sz="1400" b="1" i="1" dirty="0" smtClean="0"/>
              <a:t/>
            </a:r>
            <a:br>
              <a:rPr lang="en-GB" sz="1400" b="1" i="1" dirty="0" smtClean="0"/>
            </a:br>
            <a:r>
              <a:rPr lang="en-GB" sz="1400" b="1" i="1" dirty="0" smtClean="0"/>
              <a:t>Lorna Denham</a:t>
            </a:r>
            <a:endParaRPr lang="en-GB" sz="1400" b="1" i="1" dirty="0"/>
          </a:p>
          <a:p>
            <a:pPr algn="r"/>
            <a:r>
              <a:rPr lang="en-GB" sz="1400" i="1" dirty="0" smtClean="0"/>
              <a:t>Senior Care Assistant, Erskine</a:t>
            </a:r>
          </a:p>
          <a:p>
            <a:pPr algn="r"/>
            <a:r>
              <a:rPr lang="en-GB" sz="1400" i="1" dirty="0"/>
              <a:t>(Erskine provides care for veterans and their spouses)</a:t>
            </a:r>
          </a:p>
          <a:p>
            <a:pPr algn="r"/>
            <a:endParaRPr lang="en-GB" sz="1400"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217290"/>
            <a:ext cx="5724128" cy="32198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746571"/>
            <a:ext cx="1507199" cy="690541"/>
          </a:xfrm>
          <a:prstGeom prst="rect">
            <a:avLst/>
          </a:prstGeom>
        </p:spPr>
      </p:pic>
    </p:spTree>
    <p:extLst>
      <p:ext uri="{BB962C8B-B14F-4D97-AF65-F5344CB8AC3E}">
        <p14:creationId xmlns:p14="http://schemas.microsoft.com/office/powerpoint/2010/main" val="42731911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94" y="3140968"/>
            <a:ext cx="4360781" cy="3189830"/>
          </a:xfrm>
          <a:prstGeom prst="rect">
            <a:avLst/>
          </a:prstGeom>
        </p:spPr>
      </p:pic>
      <p:sp>
        <p:nvSpPr>
          <p:cNvPr id="3" name="Subtitle 2"/>
          <p:cNvSpPr>
            <a:spLocks noGrp="1"/>
          </p:cNvSpPr>
          <p:nvPr>
            <p:ph type="subTitle" idx="1"/>
          </p:nvPr>
        </p:nvSpPr>
        <p:spPr>
          <a:xfrm>
            <a:off x="539551" y="1484784"/>
            <a:ext cx="7992889" cy="1728192"/>
          </a:xfrm>
        </p:spPr>
        <p:txBody>
          <a:bodyPr/>
          <a:lstStyle/>
          <a:p>
            <a:pPr algn="l"/>
            <a:r>
              <a:rPr lang="en-GB" sz="1800" dirty="0"/>
              <a:t>Service users are at the centre of everything I do in my work. I am an experienced nurse who has on-going training to maintain skills and expertise in my field, and that equips me to give my patients (and their carers and families): individualised information; confidence and support; and the tools to self-manage their condition and move life forward positively after stroke</a:t>
            </a:r>
            <a:r>
              <a:rPr lang="en-GB" sz="1800" dirty="0" smtClean="0"/>
              <a:t>.</a:t>
            </a:r>
          </a:p>
          <a:p>
            <a:pPr algn="r"/>
            <a:endParaRPr lang="en-GB" sz="1400" dirty="0"/>
          </a:p>
        </p:txBody>
      </p:sp>
      <p:sp>
        <p:nvSpPr>
          <p:cNvPr id="6" name="Subtitle 2"/>
          <p:cNvSpPr txBox="1">
            <a:spLocks/>
          </p:cNvSpPr>
          <p:nvPr/>
        </p:nvSpPr>
        <p:spPr bwMode="auto">
          <a:xfrm>
            <a:off x="5000410" y="4869160"/>
            <a:ext cx="3460022" cy="1461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r"/>
            <a:r>
              <a:rPr lang="en-GB" sz="1400" kern="0" dirty="0" smtClean="0"/>
              <a:t/>
            </a:r>
            <a:br>
              <a:rPr lang="en-GB" sz="1400" kern="0" dirty="0" smtClean="0"/>
            </a:br>
            <a:r>
              <a:rPr lang="en-GB" sz="1400" b="1" i="1" kern="0" dirty="0" smtClean="0"/>
              <a:t>Mairi Chrystal</a:t>
            </a:r>
          </a:p>
          <a:p>
            <a:pPr algn="r"/>
            <a:r>
              <a:rPr lang="en-GB" sz="1400" i="1" kern="0" dirty="0" smtClean="0"/>
              <a:t>CHSS Head of Stroke Nurse Service </a:t>
            </a:r>
          </a:p>
          <a:p>
            <a:pPr algn="r"/>
            <a:r>
              <a:rPr lang="en-GB" sz="1400" i="1" kern="0" dirty="0" smtClean="0"/>
              <a:t>(based at the acute stroke unit, </a:t>
            </a:r>
            <a:br>
              <a:rPr lang="en-GB" sz="1400" i="1" kern="0" dirty="0" smtClean="0"/>
            </a:br>
            <a:r>
              <a:rPr lang="en-GB" sz="1400" i="1" kern="0" dirty="0" smtClean="0"/>
              <a:t>Aberdeen Royal Infirmary) </a:t>
            </a:r>
          </a:p>
          <a:p>
            <a:pPr algn="r"/>
            <a:r>
              <a:rPr lang="en-GB" sz="1400" i="1" kern="0" dirty="0" smtClean="0"/>
              <a:t>Chest Heart and Stroke Scotland</a:t>
            </a:r>
          </a:p>
          <a:p>
            <a:pPr algn="r"/>
            <a:endParaRPr lang="en-GB" sz="1400" kern="0"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9992" y="4280892"/>
            <a:ext cx="3816424" cy="876300"/>
          </a:xfrm>
        </p:spPr>
        <p:txBody>
          <a:bodyPr/>
          <a:lstStyle/>
          <a:p>
            <a:pPr algn="l"/>
            <a:r>
              <a:rPr lang="en-GB" sz="2000" dirty="0" smtClean="0"/>
              <a:t>I </a:t>
            </a:r>
            <a:r>
              <a:rPr lang="en-GB" sz="2000" dirty="0"/>
              <a:t>make it easier when illness or </a:t>
            </a:r>
            <a:r>
              <a:rPr lang="en-GB" sz="2000" dirty="0" smtClean="0"/>
              <a:t/>
            </a:r>
            <a:br>
              <a:rPr lang="en-GB" sz="2000" dirty="0" smtClean="0"/>
            </a:br>
            <a:r>
              <a:rPr lang="en-GB" sz="2000" dirty="0" smtClean="0"/>
              <a:t>dementia </a:t>
            </a:r>
            <a:r>
              <a:rPr lang="en-GB" sz="2000" dirty="0"/>
              <a:t>make it harder</a:t>
            </a:r>
            <a:r>
              <a:rPr lang="en-GB" sz="2000" dirty="0" smtClean="0"/>
              <a:t>.</a:t>
            </a:r>
            <a:endParaRPr lang="en-GB" sz="2000" dirty="0"/>
          </a:p>
          <a:p>
            <a:endParaRPr lang="en-GB" sz="1400" dirty="0" smtClean="0"/>
          </a:p>
          <a:p>
            <a:pPr algn="r"/>
            <a:r>
              <a:rPr lang="en-GB" sz="1400" b="1" i="1" dirty="0" err="1" smtClean="0"/>
              <a:t>Shanni</a:t>
            </a:r>
            <a:r>
              <a:rPr lang="en-GB" sz="1400" b="1" i="1" dirty="0" smtClean="0"/>
              <a:t> </a:t>
            </a:r>
            <a:r>
              <a:rPr lang="en-GB" sz="1400" b="1" i="1" dirty="0"/>
              <a:t>Lennox </a:t>
            </a:r>
            <a:endParaRPr lang="en-GB" sz="1400" b="1" i="1" dirty="0" smtClean="0"/>
          </a:p>
          <a:p>
            <a:pPr algn="r"/>
            <a:r>
              <a:rPr lang="en-GB" sz="1400" i="1" dirty="0" smtClean="0"/>
              <a:t>Care Assistant, </a:t>
            </a:r>
            <a:r>
              <a:rPr lang="en-GB" sz="1400" i="1" dirty="0" err="1" smtClean="0"/>
              <a:t>Windyhall</a:t>
            </a:r>
            <a:r>
              <a:rPr lang="en-GB" sz="1400" i="1" dirty="0" smtClean="0"/>
              <a:t> </a:t>
            </a:r>
            <a:r>
              <a:rPr lang="en-GB" sz="1400" i="1" dirty="0"/>
              <a:t>Nursing Home, Ayr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3548" y="1808820"/>
            <a:ext cx="4320480" cy="3240360"/>
          </a:xfrm>
          <a:prstGeom prst="rect">
            <a:avLst/>
          </a:prstGeom>
        </p:spPr>
      </p:pic>
    </p:spTree>
    <p:extLst>
      <p:ext uri="{BB962C8B-B14F-4D97-AF65-F5344CB8AC3E}">
        <p14:creationId xmlns:p14="http://schemas.microsoft.com/office/powerpoint/2010/main" val="39488308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5173199" y="2028981"/>
            <a:ext cx="3312368" cy="1508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l"/>
            <a:r>
              <a:rPr lang="en-GB" sz="2000" dirty="0"/>
              <a:t>My day is not complete until I have seen a smile from the </a:t>
            </a:r>
            <a:r>
              <a:rPr lang="en-GB" sz="2000" dirty="0" smtClean="0"/>
              <a:t>residents. It’s </a:t>
            </a:r>
            <a:r>
              <a:rPr lang="en-GB" sz="2000" dirty="0"/>
              <a:t>the little things I do that make a big difference to the resident’s life</a:t>
            </a:r>
            <a:r>
              <a:rPr lang="en-GB" sz="2000" dirty="0" smtClean="0"/>
              <a:t>.</a:t>
            </a:r>
          </a:p>
          <a:p>
            <a:pPr algn="just"/>
            <a:endParaRPr lang="en-GB" sz="1400" dirty="0" smtClean="0"/>
          </a:p>
          <a:p>
            <a:pPr algn="just"/>
            <a:endParaRPr lang="en-GB" sz="1400" dirty="0"/>
          </a:p>
          <a:p>
            <a:pPr algn="r"/>
            <a:r>
              <a:rPr lang="en-GB" sz="1400" b="1" i="1" dirty="0"/>
              <a:t>Pamela Nugent</a:t>
            </a:r>
          </a:p>
          <a:p>
            <a:pPr algn="r"/>
            <a:r>
              <a:rPr lang="en-GB" sz="1400" i="1" dirty="0"/>
              <a:t>Registered </a:t>
            </a:r>
            <a:r>
              <a:rPr lang="en-GB" sz="1400" i="1" dirty="0" smtClean="0"/>
              <a:t>Nurse, </a:t>
            </a:r>
            <a:r>
              <a:rPr lang="en-GB" sz="1400" i="1" dirty="0"/>
              <a:t>Erskine</a:t>
            </a:r>
            <a:endParaRPr lang="en-GB" sz="1400" i="1" kern="0" dirty="0"/>
          </a:p>
          <a:p>
            <a:pPr algn="r"/>
            <a:endParaRPr lang="en-GB" sz="1400" i="1" kern="0" dirty="0"/>
          </a:p>
          <a:p>
            <a:pPr algn="just"/>
            <a:endParaRPr lang="en-GB" sz="1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350" r="8001"/>
          <a:stretch/>
        </p:blipFill>
        <p:spPr>
          <a:xfrm rot="5400000">
            <a:off x="193927" y="1608199"/>
            <a:ext cx="5256583" cy="38576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06" y="908720"/>
            <a:ext cx="1507199" cy="690541"/>
          </a:xfrm>
          <a:prstGeom prst="rect">
            <a:avLst/>
          </a:prstGeom>
        </p:spPr>
      </p:pic>
    </p:spTree>
    <p:extLst>
      <p:ext uri="{BB962C8B-B14F-4D97-AF65-F5344CB8AC3E}">
        <p14:creationId xmlns:p14="http://schemas.microsoft.com/office/powerpoint/2010/main" val="16755602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5" y="4365104"/>
            <a:ext cx="7632848" cy="2736304"/>
          </a:xfrm>
        </p:spPr>
        <p:txBody>
          <a:bodyPr/>
          <a:lstStyle/>
          <a:p>
            <a:pPr algn="l"/>
            <a:r>
              <a:rPr lang="en-GB" sz="1800" dirty="0" err="1"/>
              <a:t>Greenlaw</a:t>
            </a:r>
            <a:r>
              <a:rPr lang="en-GB" sz="1800" dirty="0"/>
              <a:t> Grove is our residents’ home first and foremost: they don’t live in our workplace, we work in their home, so it is very important that they have their say in how things are run. </a:t>
            </a:r>
            <a:r>
              <a:rPr lang="en-GB" sz="1800" dirty="0" smtClean="0"/>
              <a:t>It </a:t>
            </a:r>
            <a:r>
              <a:rPr lang="en-GB" sz="1800" dirty="0"/>
              <a:t>is also important that expert nursing and care support is available to them when they need it. We maintain social health </a:t>
            </a:r>
            <a:r>
              <a:rPr lang="en-GB" sz="1800" dirty="0" smtClean="0"/>
              <a:t>and wellbeing by having a strong </a:t>
            </a:r>
            <a:r>
              <a:rPr lang="en-GB" sz="1800" dirty="0"/>
              <a:t>team of </a:t>
            </a:r>
            <a:r>
              <a:rPr lang="en-GB" sz="1800" dirty="0" smtClean="0"/>
              <a:t>clinical </a:t>
            </a:r>
            <a:r>
              <a:rPr lang="en-GB" sz="1800" dirty="0"/>
              <a:t>staff to manage </a:t>
            </a:r>
            <a:r>
              <a:rPr lang="en-GB" sz="1800" dirty="0" smtClean="0"/>
              <a:t>the </a:t>
            </a:r>
            <a:r>
              <a:rPr lang="en-GB" sz="1800" dirty="0"/>
              <a:t>times when a </a:t>
            </a:r>
            <a:r>
              <a:rPr lang="en-GB" sz="1800" dirty="0" smtClean="0"/>
              <a:t>person isn't so </a:t>
            </a:r>
            <a:r>
              <a:rPr lang="en-GB" sz="1800" dirty="0"/>
              <a:t>well. </a:t>
            </a:r>
            <a:r>
              <a:rPr lang="en-GB" sz="1400" dirty="0"/>
              <a:t> </a:t>
            </a:r>
          </a:p>
          <a:p>
            <a:pPr algn="l"/>
            <a:endParaRPr lang="en-GB" sz="1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908720"/>
            <a:ext cx="4860540" cy="3240360"/>
          </a:xfrm>
          <a:prstGeom prst="rect">
            <a:avLst/>
          </a:prstGeom>
        </p:spPr>
      </p:pic>
      <p:sp>
        <p:nvSpPr>
          <p:cNvPr id="5" name="Subtitle 2"/>
          <p:cNvSpPr txBox="1">
            <a:spLocks/>
          </p:cNvSpPr>
          <p:nvPr/>
        </p:nvSpPr>
        <p:spPr bwMode="auto">
          <a:xfrm>
            <a:off x="5761436" y="2924944"/>
            <a:ext cx="2698997"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rgbClr val="000099"/>
                </a:solidFill>
                <a:latin typeface="+mn-lt"/>
                <a:ea typeface="+mn-ea"/>
                <a:cs typeface="+mn-cs"/>
              </a:defRPr>
            </a:lvl1pPr>
            <a:lvl2pPr marL="457200" indent="0" algn="ctr" rtl="0" eaLnBrk="1" fontAlgn="base" hangingPunct="1">
              <a:spcBef>
                <a:spcPct val="20000"/>
              </a:spcBef>
              <a:spcAft>
                <a:spcPct val="0"/>
              </a:spcAft>
              <a:buNone/>
              <a:defRPr sz="2800">
                <a:solidFill>
                  <a:srgbClr val="000099"/>
                </a:solidFill>
                <a:latin typeface="+mn-lt"/>
              </a:defRPr>
            </a:lvl2pPr>
            <a:lvl3pPr marL="914400" indent="0" algn="ctr" rtl="0" eaLnBrk="1" fontAlgn="base" hangingPunct="1">
              <a:spcBef>
                <a:spcPct val="20000"/>
              </a:spcBef>
              <a:spcAft>
                <a:spcPct val="0"/>
              </a:spcAft>
              <a:buNone/>
              <a:defRPr sz="2400">
                <a:solidFill>
                  <a:srgbClr val="000099"/>
                </a:solidFill>
                <a:latin typeface="+mn-lt"/>
              </a:defRPr>
            </a:lvl3pPr>
            <a:lvl4pPr marL="1371600" indent="0" algn="ctr" rtl="0" eaLnBrk="1" fontAlgn="base" hangingPunct="1">
              <a:spcBef>
                <a:spcPct val="20000"/>
              </a:spcBef>
              <a:spcAft>
                <a:spcPct val="0"/>
              </a:spcAft>
              <a:buNone/>
              <a:defRPr sz="2000">
                <a:solidFill>
                  <a:srgbClr val="000099"/>
                </a:solidFill>
                <a:latin typeface="+mn-lt"/>
              </a:defRPr>
            </a:lvl4pPr>
            <a:lvl5pPr marL="1828800" indent="0" algn="ctr" rtl="0" eaLnBrk="1" fontAlgn="base" hangingPunct="1">
              <a:spcBef>
                <a:spcPct val="20000"/>
              </a:spcBef>
              <a:spcAft>
                <a:spcPct val="0"/>
              </a:spcAft>
              <a:buNone/>
              <a:defRPr sz="2000">
                <a:solidFill>
                  <a:srgbClr val="000099"/>
                </a:solidFill>
                <a:latin typeface="+mn-lt"/>
              </a:defRPr>
            </a:lvl5pPr>
            <a:lvl6pPr marL="2286000" indent="0" algn="ctr" rtl="0" eaLnBrk="1" fontAlgn="base" hangingPunct="1">
              <a:spcBef>
                <a:spcPct val="20000"/>
              </a:spcBef>
              <a:spcAft>
                <a:spcPct val="0"/>
              </a:spcAft>
              <a:buNone/>
              <a:defRPr sz="2000">
                <a:solidFill>
                  <a:srgbClr val="000099"/>
                </a:solidFill>
                <a:latin typeface="+mn-lt"/>
              </a:defRPr>
            </a:lvl6pPr>
            <a:lvl7pPr marL="2743200" indent="0" algn="ctr" rtl="0" eaLnBrk="1" fontAlgn="base" hangingPunct="1">
              <a:spcBef>
                <a:spcPct val="20000"/>
              </a:spcBef>
              <a:spcAft>
                <a:spcPct val="0"/>
              </a:spcAft>
              <a:buNone/>
              <a:defRPr sz="2000">
                <a:solidFill>
                  <a:srgbClr val="000099"/>
                </a:solidFill>
                <a:latin typeface="+mn-lt"/>
              </a:defRPr>
            </a:lvl7pPr>
            <a:lvl8pPr marL="3200400" indent="0" algn="ctr" rtl="0" eaLnBrk="1" fontAlgn="base" hangingPunct="1">
              <a:spcBef>
                <a:spcPct val="20000"/>
              </a:spcBef>
              <a:spcAft>
                <a:spcPct val="0"/>
              </a:spcAft>
              <a:buNone/>
              <a:defRPr sz="2000">
                <a:solidFill>
                  <a:srgbClr val="000099"/>
                </a:solidFill>
                <a:latin typeface="+mn-lt"/>
              </a:defRPr>
            </a:lvl8pPr>
            <a:lvl9pPr marL="3657600" indent="0" algn="ctr" rtl="0" eaLnBrk="1" fontAlgn="base" hangingPunct="1">
              <a:spcBef>
                <a:spcPct val="20000"/>
              </a:spcBef>
              <a:spcAft>
                <a:spcPct val="0"/>
              </a:spcAft>
              <a:buNone/>
              <a:defRPr sz="2000">
                <a:solidFill>
                  <a:srgbClr val="000099"/>
                </a:solidFill>
                <a:latin typeface="+mn-lt"/>
              </a:defRPr>
            </a:lvl9pPr>
          </a:lstStyle>
          <a:p>
            <a:pPr algn="l"/>
            <a:r>
              <a:rPr lang="en-GB" sz="1400" kern="0" dirty="0" smtClean="0"/>
              <a:t/>
            </a:r>
            <a:br>
              <a:rPr lang="en-GB" sz="1400" kern="0" dirty="0" smtClean="0"/>
            </a:br>
            <a:endParaRPr lang="en-GB" sz="1400" kern="0" dirty="0" smtClean="0"/>
          </a:p>
          <a:p>
            <a:pPr algn="r"/>
            <a:r>
              <a:rPr lang="en-GB" sz="1400" b="1" i="1" kern="0" dirty="0" smtClean="0"/>
              <a:t>Iona Mackay</a:t>
            </a:r>
          </a:p>
          <a:p>
            <a:pPr algn="r"/>
            <a:r>
              <a:rPr lang="en-GB" sz="1400" i="1" kern="0" dirty="0" smtClean="0"/>
              <a:t>Home Manager</a:t>
            </a:r>
            <a:br>
              <a:rPr lang="en-GB" sz="1400" i="1" kern="0" dirty="0" smtClean="0"/>
            </a:br>
            <a:r>
              <a:rPr lang="en-GB" sz="1400" i="1" kern="0" dirty="0" err="1" smtClean="0"/>
              <a:t>Greenlaw</a:t>
            </a:r>
            <a:r>
              <a:rPr lang="en-GB" sz="1400" i="1" kern="0" dirty="0" smtClean="0"/>
              <a:t> Grove Care Home</a:t>
            </a:r>
          </a:p>
        </p:txBody>
      </p:sp>
    </p:spTree>
    <p:extLst>
      <p:ext uri="{BB962C8B-B14F-4D97-AF65-F5344CB8AC3E}">
        <p14:creationId xmlns:p14="http://schemas.microsoft.com/office/powerpoint/2010/main" val="1735030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86987" y="2289691"/>
            <a:ext cx="4264682" cy="3198512"/>
          </a:xfrm>
          <a:prstGeom prst="rect">
            <a:avLst/>
          </a:prstGeom>
        </p:spPr>
      </p:pic>
      <p:sp>
        <p:nvSpPr>
          <p:cNvPr id="5" name="Subtitle 2"/>
          <p:cNvSpPr txBox="1">
            <a:spLocks/>
          </p:cNvSpPr>
          <p:nvPr/>
        </p:nvSpPr>
        <p:spPr bwMode="auto">
          <a:xfrm>
            <a:off x="611560" y="2982745"/>
            <a:ext cx="4320480" cy="1812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99"/>
                </a:solidFill>
                <a:latin typeface="+mn-lt"/>
              </a:defRPr>
            </a:lvl2pPr>
            <a:lvl3pPr marL="1143000" indent="-228600" algn="l" rtl="0" eaLnBrk="1" fontAlgn="base" hangingPunct="1">
              <a:spcBef>
                <a:spcPct val="20000"/>
              </a:spcBef>
              <a:spcAft>
                <a:spcPct val="0"/>
              </a:spcAft>
              <a:buChar char="•"/>
              <a:defRPr sz="2400">
                <a:solidFill>
                  <a:srgbClr val="000099"/>
                </a:solidFill>
                <a:latin typeface="+mn-lt"/>
              </a:defRPr>
            </a:lvl3pPr>
            <a:lvl4pPr marL="1600200" indent="-228600" algn="l" rtl="0" eaLnBrk="1" fontAlgn="base" hangingPunct="1">
              <a:spcBef>
                <a:spcPct val="20000"/>
              </a:spcBef>
              <a:spcAft>
                <a:spcPct val="0"/>
              </a:spcAft>
              <a:buChar char="–"/>
              <a:defRPr sz="2000">
                <a:solidFill>
                  <a:srgbClr val="000099"/>
                </a:solidFill>
                <a:latin typeface="+mn-lt"/>
              </a:defRPr>
            </a:lvl4pPr>
            <a:lvl5pPr marL="2057400" indent="-228600" algn="l" rtl="0" eaLnBrk="1" fontAlgn="base" hangingPunct="1">
              <a:spcBef>
                <a:spcPct val="20000"/>
              </a:spcBef>
              <a:spcAft>
                <a:spcPct val="0"/>
              </a:spcAft>
              <a:buChar char="»"/>
              <a:defRPr sz="2000">
                <a:solidFill>
                  <a:srgbClr val="000099"/>
                </a:solidFill>
                <a:latin typeface="+mn-lt"/>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a:lstStyle>
          <a:p>
            <a:pPr marL="0" indent="0">
              <a:buNone/>
            </a:pPr>
            <a:r>
              <a:rPr lang="en-GB" sz="2000" dirty="0"/>
              <a:t>I make a difference to the service users </a:t>
            </a:r>
            <a:r>
              <a:rPr lang="en-GB" sz="2000" dirty="0" smtClean="0"/>
              <a:t>because </a:t>
            </a:r>
            <a:r>
              <a:rPr lang="en-GB" sz="2000" dirty="0"/>
              <a:t>person centred care to the individual is very important, to meet the service users needs and own little </a:t>
            </a:r>
            <a:r>
              <a:rPr lang="en-GB" sz="2000" dirty="0" smtClean="0"/>
              <a:t>habits.</a:t>
            </a:r>
            <a:endParaRPr lang="en-GB" sz="2000" kern="0" dirty="0" smtClean="0"/>
          </a:p>
          <a:p>
            <a:pPr marL="0" indent="0" algn="r">
              <a:buNone/>
            </a:pPr>
            <a:endParaRPr lang="en-GB" sz="1400" kern="0" dirty="0" smtClean="0"/>
          </a:p>
          <a:p>
            <a:pPr marL="0" indent="0" algn="r">
              <a:buNone/>
            </a:pPr>
            <a:r>
              <a:rPr lang="en-GB" sz="1400" b="1" i="1" kern="0" dirty="0" smtClean="0"/>
              <a:t>Janet Kay</a:t>
            </a:r>
            <a:endParaRPr lang="en-GB" sz="1400" kern="0" dirty="0" smtClean="0"/>
          </a:p>
          <a:p>
            <a:pPr marL="0" indent="0" algn="r">
              <a:buNone/>
            </a:pPr>
            <a:r>
              <a:rPr lang="en-GB" sz="1400" i="1" kern="0" dirty="0" smtClean="0"/>
              <a:t>Keyworker, </a:t>
            </a:r>
            <a:r>
              <a:rPr lang="en-GB" sz="1400" i="1" kern="0" dirty="0" err="1" smtClean="0"/>
              <a:t>Windyhall</a:t>
            </a:r>
            <a:r>
              <a:rPr lang="en-GB" sz="1400" i="1" kern="0" dirty="0" smtClean="0"/>
              <a:t> Nursing Home, Ayr</a:t>
            </a:r>
            <a:r>
              <a:rPr lang="en-GB" sz="1400" kern="0" dirty="0" smtClean="0"/>
              <a:t/>
            </a:r>
            <a:br>
              <a:rPr lang="en-GB" sz="1400" kern="0" dirty="0" smtClean="0"/>
            </a:br>
            <a:endParaRPr lang="en-GB" sz="1400" kern="0" dirty="0"/>
          </a:p>
        </p:txBody>
      </p:sp>
    </p:spTree>
    <p:extLst>
      <p:ext uri="{BB962C8B-B14F-4D97-AF65-F5344CB8AC3E}">
        <p14:creationId xmlns:p14="http://schemas.microsoft.com/office/powerpoint/2010/main" val="1063655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4509120"/>
            <a:ext cx="7632848" cy="1524372"/>
          </a:xfrm>
        </p:spPr>
        <p:txBody>
          <a:bodyPr/>
          <a:lstStyle/>
          <a:p>
            <a:pPr algn="just"/>
            <a:r>
              <a:rPr lang="en-GB" sz="2000" dirty="0"/>
              <a:t>There is no greater reward than contributing to the development of a warm safe homely environment for our residents who have had to leave the home they spend a lifetime building, due to the ageing process.</a:t>
            </a:r>
          </a:p>
          <a:p>
            <a:pPr algn="r"/>
            <a:r>
              <a:rPr lang="en-GB" sz="1400" b="1" i="1" dirty="0" smtClean="0"/>
              <a:t>Lesley-Ann Wylie</a:t>
            </a:r>
            <a:endParaRPr lang="en-GB" sz="1400" b="1" i="1" dirty="0"/>
          </a:p>
          <a:p>
            <a:pPr algn="r"/>
            <a:r>
              <a:rPr lang="en-GB" sz="1400" i="1" dirty="0" smtClean="0"/>
              <a:t>Care Home Manager, Erskine</a:t>
            </a:r>
            <a:endParaRPr lang="en-GB" sz="1400" i="1" dirty="0"/>
          </a:p>
          <a:p>
            <a:pPr algn="r"/>
            <a:endParaRPr lang="en-GB" sz="14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 y="1124744"/>
            <a:ext cx="5580112" cy="313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993" y="3573015"/>
            <a:ext cx="1507199" cy="690541"/>
          </a:xfrm>
          <a:prstGeom prst="rect">
            <a:avLst/>
          </a:prstGeom>
        </p:spPr>
      </p:pic>
    </p:spTree>
    <p:extLst>
      <p:ext uri="{BB962C8B-B14F-4D97-AF65-F5344CB8AC3E}">
        <p14:creationId xmlns:p14="http://schemas.microsoft.com/office/powerpoint/2010/main" val="38755893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RCNS master">
  <a:themeElements>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1 RCN Scotland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 RCN Scotland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1 RCN Scotland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1 RCN Scotland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1 RCN Scotland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1 RCN Scotland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1 RCN Scotland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1 RCN Scotland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1 RCN Scotland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1 RCN Scotland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1 RCN Scotland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1 RCN Scotland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cns master">
  <a:themeElements>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1 RCN Scotland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 RCN Scotland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1 RCN Scotland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1 RCN Scotland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1 RCN Scotland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1 RCN Scotland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1 RCN Scotland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1 RCN Scotland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1 RCN Scotland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1 RCN Scotland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1 RCN Scotland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1 RCN Scotland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 RCN Scotland Presentation">
  <a:themeElements>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1 RCN Scotland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 RCN Scotland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1 RCN Scotland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1 RCN Scotland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1 RCN Scotland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1 RCN Scotland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1 RCN Scotland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1 RCN Scotland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1 RCN Scotland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1 RCN Scotland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1 RCN Scotland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1 RCN Scotland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1 RCN Scotland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RCNS master</Template>
  <TotalTime>573</TotalTime>
  <Words>810</Words>
  <Application>Microsoft Office PowerPoint</Application>
  <PresentationFormat>On-screen Show (4:3)</PresentationFormat>
  <Paragraphs>87</Paragraphs>
  <Slides>16</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RCNS master</vt:lpstr>
      <vt:lpstr>1_rcns master</vt:lpstr>
      <vt:lpstr>2_1 RCN Scotland Presentation</vt:lpstr>
      <vt:lpstr>How do I make a difference  to the service users I work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RCN</dc:creator>
  <cp:lastModifiedBy>Alice Gentle</cp:lastModifiedBy>
  <cp:revision>40</cp:revision>
  <cp:lastPrinted>2016-06-17T13:58:56Z</cp:lastPrinted>
  <dcterms:created xsi:type="dcterms:W3CDTF">2013-11-22T10:26:04Z</dcterms:created>
  <dcterms:modified xsi:type="dcterms:W3CDTF">2016-06-17T13:58:57Z</dcterms:modified>
</cp:coreProperties>
</file>