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5"/>
  </p:notesMasterIdLst>
  <p:sldIdLst>
    <p:sldId id="256" r:id="rId5"/>
    <p:sldId id="259" r:id="rId6"/>
    <p:sldId id="264" r:id="rId7"/>
    <p:sldId id="260" r:id="rId8"/>
    <p:sldId id="263" r:id="rId9"/>
    <p:sldId id="269" r:id="rId10"/>
    <p:sldId id="270" r:id="rId11"/>
    <p:sldId id="271" r:id="rId12"/>
    <p:sldId id="265" r:id="rId13"/>
    <p:sldId id="25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4F7FCC-BD6C-48AD-83F1-A90513A9435C}" v="1" dt="2021-02-24T13:27:49.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userId="06dcbfa4-8e77-46eb-aad8-2de1c9f8e1fe" providerId="ADAL" clId="{E3BB06FC-F05C-4B5F-BA49-A4335BAA614E}"/>
    <pc:docChg chg="undo custSel modSld">
      <pc:chgData name="Sarah" userId="06dcbfa4-8e77-46eb-aad8-2de1c9f8e1fe" providerId="ADAL" clId="{E3BB06FC-F05C-4B5F-BA49-A4335BAA614E}" dt="2021-02-23T12:50:40.220" v="2816" actId="1076"/>
      <pc:docMkLst>
        <pc:docMk/>
      </pc:docMkLst>
      <pc:sldChg chg="addSp delSp modSp mod">
        <pc:chgData name="Sarah" userId="06dcbfa4-8e77-46eb-aad8-2de1c9f8e1fe" providerId="ADAL" clId="{E3BB06FC-F05C-4B5F-BA49-A4335BAA614E}" dt="2021-02-23T12:49:34.046" v="2813" actId="20577"/>
        <pc:sldMkLst>
          <pc:docMk/>
          <pc:sldMk cId="2229887341" sldId="256"/>
        </pc:sldMkLst>
        <pc:spChg chg="mod">
          <ac:chgData name="Sarah" userId="06dcbfa4-8e77-46eb-aad8-2de1c9f8e1fe" providerId="ADAL" clId="{E3BB06FC-F05C-4B5F-BA49-A4335BAA614E}" dt="2021-02-23T12:48:23.968" v="2785" actId="20577"/>
          <ac:spMkLst>
            <pc:docMk/>
            <pc:sldMk cId="2229887341" sldId="256"/>
            <ac:spMk id="2" creationId="{BD682C89-5C0D-4855-A80A-1FFB79948506}"/>
          </ac:spMkLst>
        </pc:spChg>
        <pc:spChg chg="add del mod">
          <ac:chgData name="Sarah" userId="06dcbfa4-8e77-46eb-aad8-2de1c9f8e1fe" providerId="ADAL" clId="{E3BB06FC-F05C-4B5F-BA49-A4335BAA614E}" dt="2021-02-23T12:49:18.790" v="2806"/>
          <ac:spMkLst>
            <pc:docMk/>
            <pc:sldMk cId="2229887341" sldId="256"/>
            <ac:spMk id="3" creationId="{A9949010-514B-4CF8-8A99-80EE8EEF3718}"/>
          </ac:spMkLst>
        </pc:spChg>
        <pc:spChg chg="add mod">
          <ac:chgData name="Sarah" userId="06dcbfa4-8e77-46eb-aad8-2de1c9f8e1fe" providerId="ADAL" clId="{E3BB06FC-F05C-4B5F-BA49-A4335BAA614E}" dt="2021-02-23T12:49:34.046" v="2813" actId="20577"/>
          <ac:spMkLst>
            <pc:docMk/>
            <pc:sldMk cId="2229887341" sldId="256"/>
            <ac:spMk id="4" creationId="{C92047A4-5B3E-4471-983F-044AD20ED196}"/>
          </ac:spMkLst>
        </pc:spChg>
      </pc:sldChg>
      <pc:sldChg chg="modSp mod">
        <pc:chgData name="Sarah" userId="06dcbfa4-8e77-46eb-aad8-2de1c9f8e1fe" providerId="ADAL" clId="{E3BB06FC-F05C-4B5F-BA49-A4335BAA614E}" dt="2021-02-23T12:46:15.190" v="2620" actId="113"/>
        <pc:sldMkLst>
          <pc:docMk/>
          <pc:sldMk cId="932232564" sldId="257"/>
        </pc:sldMkLst>
        <pc:spChg chg="mod">
          <ac:chgData name="Sarah" userId="06dcbfa4-8e77-46eb-aad8-2de1c9f8e1fe" providerId="ADAL" clId="{E3BB06FC-F05C-4B5F-BA49-A4335BAA614E}" dt="2021-02-23T12:46:15.190" v="2620" actId="113"/>
          <ac:spMkLst>
            <pc:docMk/>
            <pc:sldMk cId="932232564" sldId="257"/>
            <ac:spMk id="3" creationId="{DE457709-2032-4CA8-AD77-2DDBEE8DE816}"/>
          </ac:spMkLst>
        </pc:spChg>
      </pc:sldChg>
      <pc:sldChg chg="addSp delSp modSp mod">
        <pc:chgData name="Sarah" userId="06dcbfa4-8e77-46eb-aad8-2de1c9f8e1fe" providerId="ADAL" clId="{E3BB06FC-F05C-4B5F-BA49-A4335BAA614E}" dt="2021-02-23T12:47:02.454" v="2700" actId="113"/>
        <pc:sldMkLst>
          <pc:docMk/>
          <pc:sldMk cId="2415807520" sldId="259"/>
        </pc:sldMkLst>
        <pc:spChg chg="del">
          <ac:chgData name="Sarah" userId="06dcbfa4-8e77-46eb-aad8-2de1c9f8e1fe" providerId="ADAL" clId="{E3BB06FC-F05C-4B5F-BA49-A4335BAA614E}" dt="2021-02-23T12:27:54.806" v="0" actId="478"/>
          <ac:spMkLst>
            <pc:docMk/>
            <pc:sldMk cId="2415807520" sldId="259"/>
            <ac:spMk id="2" creationId="{F9F9C23A-2FF9-4CD3-8B08-4D2080A5E2E2}"/>
          </ac:spMkLst>
        </pc:spChg>
        <pc:spChg chg="del">
          <ac:chgData name="Sarah" userId="06dcbfa4-8e77-46eb-aad8-2de1c9f8e1fe" providerId="ADAL" clId="{E3BB06FC-F05C-4B5F-BA49-A4335BAA614E}" dt="2021-02-23T12:28:17.742" v="23" actId="478"/>
          <ac:spMkLst>
            <pc:docMk/>
            <pc:sldMk cId="2415807520" sldId="259"/>
            <ac:spMk id="3" creationId="{3E949E0B-256C-422E-9420-E4239839B10B}"/>
          </ac:spMkLst>
        </pc:spChg>
        <pc:spChg chg="add mod">
          <ac:chgData name="Sarah" userId="06dcbfa4-8e77-46eb-aad8-2de1c9f8e1fe" providerId="ADAL" clId="{E3BB06FC-F05C-4B5F-BA49-A4335BAA614E}" dt="2021-02-23T12:37:06.682" v="1250" actId="1076"/>
          <ac:spMkLst>
            <pc:docMk/>
            <pc:sldMk cId="2415807520" sldId="259"/>
            <ac:spMk id="5" creationId="{3B8DAF2D-86A1-47CF-9534-C02917FDC427}"/>
          </ac:spMkLst>
        </pc:spChg>
        <pc:spChg chg="add del mod">
          <ac:chgData name="Sarah" userId="06dcbfa4-8e77-46eb-aad8-2de1c9f8e1fe" providerId="ADAL" clId="{E3BB06FC-F05C-4B5F-BA49-A4335BAA614E}" dt="2021-02-23T12:28:19.372" v="24" actId="478"/>
          <ac:spMkLst>
            <pc:docMk/>
            <pc:sldMk cId="2415807520" sldId="259"/>
            <ac:spMk id="7" creationId="{C637E9E3-F3AA-4FDE-B2DE-D04C5A2AC339}"/>
          </ac:spMkLst>
        </pc:spChg>
        <pc:spChg chg="mod">
          <ac:chgData name="Sarah" userId="06dcbfa4-8e77-46eb-aad8-2de1c9f8e1fe" providerId="ADAL" clId="{E3BB06FC-F05C-4B5F-BA49-A4335BAA614E}" dt="2021-02-23T12:47:02.454" v="2700" actId="113"/>
          <ac:spMkLst>
            <pc:docMk/>
            <pc:sldMk cId="2415807520" sldId="259"/>
            <ac:spMk id="9" creationId="{61E07878-0B42-4FDE-B61F-CCD3340ED2A5}"/>
          </ac:spMkLst>
        </pc:spChg>
      </pc:sldChg>
      <pc:sldChg chg="modSp mod">
        <pc:chgData name="Sarah" userId="06dcbfa4-8e77-46eb-aad8-2de1c9f8e1fe" providerId="ADAL" clId="{E3BB06FC-F05C-4B5F-BA49-A4335BAA614E}" dt="2021-02-23T12:38:55.017" v="1342" actId="20577"/>
        <pc:sldMkLst>
          <pc:docMk/>
          <pc:sldMk cId="843950644" sldId="260"/>
        </pc:sldMkLst>
        <pc:spChg chg="mod">
          <ac:chgData name="Sarah" userId="06dcbfa4-8e77-46eb-aad8-2de1c9f8e1fe" providerId="ADAL" clId="{E3BB06FC-F05C-4B5F-BA49-A4335BAA614E}" dt="2021-02-23T12:38:55.017" v="1342" actId="20577"/>
          <ac:spMkLst>
            <pc:docMk/>
            <pc:sldMk cId="843950644" sldId="260"/>
            <ac:spMk id="2" creationId="{1EAC8C5D-A816-4922-879C-159FFCAA428B}"/>
          </ac:spMkLst>
        </pc:spChg>
      </pc:sldChg>
      <pc:sldChg chg="modSp mod">
        <pc:chgData name="Sarah" userId="06dcbfa4-8e77-46eb-aad8-2de1c9f8e1fe" providerId="ADAL" clId="{E3BB06FC-F05C-4B5F-BA49-A4335BAA614E}" dt="2021-02-23T12:38:58.553" v="1343" actId="20577"/>
        <pc:sldMkLst>
          <pc:docMk/>
          <pc:sldMk cId="261873667" sldId="263"/>
        </pc:sldMkLst>
        <pc:spChg chg="mod">
          <ac:chgData name="Sarah" userId="06dcbfa4-8e77-46eb-aad8-2de1c9f8e1fe" providerId="ADAL" clId="{E3BB06FC-F05C-4B5F-BA49-A4335BAA614E}" dt="2021-02-23T12:38:58.553" v="1343" actId="20577"/>
          <ac:spMkLst>
            <pc:docMk/>
            <pc:sldMk cId="261873667" sldId="263"/>
            <ac:spMk id="2" creationId="{2E4F1ABD-FCC2-4BD6-BED1-B952613B4492}"/>
          </ac:spMkLst>
        </pc:spChg>
      </pc:sldChg>
      <pc:sldChg chg="modSp mod">
        <pc:chgData name="Sarah" userId="06dcbfa4-8e77-46eb-aad8-2de1c9f8e1fe" providerId="ADAL" clId="{E3BB06FC-F05C-4B5F-BA49-A4335BAA614E}" dt="2021-02-23T12:50:28.727" v="2815" actId="20577"/>
        <pc:sldMkLst>
          <pc:docMk/>
          <pc:sldMk cId="1021372234" sldId="265"/>
        </pc:sldMkLst>
        <pc:spChg chg="mod">
          <ac:chgData name="Sarah" userId="06dcbfa4-8e77-46eb-aad8-2de1c9f8e1fe" providerId="ADAL" clId="{E3BB06FC-F05C-4B5F-BA49-A4335BAA614E}" dt="2021-02-23T12:50:28.727" v="2815" actId="20577"/>
          <ac:spMkLst>
            <pc:docMk/>
            <pc:sldMk cId="1021372234" sldId="265"/>
            <ac:spMk id="2" creationId="{34D557EE-AB20-4096-8259-6DF582EE039B}"/>
          </ac:spMkLst>
        </pc:spChg>
      </pc:sldChg>
      <pc:sldChg chg="modSp mod">
        <pc:chgData name="Sarah" userId="06dcbfa4-8e77-46eb-aad8-2de1c9f8e1fe" providerId="ADAL" clId="{E3BB06FC-F05C-4B5F-BA49-A4335BAA614E}" dt="2021-02-23T12:50:23.300" v="2814" actId="20577"/>
        <pc:sldMkLst>
          <pc:docMk/>
          <pc:sldMk cId="516585636" sldId="269"/>
        </pc:sldMkLst>
        <pc:spChg chg="mod">
          <ac:chgData name="Sarah" userId="06dcbfa4-8e77-46eb-aad8-2de1c9f8e1fe" providerId="ADAL" clId="{E3BB06FC-F05C-4B5F-BA49-A4335BAA614E}" dt="2021-02-23T12:50:23.300" v="2814" actId="20577"/>
          <ac:spMkLst>
            <pc:docMk/>
            <pc:sldMk cId="516585636" sldId="269"/>
            <ac:spMk id="2" creationId="{521C8B1D-CB7A-4D4A-9D32-00E8D23536B2}"/>
          </ac:spMkLst>
        </pc:spChg>
        <pc:spChg chg="mod">
          <ac:chgData name="Sarah" userId="06dcbfa4-8e77-46eb-aad8-2de1c9f8e1fe" providerId="ADAL" clId="{E3BB06FC-F05C-4B5F-BA49-A4335BAA614E}" dt="2021-02-23T12:40:41.487" v="1548" actId="20577"/>
          <ac:spMkLst>
            <pc:docMk/>
            <pc:sldMk cId="516585636" sldId="269"/>
            <ac:spMk id="3" creationId="{745E32A2-2A0D-4346-BE6B-0EF20D8A606A}"/>
          </ac:spMkLst>
        </pc:spChg>
      </pc:sldChg>
      <pc:sldChg chg="modSp mod">
        <pc:chgData name="Sarah" userId="06dcbfa4-8e77-46eb-aad8-2de1c9f8e1fe" providerId="ADAL" clId="{E3BB06FC-F05C-4B5F-BA49-A4335BAA614E}" dt="2021-02-23T12:42:28.893" v="1913" actId="1076"/>
        <pc:sldMkLst>
          <pc:docMk/>
          <pc:sldMk cId="34560695" sldId="270"/>
        </pc:sldMkLst>
        <pc:spChg chg="mod">
          <ac:chgData name="Sarah" userId="06dcbfa4-8e77-46eb-aad8-2de1c9f8e1fe" providerId="ADAL" clId="{E3BB06FC-F05C-4B5F-BA49-A4335BAA614E}" dt="2021-02-23T12:42:22.629" v="1912" actId="20577"/>
          <ac:spMkLst>
            <pc:docMk/>
            <pc:sldMk cId="34560695" sldId="270"/>
            <ac:spMk id="2" creationId="{1BA51547-04F5-4430-A366-D25FCD452455}"/>
          </ac:spMkLst>
        </pc:spChg>
        <pc:spChg chg="mod">
          <ac:chgData name="Sarah" userId="06dcbfa4-8e77-46eb-aad8-2de1c9f8e1fe" providerId="ADAL" clId="{E3BB06FC-F05C-4B5F-BA49-A4335BAA614E}" dt="2021-02-23T12:42:28.893" v="1913" actId="1076"/>
          <ac:spMkLst>
            <pc:docMk/>
            <pc:sldMk cId="34560695" sldId="270"/>
            <ac:spMk id="3" creationId="{127D761C-A5C4-4EF3-8C35-0A287E870A76}"/>
          </ac:spMkLst>
        </pc:spChg>
      </pc:sldChg>
      <pc:sldChg chg="modSp mod">
        <pc:chgData name="Sarah" userId="06dcbfa4-8e77-46eb-aad8-2de1c9f8e1fe" providerId="ADAL" clId="{E3BB06FC-F05C-4B5F-BA49-A4335BAA614E}" dt="2021-02-23T12:50:40.220" v="2816" actId="1076"/>
        <pc:sldMkLst>
          <pc:docMk/>
          <pc:sldMk cId="3038757913" sldId="271"/>
        </pc:sldMkLst>
        <pc:spChg chg="mod">
          <ac:chgData name="Sarah" userId="06dcbfa4-8e77-46eb-aad8-2de1c9f8e1fe" providerId="ADAL" clId="{E3BB06FC-F05C-4B5F-BA49-A4335BAA614E}" dt="2021-02-23T12:50:40.220" v="2816" actId="1076"/>
          <ac:spMkLst>
            <pc:docMk/>
            <pc:sldMk cId="3038757913" sldId="271"/>
            <ac:spMk id="2" creationId="{0AC550A8-47C0-4ECA-A017-2D0694364DCD}"/>
          </ac:spMkLst>
        </pc:spChg>
      </pc:sldChg>
    </pc:docChg>
  </pc:docChgLst>
  <pc:docChgLst>
    <pc:chgData name="Sarah Williamson" userId="06dcbfa4-8e77-46eb-aad8-2de1c9f8e1fe" providerId="ADAL" clId="{D2889FDD-336F-49BE-A541-B42DAE898763}"/>
    <pc:docChg chg="undo custSel modSld">
      <pc:chgData name="Sarah Williamson" userId="06dcbfa4-8e77-46eb-aad8-2de1c9f8e1fe" providerId="ADAL" clId="{D2889FDD-336F-49BE-A541-B42DAE898763}" dt="2021-02-16T16:16:09.835" v="620" actId="20577"/>
      <pc:docMkLst>
        <pc:docMk/>
      </pc:docMkLst>
      <pc:sldChg chg="modSp mod">
        <pc:chgData name="Sarah Williamson" userId="06dcbfa4-8e77-46eb-aad8-2de1c9f8e1fe" providerId="ADAL" clId="{D2889FDD-336F-49BE-A541-B42DAE898763}" dt="2021-02-08T14:55:18.675" v="11" actId="27636"/>
        <pc:sldMkLst>
          <pc:docMk/>
          <pc:sldMk cId="2229887341" sldId="256"/>
        </pc:sldMkLst>
        <pc:spChg chg="mod">
          <ac:chgData name="Sarah Williamson" userId="06dcbfa4-8e77-46eb-aad8-2de1c9f8e1fe" providerId="ADAL" clId="{D2889FDD-336F-49BE-A541-B42DAE898763}" dt="2021-02-08T14:55:18.675" v="11" actId="27636"/>
          <ac:spMkLst>
            <pc:docMk/>
            <pc:sldMk cId="2229887341" sldId="256"/>
            <ac:spMk id="50" creationId="{58B10DBC-3FEC-4C32-9B10-8E50A2BDA840}"/>
          </ac:spMkLst>
        </pc:spChg>
      </pc:sldChg>
      <pc:sldChg chg="modSp mod">
        <pc:chgData name="Sarah Williamson" userId="06dcbfa4-8e77-46eb-aad8-2de1c9f8e1fe" providerId="ADAL" clId="{D2889FDD-336F-49BE-A541-B42DAE898763}" dt="2021-02-16T16:15:48.542" v="560" actId="27636"/>
        <pc:sldMkLst>
          <pc:docMk/>
          <pc:sldMk cId="932232564" sldId="257"/>
        </pc:sldMkLst>
        <pc:spChg chg="mod">
          <ac:chgData name="Sarah Williamson" userId="06dcbfa4-8e77-46eb-aad8-2de1c9f8e1fe" providerId="ADAL" clId="{D2889FDD-336F-49BE-A541-B42DAE898763}" dt="2021-02-16T16:15:48.542" v="560" actId="27636"/>
          <ac:spMkLst>
            <pc:docMk/>
            <pc:sldMk cId="932232564" sldId="257"/>
            <ac:spMk id="3" creationId="{DE457709-2032-4CA8-AD77-2DDBEE8DE816}"/>
          </ac:spMkLst>
        </pc:spChg>
      </pc:sldChg>
      <pc:sldChg chg="modSp mod">
        <pc:chgData name="Sarah Williamson" userId="06dcbfa4-8e77-46eb-aad8-2de1c9f8e1fe" providerId="ADAL" clId="{D2889FDD-336F-49BE-A541-B42DAE898763}" dt="2021-02-16T16:11:32.106" v="150" actId="20577"/>
        <pc:sldMkLst>
          <pc:docMk/>
          <pc:sldMk cId="2415807520" sldId="259"/>
        </pc:sldMkLst>
        <pc:spChg chg="mod">
          <ac:chgData name="Sarah Williamson" userId="06dcbfa4-8e77-46eb-aad8-2de1c9f8e1fe" providerId="ADAL" clId="{D2889FDD-336F-49BE-A541-B42DAE898763}" dt="2021-02-08T14:47:12.258" v="0" actId="1076"/>
          <ac:spMkLst>
            <pc:docMk/>
            <pc:sldMk cId="2415807520" sldId="259"/>
            <ac:spMk id="2" creationId="{F9F9C23A-2FF9-4CD3-8B08-4D2080A5E2E2}"/>
          </ac:spMkLst>
        </pc:spChg>
        <pc:spChg chg="mod">
          <ac:chgData name="Sarah Williamson" userId="06dcbfa4-8e77-46eb-aad8-2de1c9f8e1fe" providerId="ADAL" clId="{D2889FDD-336F-49BE-A541-B42DAE898763}" dt="2021-02-16T16:11:32.106" v="150" actId="20577"/>
          <ac:spMkLst>
            <pc:docMk/>
            <pc:sldMk cId="2415807520" sldId="259"/>
            <ac:spMk id="3" creationId="{3E949E0B-256C-422E-9420-E4239839B10B}"/>
          </ac:spMkLst>
        </pc:spChg>
        <pc:spChg chg="mod">
          <ac:chgData name="Sarah Williamson" userId="06dcbfa4-8e77-46eb-aad8-2de1c9f8e1fe" providerId="ADAL" clId="{D2889FDD-336F-49BE-A541-B42DAE898763}" dt="2021-02-16T16:11:19.306" v="147" actId="20577"/>
          <ac:spMkLst>
            <pc:docMk/>
            <pc:sldMk cId="2415807520" sldId="259"/>
            <ac:spMk id="9" creationId="{61E07878-0B42-4FDE-B61F-CCD3340ED2A5}"/>
          </ac:spMkLst>
        </pc:spChg>
      </pc:sldChg>
      <pc:sldChg chg="modSp mod">
        <pc:chgData name="Sarah Williamson" userId="06dcbfa4-8e77-46eb-aad8-2de1c9f8e1fe" providerId="ADAL" clId="{D2889FDD-336F-49BE-A541-B42DAE898763}" dt="2021-02-16T16:12:14.134" v="235" actId="20577"/>
        <pc:sldMkLst>
          <pc:docMk/>
          <pc:sldMk cId="843950644" sldId="260"/>
        </pc:sldMkLst>
        <pc:spChg chg="mod">
          <ac:chgData name="Sarah Williamson" userId="06dcbfa4-8e77-46eb-aad8-2de1c9f8e1fe" providerId="ADAL" clId="{D2889FDD-336F-49BE-A541-B42DAE898763}" dt="2021-02-16T16:12:14.134" v="235" actId="20577"/>
          <ac:spMkLst>
            <pc:docMk/>
            <pc:sldMk cId="843950644" sldId="260"/>
            <ac:spMk id="2" creationId="{1EAC8C5D-A816-4922-879C-159FFCAA428B}"/>
          </ac:spMkLst>
        </pc:spChg>
      </pc:sldChg>
      <pc:sldChg chg="modSp mod">
        <pc:chgData name="Sarah Williamson" userId="06dcbfa4-8e77-46eb-aad8-2de1c9f8e1fe" providerId="ADAL" clId="{D2889FDD-336F-49BE-A541-B42DAE898763}" dt="2021-02-16T16:16:09.835" v="620" actId="20577"/>
        <pc:sldMkLst>
          <pc:docMk/>
          <pc:sldMk cId="261873667" sldId="263"/>
        </pc:sldMkLst>
        <pc:spChg chg="mod">
          <ac:chgData name="Sarah Williamson" userId="06dcbfa4-8e77-46eb-aad8-2de1c9f8e1fe" providerId="ADAL" clId="{D2889FDD-336F-49BE-A541-B42DAE898763}" dt="2021-02-16T16:16:09.835" v="620" actId="20577"/>
          <ac:spMkLst>
            <pc:docMk/>
            <pc:sldMk cId="261873667" sldId="263"/>
            <ac:spMk id="2" creationId="{2E4F1ABD-FCC2-4BD6-BED1-B952613B4492}"/>
          </ac:spMkLst>
        </pc:spChg>
      </pc:sldChg>
      <pc:sldChg chg="modSp mod">
        <pc:chgData name="Sarah Williamson" userId="06dcbfa4-8e77-46eb-aad8-2de1c9f8e1fe" providerId="ADAL" clId="{D2889FDD-336F-49BE-A541-B42DAE898763}" dt="2021-02-16T16:12:38.842" v="290" actId="20577"/>
        <pc:sldMkLst>
          <pc:docMk/>
          <pc:sldMk cId="516585636" sldId="269"/>
        </pc:sldMkLst>
        <pc:spChg chg="mod">
          <ac:chgData name="Sarah Williamson" userId="06dcbfa4-8e77-46eb-aad8-2de1c9f8e1fe" providerId="ADAL" clId="{D2889FDD-336F-49BE-A541-B42DAE898763}" dt="2021-02-16T16:12:38.842" v="290" actId="20577"/>
          <ac:spMkLst>
            <pc:docMk/>
            <pc:sldMk cId="516585636" sldId="269"/>
            <ac:spMk id="2" creationId="{521C8B1D-CB7A-4D4A-9D32-00E8D23536B2}"/>
          </ac:spMkLst>
        </pc:spChg>
      </pc:sldChg>
    </pc:docChg>
  </pc:docChgLst>
  <pc:docChgLst>
    <pc:chgData name="Sarah Williamson" userId="06dcbfa4-8e77-46eb-aad8-2de1c9f8e1fe" providerId="ADAL" clId="{944F7FCC-BD6C-48AD-83F1-A90513A9435C}"/>
    <pc:docChg chg="custSel modSld">
      <pc:chgData name="Sarah Williamson" userId="06dcbfa4-8e77-46eb-aad8-2de1c9f8e1fe" providerId="ADAL" clId="{944F7FCC-BD6C-48AD-83F1-A90513A9435C}" dt="2021-02-24T13:29:26.409" v="160" actId="20577"/>
      <pc:docMkLst>
        <pc:docMk/>
      </pc:docMkLst>
      <pc:sldChg chg="modSp mod">
        <pc:chgData name="Sarah Williamson" userId="06dcbfa4-8e77-46eb-aad8-2de1c9f8e1fe" providerId="ADAL" clId="{944F7FCC-BD6C-48AD-83F1-A90513A9435C}" dt="2021-02-24T13:29:26.409" v="160" actId="20577"/>
        <pc:sldMkLst>
          <pc:docMk/>
          <pc:sldMk cId="516585636" sldId="269"/>
        </pc:sldMkLst>
        <pc:spChg chg="mod">
          <ac:chgData name="Sarah Williamson" userId="06dcbfa4-8e77-46eb-aad8-2de1c9f8e1fe" providerId="ADAL" clId="{944F7FCC-BD6C-48AD-83F1-A90513A9435C}" dt="2021-02-24T13:24:28.620" v="4" actId="20577"/>
          <ac:spMkLst>
            <pc:docMk/>
            <pc:sldMk cId="516585636" sldId="269"/>
            <ac:spMk id="2" creationId="{521C8B1D-CB7A-4D4A-9D32-00E8D23536B2}"/>
          </ac:spMkLst>
        </pc:spChg>
        <pc:spChg chg="mod">
          <ac:chgData name="Sarah Williamson" userId="06dcbfa4-8e77-46eb-aad8-2de1c9f8e1fe" providerId="ADAL" clId="{944F7FCC-BD6C-48AD-83F1-A90513A9435C}" dt="2021-02-24T13:29:26.409" v="160" actId="20577"/>
          <ac:spMkLst>
            <pc:docMk/>
            <pc:sldMk cId="516585636" sldId="269"/>
            <ac:spMk id="3" creationId="{745E32A2-2A0D-4346-BE6B-0EF20D8A606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7A8BD-FDF1-4908-A685-5C28078D9EDC}"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747C92-DF41-428D-B403-39C4355AE89C}" type="slidenum">
              <a:rPr lang="en-GB" smtClean="0"/>
              <a:t>‹#›</a:t>
            </a:fld>
            <a:endParaRPr lang="en-GB"/>
          </a:p>
        </p:txBody>
      </p:sp>
    </p:spTree>
    <p:extLst>
      <p:ext uri="{BB962C8B-B14F-4D97-AF65-F5344CB8AC3E}">
        <p14:creationId xmlns:p14="http://schemas.microsoft.com/office/powerpoint/2010/main" val="1459490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assessment must include an assessment of the extent to which the carer is able and willing to provide the care and to continue to provide the care, the outcomes the carer wishes to achieve both in terms of themselves and the extent to which support, preventative services, or the provision of information, advice or assistance could assist in achieving the identified outcomes. The Welsh Government is currently consulting on a national plan for carers9 .</a:t>
            </a:r>
          </a:p>
        </p:txBody>
      </p:sp>
      <p:sp>
        <p:nvSpPr>
          <p:cNvPr id="4" name="Slide Number Placeholder 3"/>
          <p:cNvSpPr>
            <a:spLocks noGrp="1"/>
          </p:cNvSpPr>
          <p:nvPr>
            <p:ph type="sldNum" sz="quarter" idx="5"/>
          </p:nvPr>
        </p:nvSpPr>
        <p:spPr/>
        <p:txBody>
          <a:bodyPr/>
          <a:lstStyle/>
          <a:p>
            <a:fld id="{6F97E84D-7F8F-4694-BC65-7A8B249176D7}" type="slidenum">
              <a:rPr lang="en-GB" smtClean="0"/>
              <a:t>3</a:t>
            </a:fld>
            <a:endParaRPr lang="en-GB"/>
          </a:p>
        </p:txBody>
      </p:sp>
    </p:spTree>
    <p:extLst>
      <p:ext uri="{BB962C8B-B14F-4D97-AF65-F5344CB8AC3E}">
        <p14:creationId xmlns:p14="http://schemas.microsoft.com/office/powerpoint/2010/main" val="2072098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The delivery of social care is labour-intensive and the availability of a skilled workforce plays a key role in delivering high quality of care. People who use social care have reported they value the continuity and familiarity of people who often provide very personal care, and that it is important to build up a rapport as it makes people feel more secure. The development of positive relationships is essential for safe, effective and high quality care and it matters to everyone, children and adults. </a:t>
            </a:r>
          </a:p>
          <a:p>
            <a:endParaRPr lang="en-GB"/>
          </a:p>
        </p:txBody>
      </p:sp>
      <p:sp>
        <p:nvSpPr>
          <p:cNvPr id="4" name="Slide Number Placeholder 3"/>
          <p:cNvSpPr>
            <a:spLocks noGrp="1"/>
          </p:cNvSpPr>
          <p:nvPr>
            <p:ph type="sldNum" sz="quarter" idx="5"/>
          </p:nvPr>
        </p:nvSpPr>
        <p:spPr/>
        <p:txBody>
          <a:bodyPr/>
          <a:lstStyle/>
          <a:p>
            <a:fld id="{6F97E84D-7F8F-4694-BC65-7A8B249176D7}" type="slidenum">
              <a:rPr lang="en-GB" smtClean="0"/>
              <a:t>9</a:t>
            </a:fld>
            <a:endParaRPr lang="en-GB"/>
          </a:p>
        </p:txBody>
      </p:sp>
    </p:spTree>
    <p:extLst>
      <p:ext uri="{BB962C8B-B14F-4D97-AF65-F5344CB8AC3E}">
        <p14:creationId xmlns:p14="http://schemas.microsoft.com/office/powerpoint/2010/main" val="1183905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9184DA70-C731-4C70-880D-CCD4705E623C}" type="datetime1">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393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2A279-0833-481D-8C56-F67FD0AC6C50}" type="datetime1">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031684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87DA83-5663-4C9C-B9AA-0B40A3DAFF81}" type="datetime1">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449585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E1D723-8F53-4F53-90B0-1982A396982E}" type="datetime1">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48414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452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AAC38D-0552-4C82-B593-E6124DFADBE2}" type="datetime1">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420092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9DF0F1C-5577-4ACB-BB62-DF8F3C494C7E}" type="datetime1">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385427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75B394-D9F9-4F0C-B15D-605F45CB9E9F}" type="datetime1">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502772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667345-2558-425A-8533-9BFDBCE15005}" type="datetime1">
              <a:rPr lang="en-US" smtClean="0"/>
              <a:t>2/24/2021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147148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BEA474-078D-4E9B-9B14-09A87B19DC46}" type="datetime1">
              <a:rPr lang="en-US" smtClean="0"/>
              <a:t>2/24/2021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a:p>
        </p:txBody>
      </p:sp>
    </p:spTree>
    <p:extLst>
      <p:ext uri="{BB962C8B-B14F-4D97-AF65-F5344CB8AC3E}">
        <p14:creationId xmlns:p14="http://schemas.microsoft.com/office/powerpoint/2010/main" val="382301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2/24/2021</a:t>
            </a:fld>
            <a:endParaRPr lang="en-US"/>
          </a:p>
        </p:txBody>
      </p:sp>
      <p:sp>
        <p:nvSpPr>
          <p:cNvPr id="6" name="Footer Placeholder 5"/>
          <p:cNvSpPr>
            <a:spLocks noGrp="1"/>
          </p:cNvSpPr>
          <p:nvPr>
            <p:ph type="ftr" sz="quarter" idx="11"/>
          </p:nvPr>
        </p:nvSpPr>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230504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2D6E202-B606-4609-B914-27C9371A1F6D}" type="datetime1">
              <a:rPr lang="en-US" smtClean="0"/>
              <a:t>2/24/2021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A98EE3D-8CD1-4C3F-BD1C-C98C9596463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8962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gov.wales/sites/default/files/consultations/2021-01/consutation-document.pdf" TargetMode="External"/><Relationship Id="rId2" Type="http://schemas.openxmlformats.org/officeDocument/2006/relationships/hyperlink" Target="mailto:policy&amp;publicaffairs.Wales@rcn.org.uk"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policy&amp;publicaffairs.Wales@rcn.org.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682C89-5C0D-4855-A80A-1FFB79948506}"/>
              </a:ext>
            </a:extLst>
          </p:cNvPr>
          <p:cNvSpPr>
            <a:spLocks noGrp="1"/>
          </p:cNvSpPr>
          <p:nvPr>
            <p:ph type="ctrTitle"/>
          </p:nvPr>
        </p:nvSpPr>
        <p:spPr>
          <a:xfrm>
            <a:off x="5058200" y="1479479"/>
            <a:ext cx="6849548" cy="3575406"/>
          </a:xfrm>
        </p:spPr>
        <p:txBody>
          <a:bodyPr anchor="ctr">
            <a:normAutofit/>
          </a:bodyPr>
          <a:lstStyle/>
          <a:p>
            <a:r>
              <a:rPr lang="en-GB" sz="7400" dirty="0">
                <a:solidFill>
                  <a:schemeClr val="tx1"/>
                </a:solidFill>
              </a:rPr>
              <a:t>Rebalancing Care and Support </a:t>
            </a:r>
            <a:endParaRPr lang="en-GB" sz="7400" b="1" dirty="0">
              <a:solidFill>
                <a:schemeClr val="accent2"/>
              </a:solidFill>
            </a:endParaRPr>
          </a:p>
        </p:txBody>
      </p:sp>
      <p:sp>
        <p:nvSpPr>
          <p:cNvPr id="9" name="Rectangle 8">
            <a:extLst>
              <a:ext uri="{FF2B5EF4-FFF2-40B4-BE49-F238E27FC236}">
                <a16:creationId xmlns:a16="http://schemas.microsoft.com/office/drawing/2014/main" id="{0EEF5601-A8BC-411D-AA64-3E79320BA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33209156-242F-4B26-8D07-CEB2B68A9F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4734"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9" name="Picture 48">
            <a:extLst>
              <a:ext uri="{FF2B5EF4-FFF2-40B4-BE49-F238E27FC236}">
                <a16:creationId xmlns:a16="http://schemas.microsoft.com/office/drawing/2014/main" id="{94D1CC87-0CAC-4C4D-872F-8A05DF37E2A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
        <p:nvSpPr>
          <p:cNvPr id="50" name="Title 1">
            <a:extLst>
              <a:ext uri="{FF2B5EF4-FFF2-40B4-BE49-F238E27FC236}">
                <a16:creationId xmlns:a16="http://schemas.microsoft.com/office/drawing/2014/main" id="{58B10DBC-3FEC-4C32-9B10-8E50A2BDA840}"/>
              </a:ext>
            </a:extLst>
          </p:cNvPr>
          <p:cNvSpPr txBox="1">
            <a:spLocks/>
          </p:cNvSpPr>
          <p:nvPr/>
        </p:nvSpPr>
        <p:spPr>
          <a:xfrm>
            <a:off x="5058201" y="6123004"/>
            <a:ext cx="7029926" cy="1469992"/>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r>
              <a:rPr lang="en-GB" sz="5300" dirty="0">
                <a:solidFill>
                  <a:schemeClr val="tx1"/>
                </a:solidFill>
              </a:rPr>
              <a:t>A Welsh Government Consultation </a:t>
            </a:r>
          </a:p>
          <a:p>
            <a:br>
              <a:rPr lang="en-GB" sz="7400" dirty="0">
                <a:solidFill>
                  <a:schemeClr val="tx1"/>
                </a:solidFill>
              </a:rPr>
            </a:br>
            <a:br>
              <a:rPr lang="en-GB" sz="7400" dirty="0">
                <a:solidFill>
                  <a:schemeClr val="tx2"/>
                </a:solidFill>
              </a:rPr>
            </a:br>
            <a:endParaRPr lang="en-GB" sz="7400" dirty="0">
              <a:solidFill>
                <a:schemeClr val="tx2"/>
              </a:solidFill>
            </a:endParaRPr>
          </a:p>
        </p:txBody>
      </p:sp>
      <p:sp>
        <p:nvSpPr>
          <p:cNvPr id="4" name="TextBox 3">
            <a:extLst>
              <a:ext uri="{FF2B5EF4-FFF2-40B4-BE49-F238E27FC236}">
                <a16:creationId xmlns:a16="http://schemas.microsoft.com/office/drawing/2014/main" id="{C92047A4-5B3E-4471-983F-044AD20ED196}"/>
              </a:ext>
            </a:extLst>
          </p:cNvPr>
          <p:cNvSpPr txBox="1"/>
          <p:nvPr/>
        </p:nvSpPr>
        <p:spPr>
          <a:xfrm>
            <a:off x="620230" y="1905506"/>
            <a:ext cx="3759775" cy="3046988"/>
          </a:xfrm>
          <a:prstGeom prst="rect">
            <a:avLst/>
          </a:prstGeom>
          <a:noFill/>
        </p:spPr>
        <p:txBody>
          <a:bodyPr wrap="square" rtlCol="0">
            <a:spAutoFit/>
          </a:bodyPr>
          <a:lstStyle/>
          <a:p>
            <a:r>
              <a:rPr lang="en-GB" sz="4800" dirty="0">
                <a:solidFill>
                  <a:schemeClr val="bg1"/>
                </a:solidFill>
              </a:rPr>
              <a:t>RCN Wales wants to know your opinions!</a:t>
            </a:r>
          </a:p>
        </p:txBody>
      </p:sp>
    </p:spTree>
    <p:extLst>
      <p:ext uri="{BB962C8B-B14F-4D97-AF65-F5344CB8AC3E}">
        <p14:creationId xmlns:p14="http://schemas.microsoft.com/office/powerpoint/2010/main" val="2229887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4589-41B4-4AD8-BF9B-E91535B588F0}"/>
              </a:ext>
            </a:extLst>
          </p:cNvPr>
          <p:cNvSpPr>
            <a:spLocks noGrp="1"/>
          </p:cNvSpPr>
          <p:nvPr>
            <p:ph type="title"/>
          </p:nvPr>
        </p:nvSpPr>
        <p:spPr/>
        <p:txBody>
          <a:bodyPr/>
          <a:lstStyle/>
          <a:p>
            <a:r>
              <a:rPr lang="en-GB"/>
              <a:t>What RCN Wales want to know</a:t>
            </a:r>
          </a:p>
        </p:txBody>
      </p:sp>
      <p:sp>
        <p:nvSpPr>
          <p:cNvPr id="3" name="Content Placeholder 2">
            <a:extLst>
              <a:ext uri="{FF2B5EF4-FFF2-40B4-BE49-F238E27FC236}">
                <a16:creationId xmlns:a16="http://schemas.microsoft.com/office/drawing/2014/main" id="{DE457709-2032-4CA8-AD77-2DDBEE8DE816}"/>
              </a:ext>
            </a:extLst>
          </p:cNvPr>
          <p:cNvSpPr>
            <a:spLocks noGrp="1"/>
          </p:cNvSpPr>
          <p:nvPr>
            <p:ph idx="1"/>
          </p:nvPr>
        </p:nvSpPr>
        <p:spPr/>
        <p:txBody>
          <a:bodyPr>
            <a:normAutofit/>
          </a:bodyPr>
          <a:lstStyle/>
          <a:p>
            <a:r>
              <a:rPr lang="en-GB" sz="2600" dirty="0"/>
              <a:t>Your opinions! </a:t>
            </a:r>
          </a:p>
          <a:p>
            <a:r>
              <a:rPr lang="en-GB" sz="2600" dirty="0"/>
              <a:t>We’ve asked a number of specific questions throughout the presentation, if you have anything else to add please send all comments to </a:t>
            </a:r>
          </a:p>
          <a:p>
            <a:pPr algn="ctr"/>
            <a:r>
              <a:rPr lang="en-GB" sz="2800" b="1" dirty="0">
                <a:solidFill>
                  <a:srgbClr val="002060"/>
                </a:solidFill>
                <a:hlinkClick r:id="rId2">
                  <a:extLst>
                    <a:ext uri="{A12FA001-AC4F-418D-AE19-62706E023703}">
                      <ahyp:hlinkClr xmlns:ahyp="http://schemas.microsoft.com/office/drawing/2018/hyperlinkcolor" val="tx"/>
                    </a:ext>
                  </a:extLst>
                </a:hlinkClick>
              </a:rPr>
              <a:t>policy&amp;publicaffairs.Wales@rcn.org.uk</a:t>
            </a:r>
            <a:endParaRPr lang="en-GB" sz="2800" b="1" dirty="0">
              <a:solidFill>
                <a:srgbClr val="002060"/>
              </a:solidFill>
            </a:endParaRPr>
          </a:p>
          <a:p>
            <a:pPr algn="ctr"/>
            <a:r>
              <a:rPr lang="en-GB" b="1" dirty="0">
                <a:solidFill>
                  <a:srgbClr val="00B050"/>
                </a:solidFill>
              </a:rPr>
              <a:t>By the 22</a:t>
            </a:r>
            <a:r>
              <a:rPr lang="en-GB" b="1" baseline="30000" dirty="0">
                <a:solidFill>
                  <a:srgbClr val="00B050"/>
                </a:solidFill>
              </a:rPr>
              <a:t>nd</a:t>
            </a:r>
            <a:r>
              <a:rPr lang="en-GB" b="1" dirty="0">
                <a:solidFill>
                  <a:srgbClr val="00B050"/>
                </a:solidFill>
              </a:rPr>
              <a:t> March 2021</a:t>
            </a:r>
          </a:p>
          <a:p>
            <a:pPr marL="0" indent="0">
              <a:buNone/>
            </a:pPr>
            <a:r>
              <a:rPr lang="en-GB" dirty="0"/>
              <a:t>Consultation document:</a:t>
            </a:r>
          </a:p>
          <a:p>
            <a:r>
              <a:rPr lang="en-GB" dirty="0">
                <a:solidFill>
                  <a:schemeClr val="accent2"/>
                </a:solidFill>
                <a:hlinkClick r:id="rId3">
                  <a:extLst>
                    <a:ext uri="{A12FA001-AC4F-418D-AE19-62706E023703}">
                      <ahyp:hlinkClr xmlns:ahyp="http://schemas.microsoft.com/office/drawing/2018/hyperlinkcolor" val="tx"/>
                    </a:ext>
                  </a:extLst>
                </a:hlinkClick>
              </a:rPr>
              <a:t>https://gov.wales/sites/default/files/consultations/2021-01/consutation-document.pdf</a:t>
            </a:r>
            <a:endParaRPr lang="en-GB" b="1" dirty="0"/>
          </a:p>
          <a:p>
            <a:endParaRPr lang="en-GB" dirty="0"/>
          </a:p>
        </p:txBody>
      </p:sp>
      <p:pic>
        <p:nvPicPr>
          <p:cNvPr id="4" name="Picture 3">
            <a:extLst>
              <a:ext uri="{FF2B5EF4-FFF2-40B4-BE49-F238E27FC236}">
                <a16:creationId xmlns:a16="http://schemas.microsoft.com/office/drawing/2014/main" id="{E150A904-8F11-4034-ABA4-6F5A3FEA370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Tree>
    <p:extLst>
      <p:ext uri="{BB962C8B-B14F-4D97-AF65-F5344CB8AC3E}">
        <p14:creationId xmlns:p14="http://schemas.microsoft.com/office/powerpoint/2010/main" val="932232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Content Placeholder 2">
            <a:extLst>
              <a:ext uri="{FF2B5EF4-FFF2-40B4-BE49-F238E27FC236}">
                <a16:creationId xmlns:a16="http://schemas.microsoft.com/office/drawing/2014/main" id="{61E07878-0B42-4FDE-B61F-CCD3340ED2A5}"/>
              </a:ext>
            </a:extLst>
          </p:cNvPr>
          <p:cNvSpPr txBox="1">
            <a:spLocks/>
          </p:cNvSpPr>
          <p:nvPr/>
        </p:nvSpPr>
        <p:spPr>
          <a:xfrm>
            <a:off x="4366552" y="924675"/>
            <a:ext cx="7561745" cy="5435028"/>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n-GB" b="1" dirty="0">
              <a:solidFill>
                <a:schemeClr val="accent2"/>
              </a:solidFill>
            </a:endParaRPr>
          </a:p>
          <a:p>
            <a:pPr marL="0" indent="0">
              <a:buNone/>
            </a:pPr>
            <a:r>
              <a:rPr lang="en-GB" sz="2400" b="1" dirty="0">
                <a:solidFill>
                  <a:schemeClr val="accent2"/>
                </a:solidFill>
              </a:rPr>
              <a:t>What is Rebalancing care and support?</a:t>
            </a:r>
          </a:p>
          <a:p>
            <a:pPr marL="0" indent="0">
              <a:buNone/>
            </a:pPr>
            <a:r>
              <a:rPr lang="en-GB" dirty="0"/>
              <a:t>A consultation into a white paper on social care arrangements in Wales. </a:t>
            </a:r>
          </a:p>
          <a:p>
            <a:pPr marL="0" indent="0">
              <a:buNone/>
            </a:pPr>
            <a:r>
              <a:rPr lang="en-GB" dirty="0"/>
              <a:t>This short presentation outlines the key features of the white paper</a:t>
            </a:r>
          </a:p>
          <a:p>
            <a:endParaRPr lang="en-GB" dirty="0"/>
          </a:p>
          <a:p>
            <a:pPr marL="0" indent="0">
              <a:buNone/>
            </a:pPr>
            <a:r>
              <a:rPr lang="en-GB" sz="2400" b="1" dirty="0">
                <a:solidFill>
                  <a:schemeClr val="accent2"/>
                </a:solidFill>
              </a:rPr>
              <a:t>What does RCN Wales want from you?</a:t>
            </a:r>
          </a:p>
          <a:p>
            <a:pPr marL="0" indent="0">
              <a:buNone/>
            </a:pPr>
            <a:r>
              <a:rPr lang="en-GB" dirty="0"/>
              <a:t>Your opinions! </a:t>
            </a:r>
          </a:p>
          <a:p>
            <a:pPr marL="0" indent="0">
              <a:buNone/>
            </a:pPr>
            <a:r>
              <a:rPr lang="en-GB" dirty="0"/>
              <a:t>We want to know what you think about social care arrangements and the white paper. </a:t>
            </a:r>
          </a:p>
          <a:p>
            <a:pPr marL="0" indent="0">
              <a:buNone/>
            </a:pPr>
            <a:endParaRPr lang="en-GB" dirty="0"/>
          </a:p>
          <a:p>
            <a:pPr marL="0" indent="0">
              <a:buNone/>
            </a:pPr>
            <a:r>
              <a:rPr lang="en-GB" dirty="0">
                <a:solidFill>
                  <a:schemeClr val="tx1"/>
                </a:solidFill>
              </a:rPr>
              <a:t>Please email all responses to: </a:t>
            </a:r>
            <a:r>
              <a:rPr lang="en-GB" b="1" dirty="0">
                <a:solidFill>
                  <a:srgbClr val="002060"/>
                </a:solidFill>
                <a:hlinkClick r:id="rId2">
                  <a:extLst>
                    <a:ext uri="{A12FA001-AC4F-418D-AE19-62706E023703}">
                      <ahyp:hlinkClr xmlns:ahyp="http://schemas.microsoft.com/office/drawing/2018/hyperlinkcolor" val="tx"/>
                    </a:ext>
                  </a:extLst>
                </a:hlinkClick>
              </a:rPr>
              <a:t>policy&amp;publicaffairs.Wales@rcn.org.uk</a:t>
            </a:r>
            <a:endParaRPr lang="en-GB" b="1" dirty="0">
              <a:solidFill>
                <a:srgbClr val="002060"/>
              </a:solidFill>
            </a:endParaRPr>
          </a:p>
          <a:p>
            <a:pPr marL="0" indent="0">
              <a:buNone/>
            </a:pPr>
            <a:r>
              <a:rPr lang="en-GB" b="1" dirty="0">
                <a:solidFill>
                  <a:srgbClr val="00B050"/>
                </a:solidFill>
              </a:rPr>
              <a:t>Deadline: 22</a:t>
            </a:r>
            <a:r>
              <a:rPr lang="en-GB" b="1" baseline="30000" dirty="0">
                <a:solidFill>
                  <a:srgbClr val="00B050"/>
                </a:solidFill>
              </a:rPr>
              <a:t>nd</a:t>
            </a:r>
            <a:r>
              <a:rPr lang="en-GB" b="1" dirty="0">
                <a:solidFill>
                  <a:srgbClr val="00B050"/>
                </a:solidFill>
              </a:rPr>
              <a:t> March 2021 </a:t>
            </a:r>
          </a:p>
          <a:p>
            <a:pPr marL="0" indent="0">
              <a:buNone/>
            </a:pPr>
            <a:endParaRPr lang="en-GB" dirty="0"/>
          </a:p>
          <a:p>
            <a:endParaRPr lang="en-GB" dirty="0"/>
          </a:p>
        </p:txBody>
      </p:sp>
      <p:pic>
        <p:nvPicPr>
          <p:cNvPr id="11" name="Picture 10">
            <a:extLst>
              <a:ext uri="{FF2B5EF4-FFF2-40B4-BE49-F238E27FC236}">
                <a16:creationId xmlns:a16="http://schemas.microsoft.com/office/drawing/2014/main" id="{86F20457-3C2A-4512-A8CE-021EF0F7A2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
        <p:nvSpPr>
          <p:cNvPr id="5" name="Title 4">
            <a:extLst>
              <a:ext uri="{FF2B5EF4-FFF2-40B4-BE49-F238E27FC236}">
                <a16:creationId xmlns:a16="http://schemas.microsoft.com/office/drawing/2014/main" id="{3B8DAF2D-86A1-47CF-9534-C02917FDC427}"/>
              </a:ext>
            </a:extLst>
          </p:cNvPr>
          <p:cNvSpPr>
            <a:spLocks noGrp="1"/>
          </p:cNvSpPr>
          <p:nvPr>
            <p:ph type="title"/>
          </p:nvPr>
        </p:nvSpPr>
        <p:spPr>
          <a:xfrm>
            <a:off x="57312" y="924675"/>
            <a:ext cx="3936198" cy="5574300"/>
          </a:xfrm>
        </p:spPr>
        <p:txBody>
          <a:bodyPr>
            <a:normAutofit fontScale="90000"/>
          </a:bodyPr>
          <a:lstStyle/>
          <a:p>
            <a:r>
              <a:rPr lang="en-GB" dirty="0">
                <a:solidFill>
                  <a:schemeClr val="bg1"/>
                </a:solidFill>
              </a:rPr>
              <a:t>Why do we care?</a:t>
            </a:r>
            <a:br>
              <a:rPr lang="en-GB" dirty="0">
                <a:solidFill>
                  <a:schemeClr val="bg1"/>
                </a:solidFill>
              </a:rPr>
            </a:br>
            <a:br>
              <a:rPr lang="en-GB" dirty="0">
                <a:solidFill>
                  <a:schemeClr val="bg1"/>
                </a:solidFill>
              </a:rPr>
            </a:br>
            <a:r>
              <a:rPr lang="en-GB" sz="2400" dirty="0">
                <a:solidFill>
                  <a:schemeClr val="bg1"/>
                </a:solidFill>
              </a:rPr>
              <a:t>The white paper will impact RCN Wales members working in social care and the community. </a:t>
            </a:r>
            <a:br>
              <a:rPr lang="en-GB" sz="2400" dirty="0">
                <a:solidFill>
                  <a:schemeClr val="bg1"/>
                </a:solidFill>
              </a:rPr>
            </a:br>
            <a:br>
              <a:rPr lang="en-GB" sz="2400" dirty="0">
                <a:solidFill>
                  <a:schemeClr val="bg1"/>
                </a:solidFill>
              </a:rPr>
            </a:br>
            <a:r>
              <a:rPr lang="en-GB" sz="2400" dirty="0">
                <a:solidFill>
                  <a:schemeClr val="bg1"/>
                </a:solidFill>
              </a:rPr>
              <a:t>RCN Wales wants to make sure the nursing voice is heard</a:t>
            </a:r>
            <a:br>
              <a:rPr lang="en-GB" sz="2400" dirty="0">
                <a:solidFill>
                  <a:schemeClr val="bg1"/>
                </a:solidFill>
              </a:rPr>
            </a:br>
            <a:br>
              <a:rPr lang="en-GB" sz="2400" dirty="0">
                <a:solidFill>
                  <a:schemeClr val="bg1"/>
                </a:solidFill>
              </a:rPr>
            </a:br>
            <a:r>
              <a:rPr lang="en-GB" sz="2400" dirty="0">
                <a:solidFill>
                  <a:schemeClr val="bg1"/>
                </a:solidFill>
              </a:rPr>
              <a:t>The white paper will effect the way social care is commissioned in Wales</a:t>
            </a:r>
            <a:br>
              <a:rPr lang="en-GB" sz="2400" dirty="0">
                <a:solidFill>
                  <a:schemeClr val="bg1"/>
                </a:solidFill>
              </a:rPr>
            </a:br>
            <a:br>
              <a:rPr lang="en-GB" dirty="0">
                <a:solidFill>
                  <a:schemeClr val="bg1"/>
                </a:solidFill>
              </a:rPr>
            </a:br>
            <a:endParaRPr lang="en-GB" dirty="0">
              <a:solidFill>
                <a:schemeClr val="bg1"/>
              </a:solidFill>
            </a:endParaRPr>
          </a:p>
        </p:txBody>
      </p:sp>
    </p:spTree>
    <p:extLst>
      <p:ext uri="{BB962C8B-B14F-4D97-AF65-F5344CB8AC3E}">
        <p14:creationId xmlns:p14="http://schemas.microsoft.com/office/powerpoint/2010/main" val="2415807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0BBB1-4E5F-486B-BB1C-7883E3409DB1}"/>
              </a:ext>
            </a:extLst>
          </p:cNvPr>
          <p:cNvSpPr>
            <a:spLocks noGrp="1"/>
          </p:cNvSpPr>
          <p:nvPr>
            <p:ph type="title"/>
          </p:nvPr>
        </p:nvSpPr>
        <p:spPr>
          <a:xfrm>
            <a:off x="1097280" y="853535"/>
            <a:ext cx="10058400" cy="748454"/>
          </a:xfrm>
        </p:spPr>
        <p:txBody>
          <a:bodyPr/>
          <a:lstStyle/>
          <a:p>
            <a:r>
              <a:rPr lang="en-GB"/>
              <a:t>Summary</a:t>
            </a:r>
          </a:p>
        </p:txBody>
      </p:sp>
      <p:sp>
        <p:nvSpPr>
          <p:cNvPr id="3" name="Content Placeholder 2">
            <a:extLst>
              <a:ext uri="{FF2B5EF4-FFF2-40B4-BE49-F238E27FC236}">
                <a16:creationId xmlns:a16="http://schemas.microsoft.com/office/drawing/2014/main" id="{6CF92604-AC79-49D6-BF3A-B610D3653835}"/>
              </a:ext>
            </a:extLst>
          </p:cNvPr>
          <p:cNvSpPr>
            <a:spLocks noGrp="1"/>
          </p:cNvSpPr>
          <p:nvPr>
            <p:ph idx="1"/>
          </p:nvPr>
        </p:nvSpPr>
        <p:spPr>
          <a:xfrm>
            <a:off x="1097280" y="1845733"/>
            <a:ext cx="4851457" cy="4158731"/>
          </a:xfrm>
        </p:spPr>
        <p:txBody>
          <a:bodyPr>
            <a:normAutofit/>
          </a:bodyPr>
          <a:lstStyle/>
          <a:p>
            <a:pPr marL="0" indent="0">
              <a:buNone/>
            </a:pPr>
            <a:r>
              <a:rPr lang="en-GB"/>
              <a:t>1. </a:t>
            </a:r>
            <a:r>
              <a:rPr lang="en-GB" b="1">
                <a:solidFill>
                  <a:schemeClr val="accent2"/>
                </a:solidFill>
              </a:rPr>
              <a:t>National framework</a:t>
            </a:r>
            <a:r>
              <a:rPr lang="en-GB"/>
              <a:t>. A framework for commissioning care and support will be developed to rebalance the market with the aim of improving quality and transparency.</a:t>
            </a:r>
          </a:p>
          <a:p>
            <a:pPr marL="0" indent="0">
              <a:buNone/>
            </a:pPr>
            <a:r>
              <a:rPr lang="en-GB"/>
              <a:t>2. </a:t>
            </a:r>
            <a:r>
              <a:rPr lang="en-GB" b="1">
                <a:solidFill>
                  <a:schemeClr val="accent2"/>
                </a:solidFill>
              </a:rPr>
              <a:t>National Office </a:t>
            </a:r>
            <a:r>
              <a:rPr lang="en-GB"/>
              <a:t>for social care will be established to develop and deliver the national framework. </a:t>
            </a:r>
          </a:p>
          <a:p>
            <a:pPr marL="0" indent="0">
              <a:buNone/>
            </a:pPr>
            <a:r>
              <a:rPr lang="en-GB"/>
              <a:t>3. </a:t>
            </a:r>
            <a:r>
              <a:rPr lang="en-GB" b="1">
                <a:solidFill>
                  <a:schemeClr val="accent2"/>
                </a:solidFill>
              </a:rPr>
              <a:t>Regional Partnership Boards (RPBs) strengthened. </a:t>
            </a:r>
            <a:r>
              <a:rPr lang="en-GB">
                <a:solidFill>
                  <a:schemeClr val="tx1"/>
                </a:solidFill>
              </a:rPr>
              <a:t>P</a:t>
            </a:r>
            <a:r>
              <a:rPr lang="en-GB"/>
              <a:t>rovided with a sharper set of tools to deliver their core aims of jointly assessing and planning for population needs</a:t>
            </a:r>
            <a:r>
              <a:rPr lang="en-GB" sz="1800"/>
              <a:t>. </a:t>
            </a:r>
          </a:p>
        </p:txBody>
      </p:sp>
      <p:sp>
        <p:nvSpPr>
          <p:cNvPr id="4" name="Content Placeholder 2">
            <a:extLst>
              <a:ext uri="{FF2B5EF4-FFF2-40B4-BE49-F238E27FC236}">
                <a16:creationId xmlns:a16="http://schemas.microsoft.com/office/drawing/2014/main" id="{D564A6BD-F937-4A52-BE53-5016287470EF}"/>
              </a:ext>
            </a:extLst>
          </p:cNvPr>
          <p:cNvSpPr txBox="1">
            <a:spLocks/>
          </p:cNvSpPr>
          <p:nvPr/>
        </p:nvSpPr>
        <p:spPr>
          <a:xfrm>
            <a:off x="6479226" y="1845734"/>
            <a:ext cx="4851457" cy="415873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GB"/>
              <a:t>4. </a:t>
            </a:r>
            <a:r>
              <a:rPr lang="en-GB" b="1">
                <a:solidFill>
                  <a:schemeClr val="accent2"/>
                </a:solidFill>
              </a:rPr>
              <a:t>Social care funding. </a:t>
            </a:r>
            <a:r>
              <a:rPr lang="en-GB"/>
              <a:t>The Welsh Government’s Inter Ministerial Group on Paying for Social Care is examining options for the future resourcing to be made available to the adult social care sector. </a:t>
            </a:r>
          </a:p>
          <a:p>
            <a:pPr marL="0" indent="0">
              <a:buNone/>
            </a:pPr>
            <a:r>
              <a:rPr lang="en-GB"/>
              <a:t>5. </a:t>
            </a:r>
            <a:r>
              <a:rPr lang="en-GB" b="1">
                <a:solidFill>
                  <a:schemeClr val="accent2"/>
                </a:solidFill>
              </a:rPr>
              <a:t>Workforce. </a:t>
            </a:r>
            <a:r>
              <a:rPr lang="en-GB">
                <a:solidFill>
                  <a:schemeClr val="tx1"/>
                </a:solidFill>
              </a:rPr>
              <a:t>Equal rights for carers and a commitment to the real living wage. </a:t>
            </a:r>
            <a:endParaRPr lang="en-GB" sz="1800"/>
          </a:p>
        </p:txBody>
      </p:sp>
      <p:pic>
        <p:nvPicPr>
          <p:cNvPr id="5" name="Picture 4">
            <a:extLst>
              <a:ext uri="{FF2B5EF4-FFF2-40B4-BE49-F238E27FC236}">
                <a16:creationId xmlns:a16="http://schemas.microsoft.com/office/drawing/2014/main" id="{E3FAEA32-175C-412A-90DE-0FFBCCC4E18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Tree>
    <p:extLst>
      <p:ext uri="{BB962C8B-B14F-4D97-AF65-F5344CB8AC3E}">
        <p14:creationId xmlns:p14="http://schemas.microsoft.com/office/powerpoint/2010/main" val="3684935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8C5D-A816-4922-879C-159FFCAA428B}"/>
              </a:ext>
            </a:extLst>
          </p:cNvPr>
          <p:cNvSpPr>
            <a:spLocks noGrp="1"/>
          </p:cNvSpPr>
          <p:nvPr>
            <p:ph type="title"/>
          </p:nvPr>
        </p:nvSpPr>
        <p:spPr>
          <a:xfrm>
            <a:off x="457200" y="594359"/>
            <a:ext cx="3354512" cy="5970828"/>
          </a:xfrm>
        </p:spPr>
        <p:txBody>
          <a:bodyPr>
            <a:normAutofit/>
          </a:bodyPr>
          <a:lstStyle/>
          <a:p>
            <a:r>
              <a:rPr lang="en-GB" sz="4000" b="1" dirty="0"/>
              <a:t>National Framework</a:t>
            </a:r>
            <a:br>
              <a:rPr lang="en-GB" b="1" dirty="0"/>
            </a:br>
            <a:br>
              <a:rPr lang="en-GB" b="1" dirty="0"/>
            </a:br>
            <a:br>
              <a:rPr lang="en-GB" sz="2800" b="1" dirty="0"/>
            </a:br>
            <a:r>
              <a:rPr lang="en-GB" sz="2800" b="1" u="sng" dirty="0"/>
              <a:t>RCN Wales Question </a:t>
            </a:r>
            <a:br>
              <a:rPr lang="en-GB" b="1" dirty="0"/>
            </a:br>
            <a:r>
              <a:rPr lang="en-GB" sz="2400" dirty="0"/>
              <a:t>1. Would a national framework improve commissioning?</a:t>
            </a:r>
            <a:br>
              <a:rPr lang="en-GB" sz="2400" dirty="0"/>
            </a:br>
            <a:br>
              <a:rPr lang="en-GB" sz="2400" dirty="0"/>
            </a:br>
            <a:r>
              <a:rPr lang="en-GB" sz="2400" dirty="0"/>
              <a:t>2. What should the role of nursing be in commissioning?</a:t>
            </a:r>
            <a:br>
              <a:rPr lang="en-GB" b="1" dirty="0"/>
            </a:br>
            <a:br>
              <a:rPr lang="en-GB" sz="4000" b="1" dirty="0"/>
            </a:br>
            <a:r>
              <a:rPr lang="en-GB" sz="1800" b="1" dirty="0"/>
              <a:t>*</a:t>
            </a:r>
            <a:r>
              <a:rPr lang="en-GB" sz="1800" i="1" dirty="0"/>
              <a:t>Fee methodologies are an allocation tool used to determine how social care will be funded and allocated.</a:t>
            </a:r>
            <a:endParaRPr lang="en-GB" b="1" dirty="0">
              <a:solidFill>
                <a:schemeClr val="tx1"/>
              </a:solidFill>
            </a:endParaRPr>
          </a:p>
        </p:txBody>
      </p:sp>
      <p:sp>
        <p:nvSpPr>
          <p:cNvPr id="3" name="Content Placeholder 2">
            <a:extLst>
              <a:ext uri="{FF2B5EF4-FFF2-40B4-BE49-F238E27FC236}">
                <a16:creationId xmlns:a16="http://schemas.microsoft.com/office/drawing/2014/main" id="{25C84BF5-C8DD-4990-90CD-DD69A090811B}"/>
              </a:ext>
            </a:extLst>
          </p:cNvPr>
          <p:cNvSpPr>
            <a:spLocks noGrp="1"/>
          </p:cNvSpPr>
          <p:nvPr>
            <p:ph idx="1"/>
          </p:nvPr>
        </p:nvSpPr>
        <p:spPr>
          <a:xfrm>
            <a:off x="4800600" y="731519"/>
            <a:ext cx="7199616" cy="5970827"/>
          </a:xfrm>
        </p:spPr>
        <p:txBody>
          <a:bodyPr>
            <a:normAutofit lnSpcReduction="10000"/>
          </a:bodyPr>
          <a:lstStyle/>
          <a:p>
            <a:pPr marL="0" indent="0">
              <a:buNone/>
            </a:pPr>
            <a:endParaRPr lang="en-GB" b="1" dirty="0">
              <a:solidFill>
                <a:schemeClr val="tx1"/>
              </a:solidFill>
            </a:endParaRPr>
          </a:p>
          <a:p>
            <a:pPr marL="0" indent="0">
              <a:buNone/>
            </a:pPr>
            <a:endParaRPr lang="en-GB" b="1" dirty="0">
              <a:solidFill>
                <a:schemeClr val="tx1"/>
              </a:solidFill>
            </a:endParaRPr>
          </a:p>
          <a:p>
            <a:pPr marL="0" indent="0">
              <a:buNone/>
            </a:pPr>
            <a:r>
              <a:rPr lang="en-GB" b="1" dirty="0">
                <a:solidFill>
                  <a:schemeClr val="tx1"/>
                </a:solidFill>
              </a:rPr>
              <a:t>AIM</a:t>
            </a:r>
            <a:r>
              <a:rPr lang="en-GB" dirty="0">
                <a:solidFill>
                  <a:schemeClr val="tx1"/>
                </a:solidFill>
              </a:rPr>
              <a:t>: To simplify the commissioning process and ensure greater visibility of service standards.</a:t>
            </a:r>
            <a:br>
              <a:rPr lang="en-GB" dirty="0">
                <a:solidFill>
                  <a:schemeClr val="tx1"/>
                </a:solidFill>
              </a:rPr>
            </a:br>
            <a:r>
              <a:rPr lang="en-GB" dirty="0">
                <a:solidFill>
                  <a:schemeClr val="tx1"/>
                </a:solidFill>
              </a:rPr>
              <a:t> </a:t>
            </a:r>
            <a:br>
              <a:rPr lang="en-GB" dirty="0">
                <a:solidFill>
                  <a:schemeClr val="tx1"/>
                </a:solidFill>
              </a:rPr>
            </a:br>
            <a:r>
              <a:rPr lang="en-GB" b="1" dirty="0">
                <a:solidFill>
                  <a:schemeClr val="tx1"/>
                </a:solidFill>
              </a:rPr>
              <a:t>VISION: </a:t>
            </a:r>
            <a:r>
              <a:rPr lang="en-GB" dirty="0">
                <a:solidFill>
                  <a:schemeClr val="tx1"/>
                </a:solidFill>
              </a:rPr>
              <a:t>Set</a:t>
            </a:r>
            <a:r>
              <a:rPr lang="en-GB" b="1" dirty="0">
                <a:solidFill>
                  <a:schemeClr val="tx1"/>
                </a:solidFill>
              </a:rPr>
              <a:t> </a:t>
            </a:r>
            <a:r>
              <a:rPr lang="en-GB" dirty="0">
                <a:solidFill>
                  <a:schemeClr val="tx1"/>
                </a:solidFill>
              </a:rPr>
              <a:t>fee methodologies*, develop more standardised commissioning processes, and increase transparency of service performance.</a:t>
            </a:r>
            <a:br>
              <a:rPr lang="en-GB" dirty="0">
                <a:solidFill>
                  <a:schemeClr val="tx1"/>
                </a:solidFill>
              </a:rPr>
            </a:br>
            <a:br>
              <a:rPr lang="en-GB" b="1" dirty="0">
                <a:solidFill>
                  <a:schemeClr val="tx1"/>
                </a:solidFill>
              </a:rPr>
            </a:br>
            <a:r>
              <a:rPr lang="en-GB" b="1" dirty="0">
                <a:solidFill>
                  <a:schemeClr val="tx1"/>
                </a:solidFill>
              </a:rPr>
              <a:t>WHO: </a:t>
            </a:r>
            <a:r>
              <a:rPr lang="en-GB" dirty="0">
                <a:solidFill>
                  <a:schemeClr val="tx1"/>
                </a:solidFill>
              </a:rPr>
              <a:t>Organised regionally and delivered locally. </a:t>
            </a:r>
          </a:p>
          <a:p>
            <a:pPr marL="0" indent="0">
              <a:buNone/>
            </a:pPr>
            <a:endParaRPr lang="en-GB" dirty="0">
              <a:solidFill>
                <a:schemeClr val="tx1"/>
              </a:solidFill>
            </a:endParaRPr>
          </a:p>
          <a:p>
            <a:pPr marL="0" indent="0">
              <a:buNone/>
            </a:pPr>
            <a:r>
              <a:rPr lang="en-GB" b="1" dirty="0"/>
              <a:t>DETAILS: </a:t>
            </a:r>
          </a:p>
          <a:p>
            <a:pPr marL="0" indent="0">
              <a:buNone/>
            </a:pPr>
            <a:r>
              <a:rPr lang="en-GB" dirty="0"/>
              <a:t>Value for money will remain important, and care and support that is commissioned by local authorities and local health boards will continue to need to demonstrate efficient use of tax payers’ resources. </a:t>
            </a:r>
          </a:p>
          <a:p>
            <a:pPr marL="0" indent="0">
              <a:buNone/>
            </a:pPr>
            <a:r>
              <a:rPr lang="en-GB" dirty="0"/>
              <a:t>More predictable, standardised approaches to fee setting will reduce provider competition for staff through marginalising pay differences’.</a:t>
            </a:r>
          </a:p>
          <a:p>
            <a:pPr marL="0" indent="0">
              <a:buNone/>
            </a:pPr>
            <a:endParaRPr lang="en-GB" dirty="0"/>
          </a:p>
        </p:txBody>
      </p:sp>
      <p:pic>
        <p:nvPicPr>
          <p:cNvPr id="11" name="Picture 10">
            <a:extLst>
              <a:ext uri="{FF2B5EF4-FFF2-40B4-BE49-F238E27FC236}">
                <a16:creationId xmlns:a16="http://schemas.microsoft.com/office/drawing/2014/main" id="{8CB86FC4-4BAE-470D-8FB2-D4DEC32583F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Tree>
    <p:extLst>
      <p:ext uri="{BB962C8B-B14F-4D97-AF65-F5344CB8AC3E}">
        <p14:creationId xmlns:p14="http://schemas.microsoft.com/office/powerpoint/2010/main" val="843950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F1ABD-FCC2-4BD6-BED1-B952613B4492}"/>
              </a:ext>
            </a:extLst>
          </p:cNvPr>
          <p:cNvSpPr>
            <a:spLocks noGrp="1"/>
          </p:cNvSpPr>
          <p:nvPr>
            <p:ph type="title"/>
          </p:nvPr>
        </p:nvSpPr>
        <p:spPr>
          <a:xfrm>
            <a:off x="514350" y="742949"/>
            <a:ext cx="3200400" cy="5827971"/>
          </a:xfrm>
        </p:spPr>
        <p:txBody>
          <a:bodyPr>
            <a:normAutofit fontScale="90000"/>
          </a:bodyPr>
          <a:lstStyle/>
          <a:p>
            <a:r>
              <a:rPr lang="en-GB" sz="4400" b="1" dirty="0"/>
              <a:t>National Office</a:t>
            </a:r>
            <a:br>
              <a:rPr lang="en-GB" b="1" dirty="0"/>
            </a:br>
            <a:br>
              <a:rPr lang="en-GB" b="1" dirty="0"/>
            </a:br>
            <a:br>
              <a:rPr lang="en-GB" b="1" dirty="0"/>
            </a:br>
            <a:br>
              <a:rPr lang="en-GB" b="1" dirty="0"/>
            </a:br>
            <a:br>
              <a:rPr lang="en-GB" dirty="0"/>
            </a:br>
            <a:r>
              <a:rPr lang="en-GB" sz="3100" u="sng" dirty="0"/>
              <a:t>RCN Wales Question</a:t>
            </a:r>
            <a:br>
              <a:rPr lang="en-GB" b="1" dirty="0"/>
            </a:br>
            <a:r>
              <a:rPr lang="en-GB" sz="2200" b="1" dirty="0"/>
              <a:t>1. What should the role of the CNO be in social care?</a:t>
            </a:r>
            <a:br>
              <a:rPr lang="en-GB" sz="2200" b="1" dirty="0"/>
            </a:br>
            <a:br>
              <a:rPr lang="en-GB" sz="2200" b="1" dirty="0"/>
            </a:br>
            <a:r>
              <a:rPr lang="en-GB" sz="2200" b="1" dirty="0"/>
              <a:t>2. What should the role of nursing be in the National Office?</a:t>
            </a:r>
            <a:br>
              <a:rPr lang="en-GB" sz="2200" b="1" dirty="0"/>
            </a:br>
            <a:br>
              <a:rPr lang="en-GB" sz="2200" b="1" dirty="0"/>
            </a:br>
            <a:r>
              <a:rPr lang="en-GB" sz="2200" b="1" dirty="0"/>
              <a:t>3. Should RCN Wales be on the advisory board?</a:t>
            </a:r>
            <a:br>
              <a:rPr lang="en-GB" b="1" dirty="0"/>
            </a:br>
            <a:br>
              <a:rPr lang="en-GB" b="1" dirty="0"/>
            </a:br>
            <a:endParaRPr lang="en-GB" b="1" dirty="0"/>
          </a:p>
        </p:txBody>
      </p:sp>
      <p:sp>
        <p:nvSpPr>
          <p:cNvPr id="3" name="Content Placeholder 2">
            <a:extLst>
              <a:ext uri="{FF2B5EF4-FFF2-40B4-BE49-F238E27FC236}">
                <a16:creationId xmlns:a16="http://schemas.microsoft.com/office/drawing/2014/main" id="{165892BC-B520-4137-AAD9-D854B6E924F5}"/>
              </a:ext>
            </a:extLst>
          </p:cNvPr>
          <p:cNvSpPr>
            <a:spLocks noGrp="1"/>
          </p:cNvSpPr>
          <p:nvPr>
            <p:ph idx="1"/>
          </p:nvPr>
        </p:nvSpPr>
        <p:spPr>
          <a:xfrm>
            <a:off x="4772690" y="1408386"/>
            <a:ext cx="7135531" cy="5360276"/>
          </a:xfrm>
        </p:spPr>
        <p:txBody>
          <a:bodyPr>
            <a:normAutofit/>
          </a:bodyPr>
          <a:lstStyle/>
          <a:p>
            <a:pPr marL="0" indent="0">
              <a:buNone/>
            </a:pPr>
            <a:r>
              <a:rPr lang="en-GB" dirty="0"/>
              <a:t>Function within government or a public body, led by a small executive team.</a:t>
            </a:r>
          </a:p>
          <a:p>
            <a:pPr marL="0" indent="0">
              <a:buNone/>
            </a:pPr>
            <a:r>
              <a:rPr lang="en-GB" dirty="0"/>
              <a:t>In both options, full engagement with local authorities, health boards, the independent sector and other key partners will be secured through an advisory board. </a:t>
            </a:r>
          </a:p>
          <a:p>
            <a:pPr marL="0" indent="0">
              <a:buNone/>
            </a:pPr>
            <a:r>
              <a:rPr lang="en-GB" dirty="0"/>
              <a:t>The national office will maintain an overview of the stability of the social care market and be a basis for driving national policy initiatives. It will consolidate activity of some national fora including the National Commissioning Board, working with Social Care Wales, with responsibility for supporting social care research and service improvement in Wales.</a:t>
            </a:r>
          </a:p>
          <a:p>
            <a:pPr marL="0" indent="0">
              <a:buNone/>
            </a:pPr>
            <a:endParaRPr lang="en-GB" dirty="0"/>
          </a:p>
          <a:p>
            <a:pPr marL="0" indent="0">
              <a:buNone/>
            </a:pPr>
            <a:r>
              <a:rPr lang="en-GB" b="1" dirty="0"/>
              <a:t>Separately, the national direction will be strengthened through establishing a professional voice for the social care and the social care workforce at a national level within Welsh Government. </a:t>
            </a:r>
          </a:p>
        </p:txBody>
      </p:sp>
      <p:pic>
        <p:nvPicPr>
          <p:cNvPr id="4" name="Picture 3">
            <a:extLst>
              <a:ext uri="{FF2B5EF4-FFF2-40B4-BE49-F238E27FC236}">
                <a16:creationId xmlns:a16="http://schemas.microsoft.com/office/drawing/2014/main" id="{EB0FA200-E164-434F-AF2D-CCF5C83C547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Tree>
    <p:extLst>
      <p:ext uri="{BB962C8B-B14F-4D97-AF65-F5344CB8AC3E}">
        <p14:creationId xmlns:p14="http://schemas.microsoft.com/office/powerpoint/2010/main" val="261873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C8B1D-CB7A-4D4A-9D32-00E8D23536B2}"/>
              </a:ext>
            </a:extLst>
          </p:cNvPr>
          <p:cNvSpPr>
            <a:spLocks noGrp="1"/>
          </p:cNvSpPr>
          <p:nvPr>
            <p:ph type="title"/>
          </p:nvPr>
        </p:nvSpPr>
        <p:spPr>
          <a:xfrm>
            <a:off x="457200" y="594358"/>
            <a:ext cx="3200400" cy="5923399"/>
          </a:xfrm>
        </p:spPr>
        <p:txBody>
          <a:bodyPr>
            <a:normAutofit fontScale="90000"/>
          </a:bodyPr>
          <a:lstStyle/>
          <a:p>
            <a:r>
              <a:rPr lang="en-GB" dirty="0"/>
              <a:t>Regional Partnership Boards (RPBs)</a:t>
            </a:r>
            <a:br>
              <a:rPr lang="en-GB" dirty="0"/>
            </a:br>
            <a:br>
              <a:rPr lang="en-GB" dirty="0"/>
            </a:br>
            <a:br>
              <a:rPr lang="en-GB" dirty="0"/>
            </a:br>
            <a:br>
              <a:rPr lang="en-GB" sz="2800" dirty="0"/>
            </a:br>
            <a:r>
              <a:rPr lang="en-GB" sz="2800" u="sng" dirty="0"/>
              <a:t>RCN Wales Questions</a:t>
            </a:r>
            <a:br>
              <a:rPr lang="en-GB" sz="2800" u="sng" dirty="0"/>
            </a:br>
            <a:r>
              <a:rPr lang="en-GB" sz="2700" dirty="0"/>
              <a:t>1. Should RCN Wales be included in RBPs?</a:t>
            </a:r>
            <a:br>
              <a:rPr lang="en-GB" sz="2700" dirty="0"/>
            </a:br>
            <a:br>
              <a:rPr lang="en-GB" sz="2700" dirty="0"/>
            </a:br>
            <a:r>
              <a:rPr lang="en-GB" sz="2700" dirty="0"/>
              <a:t>2. What role should nursing have on RBPs?</a:t>
            </a:r>
            <a:br>
              <a:rPr lang="en-GB" sz="2700" dirty="0"/>
            </a:br>
            <a:br>
              <a:rPr lang="en-GB" sz="2700" dirty="0"/>
            </a:br>
            <a:r>
              <a:rPr lang="en-GB" sz="2700" dirty="0"/>
              <a:t>3. Would extending the scope of RBPs improve social care?</a:t>
            </a:r>
            <a:br>
              <a:rPr lang="en-GB" sz="2800" dirty="0"/>
            </a:br>
            <a:r>
              <a:rPr lang="en-GB" sz="2800" u="sng" dirty="0"/>
              <a:t> </a:t>
            </a:r>
            <a:endParaRPr lang="en-GB" u="sng" dirty="0"/>
          </a:p>
        </p:txBody>
      </p:sp>
      <p:sp>
        <p:nvSpPr>
          <p:cNvPr id="3" name="Content Placeholder 2">
            <a:extLst>
              <a:ext uri="{FF2B5EF4-FFF2-40B4-BE49-F238E27FC236}">
                <a16:creationId xmlns:a16="http://schemas.microsoft.com/office/drawing/2014/main" id="{745E32A2-2A0D-4346-BE6B-0EF20D8A606A}"/>
              </a:ext>
            </a:extLst>
          </p:cNvPr>
          <p:cNvSpPr>
            <a:spLocks noGrp="1"/>
          </p:cNvSpPr>
          <p:nvPr>
            <p:ph idx="1"/>
          </p:nvPr>
        </p:nvSpPr>
        <p:spPr>
          <a:xfrm>
            <a:off x="4772025" y="763169"/>
            <a:ext cx="6962775" cy="5331662"/>
          </a:xfrm>
        </p:spPr>
        <p:txBody>
          <a:bodyPr>
            <a:noAutofit/>
          </a:bodyPr>
          <a:lstStyle/>
          <a:p>
            <a:r>
              <a:rPr lang="en-GB" sz="1800" b="1" dirty="0"/>
              <a:t>AIM</a:t>
            </a:r>
            <a:r>
              <a:rPr lang="en-GB" sz="1800" dirty="0"/>
              <a:t>: Better facilitate integrated working  </a:t>
            </a:r>
          </a:p>
          <a:p>
            <a:r>
              <a:rPr lang="en-GB" sz="1800" b="1" dirty="0"/>
              <a:t>VISION</a:t>
            </a:r>
            <a:r>
              <a:rPr lang="en-GB" sz="1800" dirty="0"/>
              <a:t>: Bring partners together to jointly review population needs and plan the models of care and support that people will need</a:t>
            </a:r>
            <a:r>
              <a:rPr lang="en-GB" sz="1800"/>
              <a:t>. </a:t>
            </a:r>
          </a:p>
          <a:p>
            <a:endParaRPr lang="en-GB" sz="1800" dirty="0"/>
          </a:p>
          <a:p>
            <a:r>
              <a:rPr lang="en-GB" sz="1800" b="1" dirty="0"/>
              <a:t>DETAILS</a:t>
            </a:r>
            <a:r>
              <a:rPr lang="en-GB" sz="1800" dirty="0"/>
              <a:t>: RPBs bring together health boards, local authorities and the third sector to improve partnership working. Every health board region has a RBP.  RPBs seek to meet the care and support needs of people in their area. RPBs functions will be extended so that they will be able to: </a:t>
            </a:r>
          </a:p>
          <a:p>
            <a:pPr marL="544068" lvl="1" indent="-342900">
              <a:buFont typeface="+mj-lt"/>
              <a:buAutoNum type="arabicPeriod"/>
            </a:pPr>
            <a:r>
              <a:rPr lang="en-GB" dirty="0">
                <a:solidFill>
                  <a:schemeClr val="tx1"/>
                </a:solidFill>
              </a:rPr>
              <a:t>employ staff to enable the full discharge of their functions</a:t>
            </a:r>
          </a:p>
          <a:p>
            <a:pPr marL="544068" lvl="1" indent="-342900">
              <a:buFont typeface="+mj-lt"/>
              <a:buAutoNum type="arabicPeriod"/>
            </a:pPr>
            <a:r>
              <a:rPr lang="en-GB" dirty="0">
                <a:solidFill>
                  <a:schemeClr val="tx1"/>
                </a:solidFill>
              </a:rPr>
              <a:t>have clear governance arrangements to improve the accountability of pooling budgets and improve the transparency of joint commissioning. </a:t>
            </a:r>
          </a:p>
          <a:p>
            <a:pPr marL="544068" lvl="1" indent="-342900">
              <a:buFont typeface="+mj-lt"/>
              <a:buAutoNum type="arabicPeriod"/>
            </a:pPr>
            <a:r>
              <a:rPr lang="en-GB" dirty="0">
                <a:solidFill>
                  <a:schemeClr val="tx1"/>
                </a:solidFill>
              </a:rPr>
              <a:t>set their own priorities for regional commissioning and delivery </a:t>
            </a:r>
          </a:p>
          <a:p>
            <a:pPr marL="544068" lvl="1" indent="-342900">
              <a:buFont typeface="+mj-lt"/>
              <a:buAutoNum type="arabicPeriod"/>
            </a:pPr>
            <a:r>
              <a:rPr lang="en-GB" dirty="0">
                <a:solidFill>
                  <a:schemeClr val="tx1"/>
                </a:solidFill>
              </a:rPr>
              <a:t>hold integrated budgets to deliver integrated regional services</a:t>
            </a:r>
          </a:p>
          <a:p>
            <a:pPr marL="544068" lvl="1" indent="-342900">
              <a:buFont typeface="+mj-lt"/>
              <a:buAutoNum type="arabicPeriod"/>
            </a:pPr>
            <a:r>
              <a:rPr lang="en-GB" dirty="0">
                <a:solidFill>
                  <a:schemeClr val="tx1"/>
                </a:solidFill>
              </a:rPr>
              <a:t>monitor progress against agreed regional priorities, sharing data between partners where appropriate</a:t>
            </a:r>
          </a:p>
          <a:p>
            <a:pPr marL="544068" lvl="1" indent="-342900">
              <a:buFont typeface="+mj-lt"/>
              <a:buAutoNum type="arabicPeriod"/>
            </a:pPr>
            <a:r>
              <a:rPr lang="en-GB" dirty="0">
                <a:solidFill>
                  <a:schemeClr val="tx1"/>
                </a:solidFill>
              </a:rPr>
              <a:t>and establish within each RPB a planning and performance monitoring framework that refines the 5 year strategic planning cycle and makes use of </a:t>
            </a:r>
            <a:r>
              <a:rPr lang="en-GB" dirty="0"/>
              <a:t>up to date population, outcome, and market information. </a:t>
            </a:r>
          </a:p>
        </p:txBody>
      </p:sp>
      <p:pic>
        <p:nvPicPr>
          <p:cNvPr id="4" name="Picture 3">
            <a:extLst>
              <a:ext uri="{FF2B5EF4-FFF2-40B4-BE49-F238E27FC236}">
                <a16:creationId xmlns:a16="http://schemas.microsoft.com/office/drawing/2014/main" id="{39EBEF2B-B713-4114-AA0D-351E66FC317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Tree>
    <p:extLst>
      <p:ext uri="{BB962C8B-B14F-4D97-AF65-F5344CB8AC3E}">
        <p14:creationId xmlns:p14="http://schemas.microsoft.com/office/powerpoint/2010/main" val="516585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51547-04F5-4430-A366-D25FCD452455}"/>
              </a:ext>
            </a:extLst>
          </p:cNvPr>
          <p:cNvSpPr>
            <a:spLocks noGrp="1"/>
          </p:cNvSpPr>
          <p:nvPr>
            <p:ph type="title"/>
          </p:nvPr>
        </p:nvSpPr>
        <p:spPr>
          <a:xfrm>
            <a:off x="457200" y="594359"/>
            <a:ext cx="3200400" cy="5987194"/>
          </a:xfrm>
        </p:spPr>
        <p:txBody>
          <a:bodyPr>
            <a:normAutofit fontScale="90000"/>
          </a:bodyPr>
          <a:lstStyle/>
          <a:p>
            <a:r>
              <a:rPr lang="en-GB" dirty="0"/>
              <a:t>Role of Local Authorities and health boards</a:t>
            </a:r>
            <a:br>
              <a:rPr lang="en-GB" dirty="0"/>
            </a:br>
            <a:br>
              <a:rPr lang="en-GB" dirty="0"/>
            </a:br>
            <a:br>
              <a:rPr lang="en-GB" dirty="0"/>
            </a:br>
            <a:br>
              <a:rPr lang="en-GB" dirty="0"/>
            </a:br>
            <a:r>
              <a:rPr lang="en-GB" sz="2800" u="sng" dirty="0"/>
              <a:t>RCN Wales Questions </a:t>
            </a:r>
            <a:br>
              <a:rPr lang="en-GB" sz="2700" u="sng" dirty="0"/>
            </a:br>
            <a:r>
              <a:rPr lang="en-GB" sz="2700" dirty="0"/>
              <a:t>1. what should the role of local authorities and health boards be in social care commissioning?</a:t>
            </a:r>
            <a:br>
              <a:rPr lang="en-GB" sz="2700" dirty="0"/>
            </a:br>
            <a:br>
              <a:rPr lang="en-GB" sz="2700" dirty="0"/>
            </a:br>
            <a:r>
              <a:rPr lang="en-GB" sz="2700" dirty="0"/>
              <a:t>2. How could communication between health boards and local authorities be improved?</a:t>
            </a:r>
            <a:br>
              <a:rPr lang="en-GB" sz="2700" dirty="0"/>
            </a:br>
            <a:endParaRPr lang="en-GB" dirty="0"/>
          </a:p>
        </p:txBody>
      </p:sp>
      <p:sp>
        <p:nvSpPr>
          <p:cNvPr id="3" name="Content Placeholder 2">
            <a:extLst>
              <a:ext uri="{FF2B5EF4-FFF2-40B4-BE49-F238E27FC236}">
                <a16:creationId xmlns:a16="http://schemas.microsoft.com/office/drawing/2014/main" id="{127D761C-A5C4-4EF3-8C35-0A287E870A76}"/>
              </a:ext>
            </a:extLst>
          </p:cNvPr>
          <p:cNvSpPr>
            <a:spLocks noGrp="1"/>
          </p:cNvSpPr>
          <p:nvPr>
            <p:ph idx="1"/>
          </p:nvPr>
        </p:nvSpPr>
        <p:spPr>
          <a:xfrm>
            <a:off x="4749230" y="1636283"/>
            <a:ext cx="6492240" cy="3903345"/>
          </a:xfrm>
        </p:spPr>
        <p:txBody>
          <a:bodyPr/>
          <a:lstStyle/>
          <a:p>
            <a:r>
              <a:rPr lang="en-GB" dirty="0"/>
              <a:t>Local authorities and local health boards will remain the principal commissioning bodies for social care services. </a:t>
            </a:r>
          </a:p>
          <a:p>
            <a:r>
              <a:rPr lang="en-GB" dirty="0"/>
              <a:t>Local authorities and local health boards can exercise their commissioning functions either directly or delegating them to the RPB. </a:t>
            </a:r>
          </a:p>
          <a:p>
            <a:r>
              <a:rPr lang="en-GB" dirty="0"/>
              <a:t>Commissioning activities will be undertaken in accordance with the national framework, ensuring the full and fair use of national framework methodologies.</a:t>
            </a:r>
          </a:p>
        </p:txBody>
      </p:sp>
      <p:pic>
        <p:nvPicPr>
          <p:cNvPr id="4" name="Picture 3">
            <a:extLst>
              <a:ext uri="{FF2B5EF4-FFF2-40B4-BE49-F238E27FC236}">
                <a16:creationId xmlns:a16="http://schemas.microsoft.com/office/drawing/2014/main" id="{38939513-5163-4EF3-967A-26516994E22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Tree>
    <p:extLst>
      <p:ext uri="{BB962C8B-B14F-4D97-AF65-F5344CB8AC3E}">
        <p14:creationId xmlns:p14="http://schemas.microsoft.com/office/powerpoint/2010/main" val="34560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550A8-47C0-4ECA-A017-2D0694364DCD}"/>
              </a:ext>
            </a:extLst>
          </p:cNvPr>
          <p:cNvSpPr>
            <a:spLocks noGrp="1"/>
          </p:cNvSpPr>
          <p:nvPr>
            <p:ph type="title"/>
          </p:nvPr>
        </p:nvSpPr>
        <p:spPr>
          <a:xfrm>
            <a:off x="498296" y="517058"/>
            <a:ext cx="3200400" cy="5823883"/>
          </a:xfrm>
        </p:spPr>
        <p:txBody>
          <a:bodyPr>
            <a:normAutofit fontScale="90000"/>
          </a:bodyPr>
          <a:lstStyle/>
          <a:p>
            <a:r>
              <a:rPr lang="en-GB" b="1" dirty="0"/>
              <a:t>Social Care Funding </a:t>
            </a:r>
            <a:br>
              <a:rPr lang="en-GB" b="1" dirty="0"/>
            </a:br>
            <a:br>
              <a:rPr lang="en-GB" b="1" dirty="0"/>
            </a:br>
            <a:br>
              <a:rPr lang="en-GB" b="1" dirty="0"/>
            </a:br>
            <a:r>
              <a:rPr lang="en-GB" sz="3100" u="sng" dirty="0"/>
              <a:t>RCN Wales Questions</a:t>
            </a:r>
            <a:br>
              <a:rPr lang="en-GB" b="1" dirty="0"/>
            </a:br>
            <a:r>
              <a:rPr lang="en-GB" sz="2700" dirty="0"/>
              <a:t>1. Should social care be free?</a:t>
            </a:r>
            <a:br>
              <a:rPr lang="en-GB" sz="2700" dirty="0"/>
            </a:br>
            <a:br>
              <a:rPr lang="en-GB" sz="2700" dirty="0"/>
            </a:br>
            <a:r>
              <a:rPr lang="en-GB" sz="2700" dirty="0"/>
              <a:t>2. Should Wales adopt a social care levy?</a:t>
            </a:r>
            <a:br>
              <a:rPr lang="en-GB" sz="2700" b="1" dirty="0"/>
            </a:br>
            <a:br>
              <a:rPr lang="en-GB" sz="2700" b="1" dirty="0"/>
            </a:br>
            <a:r>
              <a:rPr lang="en-GB" sz="2700" b="1" dirty="0"/>
              <a:t>3. How should social care be funded?</a:t>
            </a:r>
            <a:br>
              <a:rPr lang="en-GB" b="1" dirty="0"/>
            </a:br>
            <a:br>
              <a:rPr lang="en-GB" b="1" dirty="0"/>
            </a:br>
            <a:r>
              <a:rPr lang="en-GB" sz="2200" dirty="0"/>
              <a:t>What is a social care levy?</a:t>
            </a:r>
            <a:br>
              <a:rPr lang="en-GB" sz="2200" dirty="0"/>
            </a:br>
            <a:r>
              <a:rPr lang="en-GB" sz="1800" dirty="0"/>
              <a:t>A tax increase or levy to raise additional funds for social care in Wales. This would be acceptable to the public. It would also be fair and effective in raising the money. </a:t>
            </a:r>
            <a:endParaRPr lang="en-GB" sz="3200" u="sng" dirty="0"/>
          </a:p>
        </p:txBody>
      </p:sp>
      <p:sp>
        <p:nvSpPr>
          <p:cNvPr id="3" name="Content Placeholder 2">
            <a:extLst>
              <a:ext uri="{FF2B5EF4-FFF2-40B4-BE49-F238E27FC236}">
                <a16:creationId xmlns:a16="http://schemas.microsoft.com/office/drawing/2014/main" id="{5F34BF46-FB5C-4CFB-A450-16D601325B6D}"/>
              </a:ext>
            </a:extLst>
          </p:cNvPr>
          <p:cNvSpPr>
            <a:spLocks noGrp="1"/>
          </p:cNvSpPr>
          <p:nvPr>
            <p:ph idx="1"/>
          </p:nvPr>
        </p:nvSpPr>
        <p:spPr>
          <a:xfrm>
            <a:off x="4791074" y="1914525"/>
            <a:ext cx="7158519" cy="4602481"/>
          </a:xfrm>
        </p:spPr>
        <p:txBody>
          <a:bodyPr>
            <a:normAutofit/>
          </a:bodyPr>
          <a:lstStyle/>
          <a:p>
            <a:r>
              <a:rPr lang="en-GB" dirty="0"/>
              <a:t>The Welsh Government recognises the biggest challenge facing the social care sector is the funding position</a:t>
            </a:r>
          </a:p>
          <a:p>
            <a:r>
              <a:rPr lang="en-GB" dirty="0"/>
              <a:t>The </a:t>
            </a:r>
            <a:r>
              <a:rPr lang="en-GB" b="1" dirty="0">
                <a:solidFill>
                  <a:schemeClr val="accent2"/>
                </a:solidFill>
              </a:rPr>
              <a:t>Inter-Ministerial Group on Paying for Care (‘the IMG’)</a:t>
            </a:r>
            <a:r>
              <a:rPr lang="en-GB" dirty="0"/>
              <a:t> has been considering the possibility of raising additional funding for adult social care in the context of Professor Holtham’s proposals for a hypothecate</a:t>
            </a:r>
            <a:r>
              <a:rPr lang="en-GB" dirty="0">
                <a:solidFill>
                  <a:schemeClr val="tx1"/>
                </a:solidFill>
              </a:rPr>
              <a:t>d </a:t>
            </a:r>
            <a:r>
              <a:rPr lang="en-GB" b="1" dirty="0">
                <a:solidFill>
                  <a:schemeClr val="tx1"/>
                </a:solidFill>
              </a:rPr>
              <a:t>levy to create a social care fund – ‘social care levy’</a:t>
            </a:r>
            <a:endParaRPr lang="en-GB" dirty="0">
              <a:solidFill>
                <a:schemeClr val="tx1"/>
              </a:solidFill>
            </a:endParaRPr>
          </a:p>
          <a:p>
            <a:r>
              <a:rPr lang="en-GB" dirty="0"/>
              <a:t>The IMG has considered a range of options for the potential use of any additional funds raised. This included all personal care and accommodation free, along the lines of the NHS. However, an initial cost of this is an estimated additional £700 million a year, well beyond the Welsh Government’s ability to provide. As a result, the IMG has focused on developing funded options that are potentially sustainable and deliver better quality care. </a:t>
            </a:r>
          </a:p>
          <a:p>
            <a:pPr marL="0" indent="0">
              <a:buNone/>
            </a:pPr>
            <a:endParaRPr lang="en-GB" dirty="0"/>
          </a:p>
        </p:txBody>
      </p:sp>
      <p:pic>
        <p:nvPicPr>
          <p:cNvPr id="4" name="Picture 3">
            <a:extLst>
              <a:ext uri="{FF2B5EF4-FFF2-40B4-BE49-F238E27FC236}">
                <a16:creationId xmlns:a16="http://schemas.microsoft.com/office/drawing/2014/main" id="{5308727B-0C96-404F-A3B5-B2322706288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Tree>
    <p:extLst>
      <p:ext uri="{BB962C8B-B14F-4D97-AF65-F5344CB8AC3E}">
        <p14:creationId xmlns:p14="http://schemas.microsoft.com/office/powerpoint/2010/main" val="3038757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557EE-AB20-4096-8259-6DF582EE039B}"/>
              </a:ext>
            </a:extLst>
          </p:cNvPr>
          <p:cNvSpPr>
            <a:spLocks noGrp="1"/>
          </p:cNvSpPr>
          <p:nvPr>
            <p:ph type="title"/>
          </p:nvPr>
        </p:nvSpPr>
        <p:spPr>
          <a:xfrm>
            <a:off x="457200" y="594359"/>
            <a:ext cx="3200400" cy="5934032"/>
          </a:xfrm>
        </p:spPr>
        <p:txBody>
          <a:bodyPr>
            <a:normAutofit fontScale="90000"/>
          </a:bodyPr>
          <a:lstStyle/>
          <a:p>
            <a:r>
              <a:rPr lang="en-GB" b="1" dirty="0"/>
              <a:t>Workforce</a:t>
            </a:r>
            <a:br>
              <a:rPr lang="en-GB" b="1" dirty="0"/>
            </a:br>
            <a:br>
              <a:rPr lang="en-GB" b="1" dirty="0"/>
            </a:br>
            <a:br>
              <a:rPr lang="en-GB" b="1" dirty="0"/>
            </a:br>
            <a:br>
              <a:rPr lang="en-GB" b="1" dirty="0"/>
            </a:br>
            <a:r>
              <a:rPr lang="en-GB" sz="2800" u="sng" dirty="0"/>
              <a:t>RCN Wales Questions</a:t>
            </a:r>
            <a:br>
              <a:rPr lang="en-GB" sz="2800" u="sng" dirty="0"/>
            </a:br>
            <a:r>
              <a:rPr lang="en-GB" sz="2700" dirty="0"/>
              <a:t>1. What should the role of nursing be in social care?</a:t>
            </a:r>
            <a:br>
              <a:rPr lang="en-GB" sz="2700" dirty="0"/>
            </a:br>
            <a:br>
              <a:rPr lang="en-GB" sz="2700" dirty="0"/>
            </a:br>
            <a:r>
              <a:rPr lang="en-GB" sz="2700" dirty="0"/>
              <a:t>2. How should the Welsh Government encourage nursing staff to keep nursing in social care?</a:t>
            </a:r>
            <a:br>
              <a:rPr lang="en-GB" sz="2700" dirty="0"/>
            </a:br>
            <a:br>
              <a:rPr lang="en-GB" sz="2700" dirty="0"/>
            </a:br>
            <a:r>
              <a:rPr lang="en-GB" sz="2700" dirty="0"/>
              <a:t>3. Any other views on workforce matters?</a:t>
            </a:r>
            <a:br>
              <a:rPr lang="en-GB" sz="2700" b="1" dirty="0"/>
            </a:br>
            <a:endParaRPr lang="en-GB" sz="2700" u="sng" dirty="0"/>
          </a:p>
        </p:txBody>
      </p:sp>
      <p:sp>
        <p:nvSpPr>
          <p:cNvPr id="4" name="Content Placeholder 3">
            <a:extLst>
              <a:ext uri="{FF2B5EF4-FFF2-40B4-BE49-F238E27FC236}">
                <a16:creationId xmlns:a16="http://schemas.microsoft.com/office/drawing/2014/main" id="{4FC77BBB-8B0A-4E98-97AD-011366A619BF}"/>
              </a:ext>
            </a:extLst>
          </p:cNvPr>
          <p:cNvSpPr>
            <a:spLocks noGrp="1"/>
          </p:cNvSpPr>
          <p:nvPr>
            <p:ph idx="1"/>
          </p:nvPr>
        </p:nvSpPr>
        <p:spPr>
          <a:xfrm>
            <a:off x="4681491" y="1877601"/>
            <a:ext cx="7209890" cy="4274050"/>
          </a:xfrm>
        </p:spPr>
        <p:txBody>
          <a:bodyPr>
            <a:normAutofit/>
          </a:bodyPr>
          <a:lstStyle/>
          <a:p>
            <a:r>
              <a:rPr lang="en-GB"/>
              <a:t>The Welsh Government has accepted the recommendations of the Fair Work Commission and is committed to working with partners towards implementing the Real Living Wage across social care. </a:t>
            </a:r>
          </a:p>
          <a:p>
            <a:r>
              <a:rPr lang="en-GB"/>
              <a:t>Fair work means a more productive, happier workforce, greater levels of commitment and engagement, less absenteeism and lower staff turnover </a:t>
            </a:r>
          </a:p>
          <a:p>
            <a:r>
              <a:rPr lang="en-GB"/>
              <a:t>The consultation also seeks to allow equal rights for carers. This gives carers the equivalent rights to the people that they care for by extending their right to an assessment for support.</a:t>
            </a:r>
          </a:p>
          <a:p>
            <a:r>
              <a:rPr lang="en-GB"/>
              <a:t>The important role of nursing is not mentioned in the consultation document</a:t>
            </a:r>
          </a:p>
          <a:p>
            <a:endParaRPr lang="en-GB"/>
          </a:p>
        </p:txBody>
      </p:sp>
      <p:pic>
        <p:nvPicPr>
          <p:cNvPr id="5" name="Picture 4">
            <a:extLst>
              <a:ext uri="{FF2B5EF4-FFF2-40B4-BE49-F238E27FC236}">
                <a16:creationId xmlns:a16="http://schemas.microsoft.com/office/drawing/2014/main" id="{773F9AB1-F1D2-4AE3-9984-9C0C874EE9F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055367" y="108501"/>
            <a:ext cx="3032760" cy="1077595"/>
          </a:xfrm>
          <a:prstGeom prst="rect">
            <a:avLst/>
          </a:prstGeom>
          <a:noFill/>
          <a:ln>
            <a:noFill/>
          </a:ln>
        </p:spPr>
      </p:pic>
    </p:spTree>
    <p:extLst>
      <p:ext uri="{BB962C8B-B14F-4D97-AF65-F5344CB8AC3E}">
        <p14:creationId xmlns:p14="http://schemas.microsoft.com/office/powerpoint/2010/main" val="102137223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91DC5244265C42A28CF6BB985A73E9" ma:contentTypeVersion="11" ma:contentTypeDescription="Create a new document." ma:contentTypeScope="" ma:versionID="a09588b3a8452ec2ad34b4791a658722">
  <xsd:schema xmlns:xsd="http://www.w3.org/2001/XMLSchema" xmlns:xs="http://www.w3.org/2001/XMLSchema" xmlns:p="http://schemas.microsoft.com/office/2006/metadata/properties" xmlns:ns2="b9fd20eb-f2f8-45d5-9ce2-32b2da22c549" xmlns:ns3="5586af58-2bb8-49a4-a4ca-f4699b813e29" targetNamespace="http://schemas.microsoft.com/office/2006/metadata/properties" ma:root="true" ma:fieldsID="30ba930a75f0f0949a7fa924c02adfb0" ns2:_="" ns3:_="">
    <xsd:import namespace="b9fd20eb-f2f8-45d5-9ce2-32b2da22c549"/>
    <xsd:import namespace="5586af58-2bb8-49a4-a4ca-f4699b813e2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fd20eb-f2f8-45d5-9ce2-32b2da22c5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586af58-2bb8-49a4-a4ca-f4699b813e2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FC8A5F-6237-4917-AB12-597AF7928FC5}">
  <ds:schemaRefs>
    <ds:schemaRef ds:uri="5586af58-2bb8-49a4-a4ca-f4699b813e29"/>
    <ds:schemaRef ds:uri="b9fd20eb-f2f8-45d5-9ce2-32b2da22c54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8A85AE3-A06C-40E4-80FF-5C6673FE2955}">
  <ds:schemaRefs>
    <ds:schemaRef ds:uri="http://schemas.microsoft.com/sharepoint/v3/contenttype/forms"/>
  </ds:schemaRefs>
</ds:datastoreItem>
</file>

<file path=customXml/itemProps3.xml><?xml version="1.0" encoding="utf-8"?>
<ds:datastoreItem xmlns:ds="http://schemas.openxmlformats.org/officeDocument/2006/customXml" ds:itemID="{EECDABD5-B5CD-4ACF-9C5C-476B7D1185B6}">
  <ds:schemaRefs>
    <ds:schemaRef ds:uri="5586af58-2bb8-49a4-a4ca-f4699b813e29"/>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b9fd20eb-f2f8-45d5-9ce2-32b2da22c54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Retrospect</Template>
  <TotalTime>4</TotalTime>
  <Words>1588</Words>
  <Application>Microsoft Office PowerPoint</Application>
  <PresentationFormat>Widescreen</PresentationFormat>
  <Paragraphs>71</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Calibri Light</vt:lpstr>
      <vt:lpstr>Retrospect</vt:lpstr>
      <vt:lpstr>Rebalancing Care and Support </vt:lpstr>
      <vt:lpstr>Why do we care?  The white paper will impact RCN Wales members working in social care and the community.   RCN Wales wants to make sure the nursing voice is heard  The white paper will effect the way social care is commissioned in Wales  </vt:lpstr>
      <vt:lpstr>Summary</vt:lpstr>
      <vt:lpstr>National Framework   RCN Wales Question  1. Would a national framework improve commissioning?  2. What should the role of nursing be in commissioning?  *Fee methodologies are an allocation tool used to determine how social care will be funded and allocated.</vt:lpstr>
      <vt:lpstr>National Office     RCN Wales Question 1. What should the role of the CNO be in social care?  2. What should the role of nursing be in the National Office?  3. Should RCN Wales be on the advisory board?  </vt:lpstr>
      <vt:lpstr>Regional Partnership Boards (RPBs)    RCN Wales Questions 1. Should RCN Wales be included in RBPs?  2. What role should nursing have on RBPs?  3. Would extending the scope of RBPs improve social care?  </vt:lpstr>
      <vt:lpstr>Role of Local Authorities and health boards    RCN Wales Questions  1. what should the role of local authorities and health boards be in social care commissioning?  2. How could communication between health boards and local authorities be improved? </vt:lpstr>
      <vt:lpstr>Social Care Funding    RCN Wales Questions 1. Should social care be free?  2. Should Wales adopt a social care levy?  3. How should social care be funded?  What is a social care levy? A tax increase or levy to raise additional funds for social care in Wales. This would be acceptable to the public. It would also be fair and effective in raising the money. </vt:lpstr>
      <vt:lpstr>Workforce    RCN Wales Questions 1. What should the role of nursing be in social care?  2. How should the Welsh Government encourage nursing staff to keep nursing in social care?  3. Any other views on workforce matters? </vt:lpstr>
      <vt:lpstr>What RCN Wales want to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Rebalancing Care and Support </dc:title>
  <dc:creator>Sarah Williamson</dc:creator>
  <cp:lastModifiedBy>Sarah Williamson</cp:lastModifiedBy>
  <cp:revision>1</cp:revision>
  <dcterms:created xsi:type="dcterms:W3CDTF">2021-02-08T12:09:08Z</dcterms:created>
  <dcterms:modified xsi:type="dcterms:W3CDTF">2021-02-24T13:29:31Z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0x0101004091DC5244265C42A28CF6BB985A73E9</vt:lpwstr>
  </property>
</Properties>
</file>