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0"/>
  </p:notesMasterIdLst>
  <p:handoutMasterIdLst>
    <p:handoutMasterId r:id="rId41"/>
  </p:handoutMasterIdLst>
  <p:sldIdLst>
    <p:sldId id="256" r:id="rId5"/>
    <p:sldId id="305" r:id="rId6"/>
    <p:sldId id="311" r:id="rId7"/>
    <p:sldId id="312" r:id="rId8"/>
    <p:sldId id="313" r:id="rId9"/>
    <p:sldId id="314" r:id="rId10"/>
    <p:sldId id="318" r:id="rId11"/>
    <p:sldId id="319" r:id="rId12"/>
    <p:sldId id="322" r:id="rId13"/>
    <p:sldId id="320" r:id="rId14"/>
    <p:sldId id="321" r:id="rId15"/>
    <p:sldId id="300" r:id="rId16"/>
    <p:sldId id="301" r:id="rId17"/>
    <p:sldId id="302" r:id="rId18"/>
    <p:sldId id="303" r:id="rId19"/>
    <p:sldId id="304" r:id="rId20"/>
    <p:sldId id="323" r:id="rId21"/>
    <p:sldId id="324" r:id="rId22"/>
    <p:sldId id="325" r:id="rId23"/>
    <p:sldId id="326" r:id="rId24"/>
    <p:sldId id="329" r:id="rId25"/>
    <p:sldId id="339" r:id="rId26"/>
    <p:sldId id="328" r:id="rId27"/>
    <p:sldId id="330" r:id="rId28"/>
    <p:sldId id="331" r:id="rId29"/>
    <p:sldId id="332" r:id="rId30"/>
    <p:sldId id="333" r:id="rId31"/>
    <p:sldId id="335" r:id="rId32"/>
    <p:sldId id="336" r:id="rId33"/>
    <p:sldId id="334" r:id="rId34"/>
    <p:sldId id="309" r:id="rId35"/>
    <p:sldId id="310" r:id="rId36"/>
    <p:sldId id="307" r:id="rId37"/>
    <p:sldId id="337" r:id="rId38"/>
    <p:sldId id="338" r:id="rId39"/>
  </p:sldIdLst>
  <p:sldSz cx="11522075" cy="6480175"/>
  <p:notesSz cx="6858000" cy="9144000"/>
  <p:defaultTextStyle>
    <a:defPPr>
      <a:defRPr lang="en-US"/>
    </a:defPPr>
    <a:lvl1pPr marL="0" algn="l" defTabSz="11521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1pPr>
    <a:lvl2pPr marL="576072" algn="l" defTabSz="11521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2pPr>
    <a:lvl3pPr marL="1152144" algn="l" defTabSz="11521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3pPr>
    <a:lvl4pPr marL="1728216" algn="l" defTabSz="11521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4pPr>
    <a:lvl5pPr marL="2304288" algn="l" defTabSz="11521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5pPr>
    <a:lvl6pPr marL="2880360" algn="l" defTabSz="11521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6pPr>
    <a:lvl7pPr marL="3456432" algn="l" defTabSz="11521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7pPr>
    <a:lvl8pPr marL="4032504" algn="l" defTabSz="11521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8pPr>
    <a:lvl9pPr marL="4608576" algn="l" defTabSz="11521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41">
          <p15:clr>
            <a:srgbClr val="A4A3A4"/>
          </p15:clr>
        </p15:guide>
        <p15:guide id="2" pos="362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3002" autoAdjust="0"/>
  </p:normalViewPr>
  <p:slideViewPr>
    <p:cSldViewPr showGuides="1">
      <p:cViewPr varScale="1">
        <p:scale>
          <a:sx n="90" d="100"/>
          <a:sy n="90" d="100"/>
        </p:scale>
        <p:origin x="1542" y="78"/>
      </p:cViewPr>
      <p:guideLst>
        <p:guide orient="horz" pos="2041"/>
        <p:guide pos="362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53" d="100"/>
          <a:sy n="53" d="100"/>
        </p:scale>
        <p:origin x="-286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9C0F50-2776-4773-9B0A-10A586F4D6E9}" type="datetimeFigureOut">
              <a:rPr lang="en-GB" smtClean="0"/>
              <a:t>30/11/2017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E5F0E2-9D8B-470E-B4BE-1D2A2CED81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90657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C57B7C-63AA-4C7A-966F-91A258369E61}" type="datetimeFigureOut">
              <a:rPr lang="en-GB" smtClean="0"/>
              <a:t>30/11/2017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681EA8-CB14-4E12-8F4B-D7780FCF9B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08521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152144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576072" algn="l" defTabSz="1152144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1152144" algn="l" defTabSz="1152144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728216" algn="l" defTabSz="1152144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2304288" algn="l" defTabSz="1152144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2880360" algn="l" defTabSz="1152144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56432" algn="l" defTabSz="1152144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32504" algn="l" defTabSz="1152144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608576" algn="l" defTabSz="1152144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81EA8-CB14-4E12-8F4B-D7780FCF9BF7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97464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81EA8-CB14-4E12-8F4B-D7780FCF9BF7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13727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. Referrals – how I identify people in the hospital who need help</a:t>
            </a:r>
          </a:p>
          <a:p>
            <a:r>
              <a:rPr lang="en-GB" dirty="0" smtClean="0"/>
              <a:t>. DAD</a:t>
            </a:r>
            <a:r>
              <a:rPr lang="en-GB" baseline="0" dirty="0" smtClean="0"/>
              <a:t> nurses – How I work with them, what they do</a:t>
            </a:r>
          </a:p>
          <a:p>
            <a:r>
              <a:rPr lang="en-GB" baseline="0" dirty="0" smtClean="0"/>
              <a:t>. How long it can take when I do talk to families, CRS etc.</a:t>
            </a:r>
          </a:p>
          <a:p>
            <a:r>
              <a:rPr lang="en-GB" baseline="0" dirty="0" smtClean="0"/>
              <a:t>. Being sensitive with information and approaching families sensitively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81EA8-CB14-4E12-8F4B-D7780FCF9BF7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29285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. Scheme devised by a carer for her mother who had dementia = consulted hundreds of people with dementia, their carers,</a:t>
            </a:r>
            <a:r>
              <a:rPr lang="en-GB" baseline="0" dirty="0" smtClean="0"/>
              <a:t> and staff involved in their care</a:t>
            </a:r>
          </a:p>
          <a:p>
            <a:endParaRPr lang="en-GB" baseline="0" dirty="0" smtClean="0"/>
          </a:p>
          <a:p>
            <a:r>
              <a:rPr lang="en-GB" baseline="0" dirty="0" smtClean="0"/>
              <a:t>. Opt in – inform any staff member on the ward you would like to be a part of the scheme, free no charge. Likewise staff should inform families about the scheme for them to then decide if they would like it in place or not</a:t>
            </a:r>
          </a:p>
          <a:p>
            <a:endParaRPr lang="en-GB" baseline="0" dirty="0" smtClean="0"/>
          </a:p>
          <a:p>
            <a:r>
              <a:rPr lang="en-GB" baseline="0" dirty="0" smtClean="0"/>
              <a:t>. Enables support in other departments and areas in the hospital during the stay</a:t>
            </a:r>
          </a:p>
          <a:p>
            <a:endParaRPr lang="en-GB" baseline="0" dirty="0" smtClean="0"/>
          </a:p>
          <a:p>
            <a:r>
              <a:rPr lang="en-GB" baseline="0" dirty="0" smtClean="0"/>
              <a:t>. Explain DAD role in educating staff on wards in the hospital – education is key, insight creates empathy and where there is empathy compassion flows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81EA8-CB14-4E12-8F4B-D7780FCF9BF7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07338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0" y="2055600"/>
            <a:ext cx="4700016" cy="44256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432000" y="2361600"/>
            <a:ext cx="3888877" cy="3467700"/>
          </a:xfrm>
        </p:spPr>
        <p:txBody>
          <a:bodyPr>
            <a:normAutofit/>
          </a:bodyPr>
          <a:lstStyle>
            <a:lvl1pPr>
              <a:lnSpc>
                <a:spcPts val="5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701599" y="0"/>
            <a:ext cx="6820475" cy="4482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01600" y="3744174"/>
            <a:ext cx="2736000" cy="2737121"/>
          </a:xfrm>
          <a:solidFill>
            <a:schemeClr val="tx2"/>
          </a:solidFill>
        </p:spPr>
        <p:txBody>
          <a:bodyPr lIns="144000" rIns="144000" bIns="0" anchor="ctr"/>
          <a:lstStyle>
            <a:lvl1pPr marL="0" indent="0" algn="ctr">
              <a:lnSpc>
                <a:spcPts val="2800"/>
              </a:lnSpc>
              <a:spcAft>
                <a:spcPts val="0"/>
              </a:spcAft>
              <a:buNone/>
              <a:defRPr sz="2400">
                <a:solidFill>
                  <a:schemeClr val="bg1"/>
                </a:solidFill>
              </a:defRPr>
            </a:lvl1pPr>
            <a:lvl2pPr marL="576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521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282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04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80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564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325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085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000" y="4708800"/>
            <a:ext cx="1417388" cy="151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736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lum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 bwMode="gray">
          <a:xfrm>
            <a:off x="0" y="0"/>
            <a:ext cx="3477600" cy="64801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432000" y="791815"/>
            <a:ext cx="2952773" cy="100811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0000" y="817495"/>
            <a:ext cx="3456000" cy="4294800"/>
          </a:xfrm>
        </p:spPr>
        <p:txBody>
          <a:bodyPr/>
          <a:lstStyle>
            <a:lvl1pPr>
              <a:lnSpc>
                <a:spcPts val="2400"/>
              </a:lnSpc>
              <a:defRPr sz="2000" baseline="0"/>
            </a:lvl1pPr>
            <a:lvl2pPr>
              <a:lnSpc>
                <a:spcPts val="2400"/>
              </a:lnSpc>
              <a:defRPr sz="2000" baseline="0"/>
            </a:lvl2pPr>
            <a:lvl3pPr>
              <a:lnSpc>
                <a:spcPts val="2400"/>
              </a:lnSpc>
              <a:defRPr sz="2000" baseline="0"/>
            </a:lvl3pPr>
            <a:lvl4pPr>
              <a:lnSpc>
                <a:spcPts val="2400"/>
              </a:lnSpc>
              <a:defRPr sz="2000" baseline="0"/>
            </a:lvl4pPr>
            <a:lvl5pPr>
              <a:lnSpc>
                <a:spcPts val="2400"/>
              </a:lnSpc>
              <a:defRPr sz="2000" baseline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Presentation title 14/16pt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>
          <a:xfrm>
            <a:off x="432000" y="5832375"/>
            <a:ext cx="1405159" cy="47923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FDA4A6D-DED9-42C5-A648-700287CA7BA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 bwMode="gray">
          <a:xfrm>
            <a:off x="431800" y="1837425"/>
            <a:ext cx="2952973" cy="3490894"/>
          </a:xfrm>
        </p:spPr>
        <p:txBody>
          <a:bodyPr/>
          <a:lstStyle>
            <a:lvl1pPr>
              <a:spcAft>
                <a:spcPts val="0"/>
              </a:spcAft>
              <a:defRPr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Placeholder 1"/>
          <p:cNvSpPr txBox="1">
            <a:spLocks/>
          </p:cNvSpPr>
          <p:nvPr userDrawn="1"/>
        </p:nvSpPr>
        <p:spPr>
          <a:xfrm>
            <a:off x="9396000" y="5973073"/>
            <a:ext cx="1764000" cy="21934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1152144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ts val="1600"/>
              </a:lnSpc>
            </a:pPr>
            <a:r>
              <a:rPr lang="en-US" sz="1400" dirty="0" smtClean="0">
                <a:solidFill>
                  <a:schemeClr val="bg2"/>
                </a:solidFill>
              </a:rPr>
              <a:t>Alzheimer’s Society</a:t>
            </a:r>
            <a:endParaRPr lang="en-GB" sz="1400" dirty="0">
              <a:solidFill>
                <a:schemeClr val="bg2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7704000" y="817200"/>
            <a:ext cx="3564000" cy="4294800"/>
          </a:xfrm>
        </p:spPr>
        <p:txBody>
          <a:bodyPr/>
          <a:lstStyle>
            <a:lvl1pPr>
              <a:lnSpc>
                <a:spcPts val="2400"/>
              </a:lnSpc>
              <a:defRPr sz="2000" baseline="0"/>
            </a:lvl1pPr>
            <a:lvl2pPr>
              <a:lnSpc>
                <a:spcPts val="2400"/>
              </a:lnSpc>
              <a:defRPr sz="2000" baseline="0"/>
            </a:lvl2pPr>
            <a:lvl3pPr>
              <a:lnSpc>
                <a:spcPts val="2400"/>
              </a:lnSpc>
              <a:defRPr sz="2000" baseline="0"/>
            </a:lvl3pPr>
            <a:lvl4pPr>
              <a:lnSpc>
                <a:spcPts val="2400"/>
              </a:lnSpc>
              <a:defRPr sz="2000" baseline="0"/>
            </a:lvl4pPr>
            <a:lvl5pPr>
              <a:lnSpc>
                <a:spcPts val="2400"/>
              </a:lnSpc>
              <a:defRPr sz="2000" baseline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1295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lumn AZ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6800" y="4734000"/>
            <a:ext cx="1479665" cy="1579418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gray">
          <a:xfrm>
            <a:off x="0" y="0"/>
            <a:ext cx="3477600" cy="64801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432000" y="791815"/>
            <a:ext cx="2952773" cy="100811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0000" y="817495"/>
            <a:ext cx="3456000" cy="4294800"/>
          </a:xfrm>
        </p:spPr>
        <p:txBody>
          <a:bodyPr/>
          <a:lstStyle>
            <a:lvl1pPr>
              <a:lnSpc>
                <a:spcPts val="2400"/>
              </a:lnSpc>
              <a:defRPr sz="2000" baseline="0"/>
            </a:lvl1pPr>
            <a:lvl2pPr>
              <a:lnSpc>
                <a:spcPts val="2400"/>
              </a:lnSpc>
              <a:defRPr sz="2000" baseline="0"/>
            </a:lvl2pPr>
            <a:lvl3pPr>
              <a:lnSpc>
                <a:spcPts val="2400"/>
              </a:lnSpc>
              <a:defRPr sz="2000" baseline="0"/>
            </a:lvl3pPr>
            <a:lvl4pPr>
              <a:lnSpc>
                <a:spcPts val="2400"/>
              </a:lnSpc>
              <a:defRPr sz="2000" baseline="0"/>
            </a:lvl4pPr>
            <a:lvl5pPr>
              <a:lnSpc>
                <a:spcPts val="2400"/>
              </a:lnSpc>
              <a:defRPr sz="2000" baseline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Presentation title 14/16pt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>
          <a:xfrm>
            <a:off x="432000" y="5832375"/>
            <a:ext cx="1405159" cy="47923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FDA4A6D-DED9-42C5-A648-700287CA7BA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 bwMode="gray">
          <a:xfrm>
            <a:off x="431800" y="1837425"/>
            <a:ext cx="2952973" cy="3490894"/>
          </a:xfrm>
        </p:spPr>
        <p:txBody>
          <a:bodyPr/>
          <a:lstStyle>
            <a:lvl1pPr>
              <a:spcAft>
                <a:spcPts val="0"/>
              </a:spcAft>
              <a:defRPr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7704000" y="817200"/>
            <a:ext cx="3564000" cy="4294800"/>
          </a:xfrm>
        </p:spPr>
        <p:txBody>
          <a:bodyPr/>
          <a:lstStyle>
            <a:lvl1pPr>
              <a:lnSpc>
                <a:spcPts val="2400"/>
              </a:lnSpc>
              <a:defRPr sz="2000" baseline="0"/>
            </a:lvl1pPr>
            <a:lvl2pPr>
              <a:lnSpc>
                <a:spcPts val="2400"/>
              </a:lnSpc>
              <a:defRPr sz="2000" baseline="0"/>
            </a:lvl2pPr>
            <a:lvl3pPr>
              <a:lnSpc>
                <a:spcPts val="2400"/>
              </a:lnSpc>
              <a:defRPr sz="2000" baseline="0"/>
            </a:lvl3pPr>
            <a:lvl4pPr>
              <a:lnSpc>
                <a:spcPts val="2400"/>
              </a:lnSpc>
              <a:defRPr sz="2000" baseline="0"/>
            </a:lvl4pPr>
            <a:lvl5pPr>
              <a:lnSpc>
                <a:spcPts val="2400"/>
              </a:lnSpc>
              <a:defRPr sz="2000" baseline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37225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lumn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315" y="3175"/>
            <a:ext cx="3794760" cy="6477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gray">
          <a:xfrm>
            <a:off x="0" y="0"/>
            <a:ext cx="3477600" cy="64801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432000" y="791814"/>
            <a:ext cx="2952773" cy="144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0000" y="817495"/>
            <a:ext cx="3672000" cy="4294800"/>
          </a:xfrm>
        </p:spPr>
        <p:txBody>
          <a:bodyPr/>
          <a:lstStyle>
            <a:lvl1pPr>
              <a:lnSpc>
                <a:spcPts val="2400"/>
              </a:lnSpc>
              <a:defRPr sz="2000"/>
            </a:lvl1pPr>
            <a:lvl2pPr>
              <a:lnSpc>
                <a:spcPts val="2400"/>
              </a:lnSpc>
              <a:defRPr sz="2000"/>
            </a:lvl2pPr>
            <a:lvl3pPr>
              <a:lnSpc>
                <a:spcPts val="2400"/>
              </a:lnSpc>
              <a:defRPr sz="2000"/>
            </a:lvl3pPr>
            <a:lvl4pPr>
              <a:lnSpc>
                <a:spcPts val="2400"/>
              </a:lnSpc>
              <a:defRPr sz="2000"/>
            </a:lvl4pPr>
            <a:lvl5pPr>
              <a:lnSpc>
                <a:spcPts val="2400"/>
              </a:lnSpc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Presentation title 14/16pt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>
          <a:xfrm>
            <a:off x="432000" y="5832375"/>
            <a:ext cx="1405159" cy="47923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FDA4A6D-DED9-42C5-A648-700287CA7BA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 bwMode="gray">
          <a:xfrm>
            <a:off x="431800" y="2375991"/>
            <a:ext cx="2952973" cy="2952328"/>
          </a:xfrm>
        </p:spPr>
        <p:txBody>
          <a:bodyPr/>
          <a:lstStyle>
            <a:lvl1pPr>
              <a:spcAft>
                <a:spcPts val="0"/>
              </a:spcAft>
              <a:defRPr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Placeholder 1"/>
          <p:cNvSpPr txBox="1">
            <a:spLocks/>
          </p:cNvSpPr>
          <p:nvPr userDrawn="1"/>
        </p:nvSpPr>
        <p:spPr>
          <a:xfrm>
            <a:off x="9396000" y="5973073"/>
            <a:ext cx="1764000" cy="21934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1152144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ts val="1600"/>
              </a:lnSpc>
            </a:pPr>
            <a:r>
              <a:rPr lang="en-US" sz="1400" dirty="0" smtClean="0">
                <a:solidFill>
                  <a:schemeClr val="bg1"/>
                </a:solidFill>
              </a:rPr>
              <a:t>Alzheimer’s Society</a:t>
            </a:r>
            <a:endParaRPr lang="en-GB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7849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lumn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7727315" y="-1"/>
            <a:ext cx="3794400" cy="6480175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0" name="Rectangle 9"/>
          <p:cNvSpPr/>
          <p:nvPr userDrawn="1"/>
        </p:nvSpPr>
        <p:spPr bwMode="gray">
          <a:xfrm>
            <a:off x="0" y="0"/>
            <a:ext cx="3477600" cy="64801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432000" y="791814"/>
            <a:ext cx="2952773" cy="144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0000" y="817495"/>
            <a:ext cx="3672000" cy="4294800"/>
          </a:xfrm>
        </p:spPr>
        <p:txBody>
          <a:bodyPr/>
          <a:lstStyle>
            <a:lvl1pPr>
              <a:lnSpc>
                <a:spcPts val="2400"/>
              </a:lnSpc>
              <a:defRPr sz="2000"/>
            </a:lvl1pPr>
            <a:lvl2pPr>
              <a:lnSpc>
                <a:spcPts val="2400"/>
              </a:lnSpc>
              <a:defRPr sz="2000"/>
            </a:lvl2pPr>
            <a:lvl3pPr>
              <a:lnSpc>
                <a:spcPts val="2400"/>
              </a:lnSpc>
              <a:defRPr sz="2000"/>
            </a:lvl3pPr>
            <a:lvl4pPr>
              <a:lnSpc>
                <a:spcPts val="2400"/>
              </a:lnSpc>
              <a:defRPr sz="2000"/>
            </a:lvl4pPr>
            <a:lvl5pPr>
              <a:lnSpc>
                <a:spcPts val="2400"/>
              </a:lnSpc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Presentation title 14/16pt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>
          <a:xfrm>
            <a:off x="432000" y="5832375"/>
            <a:ext cx="1405159" cy="47923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FDA4A6D-DED9-42C5-A648-700287CA7BA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 bwMode="gray">
          <a:xfrm>
            <a:off x="431800" y="2376000"/>
            <a:ext cx="2952973" cy="2952000"/>
          </a:xfrm>
        </p:spPr>
        <p:txBody>
          <a:bodyPr/>
          <a:lstStyle>
            <a:lvl1pPr>
              <a:spcAft>
                <a:spcPts val="0"/>
              </a:spcAft>
              <a:defRPr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9396000" y="5972400"/>
            <a:ext cx="1764000" cy="2196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400" b="1" spc="0" baseline="0">
                <a:solidFill>
                  <a:schemeClr val="bg1"/>
                </a:solidFill>
              </a:defRPr>
            </a:lvl1pPr>
          </a:lstStyle>
          <a:p>
            <a:pPr>
              <a:lnSpc>
                <a:spcPts val="1600"/>
              </a:lnSpc>
            </a:pPr>
            <a:r>
              <a:rPr lang="en-US" sz="1400" dirty="0" smtClean="0">
                <a:solidFill>
                  <a:schemeClr val="bg2"/>
                </a:solidFill>
              </a:rPr>
              <a:t>Alzheimer’s Society</a:t>
            </a:r>
            <a:endParaRPr lang="en-GB" sz="14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162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lumn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3477599" y="2664447"/>
            <a:ext cx="8044476" cy="3816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0" name="Rectangle 9"/>
          <p:cNvSpPr/>
          <p:nvPr userDrawn="1"/>
        </p:nvSpPr>
        <p:spPr bwMode="gray">
          <a:xfrm>
            <a:off x="0" y="0"/>
            <a:ext cx="3477600" cy="64801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432000" y="791814"/>
            <a:ext cx="2952773" cy="144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9999" y="817495"/>
            <a:ext cx="3358800" cy="1702512"/>
          </a:xfrm>
        </p:spPr>
        <p:txBody>
          <a:bodyPr/>
          <a:lstStyle>
            <a:lvl1pPr>
              <a:lnSpc>
                <a:spcPts val="2400"/>
              </a:lnSpc>
              <a:defRPr sz="2000"/>
            </a:lvl1pPr>
            <a:lvl2pPr>
              <a:lnSpc>
                <a:spcPts val="2400"/>
              </a:lnSpc>
              <a:defRPr sz="2000"/>
            </a:lvl2pPr>
            <a:lvl3pPr>
              <a:lnSpc>
                <a:spcPts val="2400"/>
              </a:lnSpc>
              <a:defRPr sz="2000"/>
            </a:lvl3pPr>
            <a:lvl4pPr>
              <a:lnSpc>
                <a:spcPts val="2400"/>
              </a:lnSpc>
              <a:defRPr sz="2000"/>
            </a:lvl4pPr>
            <a:lvl5pPr>
              <a:lnSpc>
                <a:spcPts val="2400"/>
              </a:lnSpc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Presentation title 14/16pt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>
          <a:xfrm>
            <a:off x="432000" y="5832375"/>
            <a:ext cx="1405159" cy="47923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FDA4A6D-DED9-42C5-A648-700287CA7BA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 bwMode="gray">
          <a:xfrm>
            <a:off x="431800" y="2376000"/>
            <a:ext cx="2952973" cy="2952000"/>
          </a:xfrm>
        </p:spPr>
        <p:txBody>
          <a:bodyPr/>
          <a:lstStyle>
            <a:lvl1pPr>
              <a:spcAft>
                <a:spcPts val="0"/>
              </a:spcAft>
              <a:defRPr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9396000" y="5972400"/>
            <a:ext cx="1764000" cy="2196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400" b="1" spc="0" baseline="0">
                <a:solidFill>
                  <a:schemeClr val="bg1"/>
                </a:solidFill>
              </a:defRPr>
            </a:lvl1pPr>
          </a:lstStyle>
          <a:p>
            <a:pPr>
              <a:lnSpc>
                <a:spcPts val="1600"/>
              </a:lnSpc>
            </a:pPr>
            <a:r>
              <a:rPr lang="en-US" sz="1400" dirty="0" smtClean="0">
                <a:solidFill>
                  <a:schemeClr val="bg2"/>
                </a:solidFill>
              </a:rPr>
              <a:t>Alzheimer’s Society</a:t>
            </a:r>
            <a:endParaRPr lang="en-GB" sz="1400" dirty="0">
              <a:solidFill>
                <a:schemeClr val="bg2"/>
              </a:solidFill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5"/>
          </p:nvPr>
        </p:nvSpPr>
        <p:spPr>
          <a:xfrm>
            <a:off x="7704000" y="817200"/>
            <a:ext cx="3358800" cy="1702512"/>
          </a:xfrm>
        </p:spPr>
        <p:txBody>
          <a:bodyPr/>
          <a:lstStyle>
            <a:lvl1pPr>
              <a:lnSpc>
                <a:spcPts val="2400"/>
              </a:lnSpc>
              <a:defRPr sz="2000"/>
            </a:lvl1pPr>
            <a:lvl2pPr>
              <a:lnSpc>
                <a:spcPts val="2400"/>
              </a:lnSpc>
              <a:defRPr sz="2000"/>
            </a:lvl2pPr>
            <a:lvl3pPr>
              <a:lnSpc>
                <a:spcPts val="2400"/>
              </a:lnSpc>
              <a:defRPr sz="2000"/>
            </a:lvl3pPr>
            <a:lvl4pPr>
              <a:lnSpc>
                <a:spcPts val="2400"/>
              </a:lnSpc>
              <a:defRPr sz="2000"/>
            </a:lvl4pPr>
            <a:lvl5pPr>
              <a:lnSpc>
                <a:spcPts val="2400"/>
              </a:lnSpc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20254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s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 bwMode="gray">
          <a:xfrm>
            <a:off x="0" y="0"/>
            <a:ext cx="3477600" cy="64801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432000" y="791815"/>
            <a:ext cx="2952773" cy="100811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Presentation title 14/16pt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>
          <a:xfrm>
            <a:off x="432000" y="5832375"/>
            <a:ext cx="1405159" cy="47923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FDA4A6D-DED9-42C5-A648-700287CA7BA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 bwMode="gray">
          <a:xfrm>
            <a:off x="431800" y="1837425"/>
            <a:ext cx="2952973" cy="3490894"/>
          </a:xfrm>
        </p:spPr>
        <p:txBody>
          <a:bodyPr/>
          <a:lstStyle>
            <a:lvl1pPr>
              <a:spcAft>
                <a:spcPts val="0"/>
              </a:spcAft>
              <a:defRPr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Placeholder 1"/>
          <p:cNvSpPr txBox="1">
            <a:spLocks/>
          </p:cNvSpPr>
          <p:nvPr userDrawn="1"/>
        </p:nvSpPr>
        <p:spPr>
          <a:xfrm>
            <a:off x="9396000" y="5973073"/>
            <a:ext cx="1764000" cy="21934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1152144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ts val="1600"/>
              </a:lnSpc>
            </a:pPr>
            <a:r>
              <a:rPr lang="en-US" sz="1400" dirty="0" smtClean="0">
                <a:solidFill>
                  <a:schemeClr val="bg2"/>
                </a:solidFill>
              </a:rPr>
              <a:t>Alzheimer’s Society</a:t>
            </a:r>
            <a:endParaRPr lang="en-GB" sz="1400" dirty="0">
              <a:solidFill>
                <a:schemeClr val="bg2"/>
              </a:solidFill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5"/>
          </p:nvPr>
        </p:nvSpPr>
        <p:spPr>
          <a:xfrm>
            <a:off x="3960000" y="4320207"/>
            <a:ext cx="3456000" cy="1440159"/>
          </a:xfrm>
        </p:spPr>
        <p:txBody>
          <a:bodyPr/>
          <a:lstStyle>
            <a:lvl1pPr>
              <a:spcAft>
                <a:spcPts val="0"/>
              </a:spcAft>
              <a:defRPr>
                <a:solidFill>
                  <a:schemeClr val="bg2"/>
                </a:solidFill>
              </a:defRPr>
            </a:lvl1pPr>
            <a:lvl2pPr>
              <a:spcAft>
                <a:spcPts val="0"/>
              </a:spcAft>
              <a:defRPr>
                <a:solidFill>
                  <a:schemeClr val="bg2"/>
                </a:solidFill>
              </a:defRPr>
            </a:lvl2pPr>
            <a:lvl3pPr>
              <a:spcAft>
                <a:spcPts val="0"/>
              </a:spcAft>
              <a:defRPr>
                <a:solidFill>
                  <a:schemeClr val="bg2"/>
                </a:solidFill>
              </a:defRPr>
            </a:lvl3pPr>
            <a:lvl4pPr>
              <a:spcAft>
                <a:spcPts val="0"/>
              </a:spcAft>
              <a:defRPr>
                <a:solidFill>
                  <a:schemeClr val="bg2"/>
                </a:solidFill>
              </a:defRPr>
            </a:lvl4pPr>
            <a:lvl5pPr>
              <a:spcAft>
                <a:spcPts val="0"/>
              </a:spcAft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7"/>
          </p:nvPr>
        </p:nvSpPr>
        <p:spPr>
          <a:xfrm>
            <a:off x="3960000" y="791816"/>
            <a:ext cx="3456000" cy="648072"/>
          </a:xfrm>
        </p:spPr>
        <p:txBody>
          <a:bodyPr/>
          <a:lstStyle>
            <a:lvl1pPr>
              <a:defRPr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8"/>
          </p:nvPr>
        </p:nvSpPr>
        <p:spPr>
          <a:xfrm>
            <a:off x="7848000" y="792000"/>
            <a:ext cx="3456000" cy="659444"/>
          </a:xfrm>
        </p:spPr>
        <p:txBody>
          <a:bodyPr/>
          <a:lstStyle>
            <a:lvl1pPr>
              <a:defRPr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Chart Placeholder 17"/>
          <p:cNvSpPr>
            <a:spLocks noGrp="1"/>
          </p:cNvSpPr>
          <p:nvPr>
            <p:ph type="chart" sz="quarter" idx="19"/>
          </p:nvPr>
        </p:nvSpPr>
        <p:spPr>
          <a:xfrm>
            <a:off x="3960000" y="1473958"/>
            <a:ext cx="3457103" cy="2483893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smtClean="0"/>
              <a:t>Click icon to add chart</a:t>
            </a:r>
            <a:endParaRPr lang="en-GB"/>
          </a:p>
        </p:txBody>
      </p:sp>
      <p:sp>
        <p:nvSpPr>
          <p:cNvPr id="19" name="Chart Placeholder 17"/>
          <p:cNvSpPr>
            <a:spLocks noGrp="1"/>
          </p:cNvSpPr>
          <p:nvPr>
            <p:ph type="chart" sz="quarter" idx="20"/>
          </p:nvPr>
        </p:nvSpPr>
        <p:spPr>
          <a:xfrm>
            <a:off x="7848000" y="1472399"/>
            <a:ext cx="3469636" cy="4500673"/>
          </a:xfrm>
        </p:spPr>
        <p:txBody>
          <a:bodyPr anchor="t"/>
          <a:lstStyle>
            <a:lvl1pPr algn="l">
              <a:defRPr/>
            </a:lvl1pPr>
          </a:lstStyle>
          <a:p>
            <a:r>
              <a:rPr lang="en-US" smtClean="0"/>
              <a:t>Click icon to add chart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73649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pport Slid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957" y="0"/>
            <a:ext cx="8046720" cy="6483096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gray">
          <a:xfrm>
            <a:off x="-2643" y="-1"/>
            <a:ext cx="3477600" cy="64801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432000" y="791815"/>
            <a:ext cx="2952773" cy="144016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Presentation title 14/16pt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>
          <a:xfrm>
            <a:off x="432000" y="5832375"/>
            <a:ext cx="1405159" cy="47923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FDA4A6D-DED9-42C5-A648-700287CA7BA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 bwMode="gray">
          <a:xfrm>
            <a:off x="431800" y="2375991"/>
            <a:ext cx="2952973" cy="1152128"/>
          </a:xfrm>
        </p:spPr>
        <p:txBody>
          <a:bodyPr/>
          <a:lstStyle>
            <a:lvl1pPr>
              <a:spcAft>
                <a:spcPts val="0"/>
              </a:spcAft>
              <a:defRPr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Placeholder 1"/>
          <p:cNvSpPr txBox="1">
            <a:spLocks/>
          </p:cNvSpPr>
          <p:nvPr userDrawn="1"/>
        </p:nvSpPr>
        <p:spPr>
          <a:xfrm>
            <a:off x="9396000" y="5973073"/>
            <a:ext cx="1764000" cy="21934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1152144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ts val="1600"/>
              </a:lnSpc>
            </a:pPr>
            <a:r>
              <a:rPr lang="en-US" sz="1400" dirty="0" smtClean="0">
                <a:solidFill>
                  <a:schemeClr val="bg1"/>
                </a:solidFill>
              </a:rPr>
              <a:t>Alzheimer’s Society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4"/>
          </p:nvPr>
        </p:nvSpPr>
        <p:spPr bwMode="gray">
          <a:xfrm>
            <a:off x="432000" y="3671887"/>
            <a:ext cx="2952973" cy="2016471"/>
          </a:xfrm>
        </p:spPr>
        <p:txBody>
          <a:bodyPr/>
          <a:lstStyle>
            <a:lvl1pPr>
              <a:lnSpc>
                <a:spcPts val="2400"/>
              </a:lnSpc>
              <a:spcAft>
                <a:spcPts val="0"/>
              </a:spcAft>
              <a:defRPr sz="2000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759221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pport Slid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75355" y="0"/>
            <a:ext cx="8046720" cy="6483096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gray">
          <a:xfrm>
            <a:off x="0" y="0"/>
            <a:ext cx="3477600" cy="64801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432000" y="791814"/>
            <a:ext cx="2952773" cy="144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Presentation title 14/16pt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>
          <a:xfrm>
            <a:off x="432000" y="5832375"/>
            <a:ext cx="1405159" cy="47923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FDA4A6D-DED9-42C5-A648-700287CA7BA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 bwMode="gray">
          <a:xfrm>
            <a:off x="431800" y="2376000"/>
            <a:ext cx="2952973" cy="1152119"/>
          </a:xfrm>
        </p:spPr>
        <p:txBody>
          <a:bodyPr/>
          <a:lstStyle>
            <a:lvl1pPr>
              <a:spcAft>
                <a:spcPts val="0"/>
              </a:spcAft>
              <a:defRPr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Placeholder 1"/>
          <p:cNvSpPr txBox="1">
            <a:spLocks/>
          </p:cNvSpPr>
          <p:nvPr userDrawn="1"/>
        </p:nvSpPr>
        <p:spPr>
          <a:xfrm>
            <a:off x="9396000" y="5973073"/>
            <a:ext cx="1764000" cy="21934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1152144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ts val="1600"/>
              </a:lnSpc>
            </a:pPr>
            <a:r>
              <a:rPr lang="en-US" sz="1400" dirty="0" smtClean="0">
                <a:solidFill>
                  <a:schemeClr val="bg1"/>
                </a:solidFill>
              </a:rPr>
              <a:t>Alzheimer’s Society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4"/>
          </p:nvPr>
        </p:nvSpPr>
        <p:spPr bwMode="gray">
          <a:xfrm>
            <a:off x="432000" y="3671887"/>
            <a:ext cx="2952973" cy="2016471"/>
          </a:xfrm>
        </p:spPr>
        <p:txBody>
          <a:bodyPr/>
          <a:lstStyle>
            <a:lvl1pPr>
              <a:lnSpc>
                <a:spcPts val="2400"/>
              </a:lnSpc>
              <a:spcAft>
                <a:spcPts val="0"/>
              </a:spcAft>
              <a:defRPr sz="2000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39538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0"/>
            <a:ext cx="4701600" cy="64801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1599" y="0"/>
            <a:ext cx="6820475" cy="44805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432000" y="370800"/>
            <a:ext cx="3888877" cy="5458500"/>
          </a:xfrm>
        </p:spPr>
        <p:txBody>
          <a:bodyPr>
            <a:normAutofit/>
          </a:bodyPr>
          <a:lstStyle>
            <a:lvl1pPr>
              <a:lnSpc>
                <a:spcPts val="5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01600" y="3744174"/>
            <a:ext cx="2736000" cy="2737121"/>
          </a:xfrm>
          <a:solidFill>
            <a:schemeClr val="accent4"/>
          </a:solidFill>
        </p:spPr>
        <p:txBody>
          <a:bodyPr lIns="144000" rIns="144000" bIns="0" anchor="ctr"/>
          <a:lstStyle>
            <a:lvl1pPr marL="0" indent="0" algn="ctr">
              <a:lnSpc>
                <a:spcPts val="2800"/>
              </a:lnSpc>
              <a:spcAft>
                <a:spcPts val="0"/>
              </a:spcAft>
              <a:buNone/>
              <a:defRPr sz="2400">
                <a:solidFill>
                  <a:schemeClr val="bg1"/>
                </a:solidFill>
              </a:defRPr>
            </a:lvl1pPr>
            <a:lvl2pPr marL="576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521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282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04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80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564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325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085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000" y="4708800"/>
            <a:ext cx="1417388" cy="151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898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44321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1378800" y="2331720"/>
            <a:ext cx="4896000" cy="2636559"/>
          </a:xfrm>
        </p:spPr>
        <p:txBody>
          <a:bodyPr>
            <a:normAutofit/>
          </a:bodyPr>
          <a:lstStyle>
            <a:lvl1pPr algn="ctr">
              <a:lnSpc>
                <a:spcPts val="5000"/>
              </a:lnSpc>
              <a:defRPr sz="4800" cap="all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Presentation title 14/16pt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FDA4A6D-DED9-42C5-A648-700287CA7BA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7437600" y="3744174"/>
            <a:ext cx="2736000" cy="2737121"/>
          </a:xfrm>
          <a:solidFill>
            <a:schemeClr val="tx2"/>
          </a:solidFill>
        </p:spPr>
        <p:txBody>
          <a:bodyPr lIns="144000" rIns="144000" bIns="0" anchor="ctr"/>
          <a:lstStyle>
            <a:lvl1pPr marL="0" indent="0" algn="ctr">
              <a:lnSpc>
                <a:spcPts val="2800"/>
              </a:lnSpc>
              <a:spcAft>
                <a:spcPts val="0"/>
              </a:spcAft>
              <a:buNone/>
              <a:defRPr sz="2400">
                <a:solidFill>
                  <a:schemeClr val="bg1"/>
                </a:solidFill>
              </a:defRPr>
            </a:lvl1pPr>
            <a:lvl2pPr marL="576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521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282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04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80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564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325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085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7784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44321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1378800" y="2331720"/>
            <a:ext cx="4896000" cy="2636559"/>
          </a:xfrm>
        </p:spPr>
        <p:txBody>
          <a:bodyPr>
            <a:normAutofit/>
          </a:bodyPr>
          <a:lstStyle>
            <a:lvl1pPr algn="ctr">
              <a:lnSpc>
                <a:spcPts val="5000"/>
              </a:lnSpc>
              <a:defRPr sz="4800" cap="all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Presentation title 14/16pt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lt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FDA4A6D-DED9-42C5-A648-700287CA7BA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7437600" y="3744174"/>
            <a:ext cx="2736000" cy="2737121"/>
          </a:xfrm>
          <a:solidFill>
            <a:schemeClr val="tx2"/>
          </a:solidFill>
        </p:spPr>
        <p:txBody>
          <a:bodyPr lIns="144000" rIns="144000" bIns="0" anchor="ctr"/>
          <a:lstStyle>
            <a:lvl1pPr marL="0" indent="0" algn="ctr">
              <a:lnSpc>
                <a:spcPts val="2800"/>
              </a:lnSpc>
              <a:spcAft>
                <a:spcPts val="0"/>
              </a:spcAft>
              <a:buNone/>
              <a:defRPr sz="2400">
                <a:solidFill>
                  <a:schemeClr val="bg1"/>
                </a:solidFill>
              </a:defRPr>
            </a:lvl1pPr>
            <a:lvl2pPr marL="576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521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282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04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80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564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325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085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824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44321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1378800" y="2331720"/>
            <a:ext cx="4896000" cy="2636559"/>
          </a:xfrm>
        </p:spPr>
        <p:txBody>
          <a:bodyPr>
            <a:normAutofit/>
          </a:bodyPr>
          <a:lstStyle>
            <a:lvl1pPr algn="ctr">
              <a:lnSpc>
                <a:spcPts val="5000"/>
              </a:lnSpc>
              <a:defRPr sz="4800" cap="all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Presentation title 14/16pt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FDA4A6D-DED9-42C5-A648-700287CA7BA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7437600" y="3744174"/>
            <a:ext cx="2736000" cy="2737121"/>
          </a:xfrm>
          <a:solidFill>
            <a:schemeClr val="tx2"/>
          </a:solidFill>
        </p:spPr>
        <p:txBody>
          <a:bodyPr lIns="144000" rIns="144000" bIns="0" anchor="ctr"/>
          <a:lstStyle>
            <a:lvl1pPr marL="0" indent="0" algn="ctr">
              <a:lnSpc>
                <a:spcPts val="2800"/>
              </a:lnSpc>
              <a:spcAft>
                <a:spcPts val="0"/>
              </a:spcAft>
              <a:buNone/>
              <a:defRPr sz="2400">
                <a:solidFill>
                  <a:schemeClr val="bg1"/>
                </a:solidFill>
              </a:defRPr>
            </a:lvl1pPr>
            <a:lvl2pPr marL="576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521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282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04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80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564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325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085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5689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444800" cy="64893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1378800" y="2331720"/>
            <a:ext cx="4896000" cy="2636559"/>
          </a:xfrm>
        </p:spPr>
        <p:txBody>
          <a:bodyPr>
            <a:normAutofit/>
          </a:bodyPr>
          <a:lstStyle>
            <a:lvl1pPr algn="ctr">
              <a:lnSpc>
                <a:spcPts val="5000"/>
              </a:lnSpc>
              <a:defRPr sz="4800" cap="all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Presentation title 14/16pt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FDA4A6D-DED9-42C5-A648-700287CA7BA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7437599" y="0"/>
            <a:ext cx="4078800" cy="3744174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7437600" y="3744174"/>
            <a:ext cx="4104854" cy="2737121"/>
          </a:xfrm>
          <a:solidFill>
            <a:schemeClr val="accent4"/>
          </a:solidFill>
        </p:spPr>
        <p:txBody>
          <a:bodyPr lIns="144000" rIns="144000" bIns="0" anchor="ctr"/>
          <a:lstStyle>
            <a:lvl1pPr marL="0" indent="0" algn="ctr">
              <a:lnSpc>
                <a:spcPts val="2800"/>
              </a:lnSpc>
              <a:spcAft>
                <a:spcPts val="0"/>
              </a:spcAft>
              <a:buNone/>
              <a:defRPr sz="2400">
                <a:solidFill>
                  <a:schemeClr val="bg1"/>
                </a:solidFill>
              </a:defRPr>
            </a:lvl1pPr>
            <a:lvl2pPr marL="576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521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282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04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80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564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325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085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641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44321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1378800" y="2331720"/>
            <a:ext cx="4896000" cy="2636559"/>
          </a:xfrm>
        </p:spPr>
        <p:txBody>
          <a:bodyPr>
            <a:normAutofit/>
          </a:bodyPr>
          <a:lstStyle>
            <a:lvl1pPr algn="ctr">
              <a:lnSpc>
                <a:spcPts val="5000"/>
              </a:lnSpc>
              <a:defRPr sz="4800" cap="all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Presentation title 14/16pt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FDA4A6D-DED9-42C5-A648-700287CA7BA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7437599" y="0"/>
            <a:ext cx="4078800" cy="3744174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7437600" y="3744174"/>
            <a:ext cx="4104854" cy="2737121"/>
          </a:xfrm>
          <a:solidFill>
            <a:schemeClr val="accent6"/>
          </a:solidFill>
        </p:spPr>
        <p:txBody>
          <a:bodyPr lIns="144000" rIns="144000" bIns="0" anchor="ctr"/>
          <a:lstStyle>
            <a:lvl1pPr marL="0" indent="0" algn="ctr">
              <a:lnSpc>
                <a:spcPts val="2800"/>
              </a:lnSpc>
              <a:spcAft>
                <a:spcPts val="0"/>
              </a:spcAft>
              <a:buNone/>
              <a:defRPr sz="2400">
                <a:solidFill>
                  <a:schemeClr val="bg1"/>
                </a:solidFill>
              </a:defRPr>
            </a:lvl1pPr>
            <a:lvl2pPr marL="576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521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282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04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80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564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325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085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5509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791815"/>
            <a:ext cx="10369868" cy="936103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Presentation title 14/16pt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2000" y="5832375"/>
            <a:ext cx="1405159" cy="479231"/>
          </a:xfrm>
        </p:spPr>
        <p:txBody>
          <a:bodyPr/>
          <a:lstStyle/>
          <a:p>
            <a:fld id="{0FDA4A6D-DED9-42C5-A648-700287CA7BAB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31800" y="1837425"/>
            <a:ext cx="10369550" cy="681639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Placeholder 1"/>
          <p:cNvSpPr txBox="1">
            <a:spLocks/>
          </p:cNvSpPr>
          <p:nvPr userDrawn="1"/>
        </p:nvSpPr>
        <p:spPr>
          <a:xfrm>
            <a:off x="9396000" y="5973073"/>
            <a:ext cx="1764000" cy="21934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1152144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ts val="1600"/>
              </a:lnSpc>
            </a:pPr>
            <a:r>
              <a:rPr lang="en-US" sz="1400" dirty="0" smtClean="0">
                <a:solidFill>
                  <a:schemeClr val="bg2"/>
                </a:solidFill>
              </a:rPr>
              <a:t>Alzheimer’s Society</a:t>
            </a:r>
            <a:endParaRPr lang="en-GB" sz="14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708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AZ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6800" y="4734000"/>
            <a:ext cx="1479665" cy="15794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791815"/>
            <a:ext cx="10369868" cy="936103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Presentation title 14/16pt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2000" y="5832375"/>
            <a:ext cx="1405159" cy="479231"/>
          </a:xfrm>
        </p:spPr>
        <p:txBody>
          <a:bodyPr/>
          <a:lstStyle/>
          <a:p>
            <a:fld id="{0FDA4A6D-DED9-42C5-A648-700287CA7BAB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31800" y="1837425"/>
            <a:ext cx="10369550" cy="681639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6730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2000" y="791816"/>
            <a:ext cx="10369868" cy="57606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2000" y="2700000"/>
            <a:ext cx="10369868" cy="219717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2000" y="230781"/>
            <a:ext cx="2952773" cy="34501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4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smtClean="0"/>
              <a:t>Presentation title 14/16pt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2000" y="5857200"/>
            <a:ext cx="1405159" cy="47923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lnSpc>
                <a:spcPts val="3600"/>
              </a:lnSpc>
              <a:defRPr sz="3600" b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FDA4A6D-DED9-42C5-A648-700287CA7BA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4950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6" r:id="rId3"/>
    <p:sldLayoutId id="2147483658" r:id="rId4"/>
    <p:sldLayoutId id="2147483659" r:id="rId5"/>
    <p:sldLayoutId id="2147483660" r:id="rId6"/>
    <p:sldLayoutId id="2147483661" r:id="rId7"/>
    <p:sldLayoutId id="2147483650" r:id="rId8"/>
    <p:sldLayoutId id="2147483669" r:id="rId9"/>
    <p:sldLayoutId id="2147483662" r:id="rId10"/>
    <p:sldLayoutId id="2147483668" r:id="rId11"/>
    <p:sldLayoutId id="2147483666" r:id="rId12"/>
    <p:sldLayoutId id="2147483667" r:id="rId13"/>
    <p:sldLayoutId id="2147483670" r:id="rId14"/>
    <p:sldLayoutId id="2147483663" r:id="rId15"/>
    <p:sldLayoutId id="2147483664" r:id="rId16"/>
    <p:sldLayoutId id="2147483665" r:id="rId17"/>
  </p:sldLayoutIdLst>
  <p:hf hdr="0" dt="0"/>
  <p:txStyles>
    <p:titleStyle>
      <a:lvl1pPr algn="l" defTabSz="1152144" rtl="0" eaLnBrk="1" latinLnBrk="0" hangingPunct="1">
        <a:lnSpc>
          <a:spcPts val="3600"/>
        </a:lnSpc>
        <a:spcBef>
          <a:spcPct val="0"/>
        </a:spcBef>
        <a:buNone/>
        <a:defRPr sz="3200" b="1" kern="1200">
          <a:solidFill>
            <a:schemeClr val="bg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1152144" rtl="0" eaLnBrk="1" latinLnBrk="0" hangingPunct="1">
        <a:lnSpc>
          <a:spcPts val="25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2200" kern="1200" spc="-3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349250" indent="-349250" algn="l" defTabSz="1152144" rtl="0" eaLnBrk="1" latinLnBrk="0" hangingPunct="1">
        <a:lnSpc>
          <a:spcPts val="2500"/>
        </a:lnSpc>
        <a:spcBef>
          <a:spcPts val="0"/>
        </a:spcBef>
        <a:spcAft>
          <a:spcPts val="1200"/>
        </a:spcAft>
        <a:buClr>
          <a:schemeClr val="accent1"/>
        </a:buClr>
        <a:buSzPct val="90000"/>
        <a:buFont typeface="Wingdings" panose="05000000000000000000" pitchFamily="2" charset="2"/>
        <a:buChar char=""/>
        <a:defRPr sz="2200" kern="1200" spc="-3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712089" indent="-348044" algn="l" defTabSz="1152144" rtl="0" eaLnBrk="1" latinLnBrk="0" hangingPunct="1">
        <a:lnSpc>
          <a:spcPts val="2500"/>
        </a:lnSpc>
        <a:spcBef>
          <a:spcPts val="0"/>
        </a:spcBef>
        <a:spcAft>
          <a:spcPts val="1200"/>
        </a:spcAft>
        <a:buClr>
          <a:schemeClr val="accent1"/>
        </a:buClr>
        <a:buSzPct val="110000"/>
        <a:buFont typeface="Arial" panose="020B0604020202020204" pitchFamily="34" charset="0"/>
        <a:buChar char="•"/>
        <a:defRPr sz="2200" kern="1200" spc="-3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088640" indent="-349272" algn="l" defTabSz="1152144" rtl="0" eaLnBrk="1" latinLnBrk="0" hangingPunct="1">
        <a:lnSpc>
          <a:spcPts val="2500"/>
        </a:lnSpc>
        <a:spcBef>
          <a:spcPts val="0"/>
        </a:spcBef>
        <a:spcAft>
          <a:spcPts val="1200"/>
        </a:spcAft>
        <a:buClr>
          <a:schemeClr val="accent1"/>
        </a:buClr>
        <a:buFont typeface="Arial" panose="020B0604020202020204" pitchFamily="34" charset="0"/>
        <a:buChar char="–"/>
        <a:defRPr sz="2200" kern="1200" spc="-3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450182" indent="-348044" algn="l" defTabSz="1152144" rtl="0" eaLnBrk="1" latinLnBrk="0" hangingPunct="1">
        <a:lnSpc>
          <a:spcPts val="2500"/>
        </a:lnSpc>
        <a:spcBef>
          <a:spcPts val="0"/>
        </a:spcBef>
        <a:spcAft>
          <a:spcPts val="1200"/>
        </a:spcAft>
        <a:buClr>
          <a:schemeClr val="accent1"/>
        </a:buClr>
        <a:buFont typeface="Arial" panose="020B0604020202020204" pitchFamily="34" charset="0"/>
        <a:buChar char="»"/>
        <a:defRPr sz="2200" kern="1200" spc="-3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168396" indent="-288036" algn="l" defTabSz="1152144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744468" indent="-288036" algn="l" defTabSz="1152144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320540" indent="-288036" algn="l" defTabSz="1152144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4896612" indent="-288036" algn="l" defTabSz="1152144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521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algn="l" defTabSz="11521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52144" algn="l" defTabSz="11521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28216" algn="l" defTabSz="11521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04288" algn="l" defTabSz="11521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80360" algn="l" defTabSz="11521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56432" algn="l" defTabSz="11521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32504" algn="l" defTabSz="11521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608576" algn="l" defTabSz="11521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U9W55UrzPb0" TargetMode="Externa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hyperlink" Target="http://butterflyscheme.org.uk/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gif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dirty="0" smtClean="0"/>
              <a:t>DEMENTIA and </a:t>
            </a:r>
            <a:br>
              <a:rPr lang="en-GB" dirty="0" smtClean="0"/>
            </a:br>
            <a:r>
              <a:rPr lang="en-GB" dirty="0" smtClean="0"/>
              <a:t>DELIRIUM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 b="19"/>
          <a:stretch>
            <a:fillRect/>
          </a:stretch>
        </p:blipFill>
        <p:spPr/>
      </p:pic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Moira Rowan</a:t>
            </a:r>
          </a:p>
          <a:p>
            <a:r>
              <a:rPr lang="en-GB" dirty="0" smtClean="0"/>
              <a:t>Nikki Zimmermann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909" y="-1"/>
            <a:ext cx="6935247" cy="4501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3460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Presentation title 14/16pt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A4A6D-DED9-42C5-A648-700287CA7BAB}" type="slidenum">
              <a:rPr lang="en-GB" smtClean="0"/>
              <a:t>10</a:t>
            </a:fld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774" y="0"/>
            <a:ext cx="11522075" cy="648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41506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Presentation title 14/16pt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A4A6D-DED9-42C5-A648-700287CA7BAB}" type="slidenum">
              <a:rPr lang="en-GB" smtClean="0"/>
              <a:t>11</a:t>
            </a:fld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49669" cy="648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37866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Alzheimer’s disease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-2937175" y="215751"/>
            <a:ext cx="2952773" cy="345010"/>
          </a:xfrm>
        </p:spPr>
        <p:txBody>
          <a:bodyPr/>
          <a:lstStyle/>
          <a:p>
            <a:r>
              <a:rPr lang="en-GB" smtClean="0"/>
              <a:t>Presentation title 14/16pt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A4A6D-DED9-42C5-A648-700287CA7BAB}" type="slidenum">
              <a:rPr lang="en-GB" smtClean="0"/>
              <a:t>12</a:t>
            </a:fld>
            <a:endParaRPr lang="en-GB"/>
          </a:p>
        </p:txBody>
      </p:sp>
      <p:pic>
        <p:nvPicPr>
          <p:cNvPr id="11" name="Picture 2" descr="C:\Users\ahainswo\Pictures\Pix for talks\PIB-AD-pet-scan-copyright-free.jpg"/>
          <p:cNvPicPr>
            <a:picLocks noGrp="1" noChangeAspect="1" noChangeArrowheads="1"/>
          </p:cNvPicPr>
          <p:nvPr>
            <p:ph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6460" y="817563"/>
            <a:ext cx="3479292" cy="429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04" t="7901" r="14261" b="5774"/>
          <a:stretch>
            <a:fillRect/>
          </a:stretch>
        </p:blipFill>
        <p:spPr>
          <a:xfrm>
            <a:off x="3959225" y="972541"/>
            <a:ext cx="3455988" cy="3984231"/>
          </a:xfrm>
          <a:noFill/>
        </p:spPr>
      </p:pic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The commonest cause of dementia after the age of </a:t>
            </a:r>
            <a:r>
              <a:rPr lang="en-GB" dirty="0" smtClean="0"/>
              <a:t>40</a:t>
            </a:r>
            <a:endParaRPr lang="en-GB" dirty="0"/>
          </a:p>
          <a:p>
            <a:r>
              <a:rPr lang="en-GB" dirty="0"/>
              <a:t>Characteristic presentation is with impaired episodic </a:t>
            </a:r>
            <a:r>
              <a:rPr lang="en-GB" dirty="0" smtClean="0"/>
              <a:t>memory</a:t>
            </a:r>
            <a:endParaRPr lang="en-GB" dirty="0"/>
          </a:p>
          <a:p>
            <a:r>
              <a:rPr lang="en-GB" dirty="0"/>
              <a:t>Prominent visuospatial and language problems can also be seen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0704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791815"/>
            <a:ext cx="2952773" cy="4824536"/>
          </a:xfrm>
        </p:spPr>
        <p:txBody>
          <a:bodyPr>
            <a:normAutofit/>
          </a:bodyPr>
          <a:lstStyle/>
          <a:p>
            <a:r>
              <a:rPr lang="en-GB" dirty="0" smtClean="0"/>
              <a:t>Vascular Dementia</a:t>
            </a:r>
            <a:r>
              <a:rPr lang="en-GB" dirty="0"/>
              <a:t/>
            </a:r>
            <a:br>
              <a:rPr lang="en-GB" dirty="0"/>
            </a:br>
            <a:r>
              <a:rPr lang="en-GB" sz="2200" dirty="0"/>
              <a:t>Usually related to standard vascular risk factors</a:t>
            </a:r>
            <a:br>
              <a:rPr lang="en-GB" sz="2200" dirty="0"/>
            </a:br>
            <a:r>
              <a:rPr lang="en-GB" sz="2200" dirty="0"/>
              <a:t/>
            </a:r>
            <a:br>
              <a:rPr lang="en-GB" sz="2200" dirty="0"/>
            </a:br>
            <a:r>
              <a:rPr lang="en-GB" sz="2200" dirty="0"/>
              <a:t>Cognitive slowing</a:t>
            </a:r>
            <a:br>
              <a:rPr lang="en-GB" sz="2200" dirty="0"/>
            </a:br>
            <a:r>
              <a:rPr lang="en-GB" sz="2200" dirty="0"/>
              <a:t>executive dysfunction</a:t>
            </a:r>
            <a:br>
              <a:rPr lang="en-GB" sz="2200" dirty="0"/>
            </a:br>
            <a:r>
              <a:rPr lang="en-GB" sz="2200" dirty="0"/>
              <a:t>Apathy</a:t>
            </a:r>
            <a:br>
              <a:rPr lang="en-GB" sz="2200" dirty="0"/>
            </a:br>
            <a:r>
              <a:rPr lang="en-GB" sz="2200" dirty="0"/>
              <a:t>gait apraxia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 flipH="1">
            <a:off x="-1943819" y="230781"/>
            <a:ext cx="864096" cy="345010"/>
          </a:xfrm>
        </p:spPr>
        <p:txBody>
          <a:bodyPr/>
          <a:lstStyle/>
          <a:p>
            <a:r>
              <a:rPr lang="en-GB" dirty="0" smtClean="0"/>
              <a:t>t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A4A6D-DED9-42C5-A648-700287CA7BAB}" type="slidenum">
              <a:rPr lang="en-GB" smtClean="0"/>
              <a:pPr/>
              <a:t>13</a:t>
            </a:fld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-863699" y="1837425"/>
            <a:ext cx="648072" cy="3490894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4"/>
          </p:nvPr>
        </p:nvSpPr>
        <p:spPr>
          <a:xfrm>
            <a:off x="11881717" y="215751"/>
            <a:ext cx="3564000" cy="4294800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83" r="15891"/>
          <a:stretch>
            <a:fillRect/>
          </a:stretch>
        </p:blipFill>
        <p:spPr bwMode="auto">
          <a:xfrm>
            <a:off x="5617021" y="359767"/>
            <a:ext cx="4608512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26315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 smtClean="0"/>
              <a:t>Fronto</a:t>
            </a:r>
            <a:r>
              <a:rPr lang="en-GB" dirty="0" smtClean="0"/>
              <a:t> Temporal Dementia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-647675" y="230781"/>
            <a:ext cx="144016" cy="345010"/>
          </a:xfrm>
        </p:spPr>
        <p:txBody>
          <a:bodyPr/>
          <a:lstStyle/>
          <a:p>
            <a:r>
              <a:rPr lang="en-GB" dirty="0" smtClean="0"/>
              <a:t>t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A4A6D-DED9-42C5-A648-700287CA7BAB}" type="slidenum">
              <a:rPr lang="en-GB" smtClean="0"/>
              <a:pPr/>
              <a:t>14</a:t>
            </a:fld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Three main clinical </a:t>
            </a:r>
            <a:r>
              <a:rPr lang="en-GB" dirty="0" smtClean="0"/>
              <a:t>syndromes</a:t>
            </a:r>
          </a:p>
          <a:p>
            <a:endParaRPr lang="en-GB" dirty="0"/>
          </a:p>
          <a:p>
            <a:r>
              <a:rPr lang="en-GB" dirty="0"/>
              <a:t>Behavioural </a:t>
            </a:r>
            <a:r>
              <a:rPr lang="en-GB" dirty="0" smtClean="0"/>
              <a:t>variant</a:t>
            </a:r>
          </a:p>
          <a:p>
            <a:endParaRPr lang="en-GB" dirty="0"/>
          </a:p>
          <a:p>
            <a:r>
              <a:rPr lang="en-GB" dirty="0"/>
              <a:t>Progressive non-fluent </a:t>
            </a:r>
            <a:r>
              <a:rPr lang="en-GB" dirty="0" smtClean="0"/>
              <a:t>aphasia</a:t>
            </a:r>
          </a:p>
          <a:p>
            <a:endParaRPr lang="en-GB" dirty="0"/>
          </a:p>
          <a:p>
            <a:r>
              <a:rPr lang="en-GB" dirty="0"/>
              <a:t>Semantic dementia</a:t>
            </a:r>
          </a:p>
          <a:p>
            <a:endParaRPr lang="en-GB" dirty="0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51" t="5592" r="15074" b="6422"/>
          <a:stretch>
            <a:fillRect/>
          </a:stretch>
        </p:blipFill>
        <p:spPr bwMode="auto">
          <a:xfrm>
            <a:off x="3959225" y="917699"/>
            <a:ext cx="3455988" cy="4093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7910" y="2375933"/>
            <a:ext cx="1371719" cy="1152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71" t="7495" r="27805" b="3032"/>
          <a:stretch>
            <a:fillRect/>
          </a:stretch>
        </p:blipFill>
        <p:spPr bwMode="auto">
          <a:xfrm>
            <a:off x="7921277" y="863823"/>
            <a:ext cx="3168352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1204" y="2492375"/>
            <a:ext cx="1368425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1594" y="2375792"/>
            <a:ext cx="1368425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03339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Dementia with Lewy Bodies</a:t>
            </a:r>
            <a:endParaRPr lang="en-GB" dirty="0"/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80% misdiagnosed</a:t>
            </a:r>
          </a:p>
          <a:p>
            <a:r>
              <a:rPr lang="en-GB" dirty="0" smtClean="0"/>
              <a:t>DAT scan</a:t>
            </a:r>
          </a:p>
          <a:p>
            <a:r>
              <a:rPr lang="en-GB" dirty="0"/>
              <a:t>Dopamine is a transmitter the brain uses to stimulate movement and is </a:t>
            </a:r>
            <a:r>
              <a:rPr lang="en-GB" sz="2400" dirty="0"/>
              <a:t>diminished </a:t>
            </a:r>
            <a:r>
              <a:rPr lang="en-GB" dirty="0"/>
              <a:t>in individuals with Parkinson’s disease and </a:t>
            </a:r>
            <a:r>
              <a:rPr lang="en-GB" dirty="0" smtClean="0"/>
              <a:t>LBD</a:t>
            </a:r>
          </a:p>
          <a:p>
            <a:r>
              <a:rPr lang="en-GB" dirty="0"/>
              <a:t>Cognitive decline, particularly affecting executive function, attention &amp; speed</a:t>
            </a:r>
          </a:p>
          <a:p>
            <a:r>
              <a:rPr lang="en-GB" dirty="0"/>
              <a:t>Fluctuations in cognitive level</a:t>
            </a:r>
          </a:p>
          <a:p>
            <a:r>
              <a:rPr lang="en-GB" dirty="0"/>
              <a:t>Visual hallucinations</a:t>
            </a:r>
          </a:p>
          <a:p>
            <a:r>
              <a:rPr lang="en-GB" dirty="0"/>
              <a:t>Sleep behaviour disorder</a:t>
            </a:r>
          </a:p>
          <a:p>
            <a:r>
              <a:rPr lang="en-GB" dirty="0"/>
              <a:t>Parkinsonism tremor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-3816027" y="-345010"/>
            <a:ext cx="2952773" cy="34501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A4A6D-DED9-42C5-A648-700287CA7BAB}" type="slidenum">
              <a:rPr lang="en-GB" smtClean="0"/>
              <a:pPr/>
              <a:t>15</a:t>
            </a:fld>
            <a:endParaRPr lang="en-GB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 sz="3600" dirty="0" smtClean="0"/>
          </a:p>
          <a:p>
            <a:r>
              <a:rPr lang="en-GB" sz="3600" dirty="0"/>
              <a:t>Pathologically and clinically related to Parkinson’s Disease</a:t>
            </a:r>
          </a:p>
          <a:p>
            <a:endParaRPr lang="en-GB" sz="3600" dirty="0"/>
          </a:p>
          <a:p>
            <a:endParaRPr lang="en-GB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138" y="1841242"/>
            <a:ext cx="3563937" cy="2246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http://img.medscape.com/article/781/562/781562-fig1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1237" y="1583903"/>
            <a:ext cx="3744416" cy="3135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9806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CSF - lumbar puncture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0837" y="791815"/>
            <a:ext cx="3456000" cy="4294800"/>
          </a:xfrm>
        </p:spPr>
        <p:txBody>
          <a:bodyPr/>
          <a:lstStyle/>
          <a:p>
            <a:r>
              <a:rPr lang="en-GB" sz="3200" dirty="0" smtClean="0"/>
              <a:t>Research suggests</a:t>
            </a:r>
          </a:p>
          <a:p>
            <a:r>
              <a:rPr lang="en-GB" sz="3200" dirty="0" smtClean="0"/>
              <a:t>that </a:t>
            </a:r>
            <a:r>
              <a:rPr lang="en-GB" sz="3200" dirty="0"/>
              <a:t>Alzheimer's </a:t>
            </a:r>
            <a:endParaRPr lang="en-GB" sz="3200" dirty="0" smtClean="0"/>
          </a:p>
          <a:p>
            <a:r>
              <a:rPr lang="en-GB" sz="3200" dirty="0" smtClean="0"/>
              <a:t>disease </a:t>
            </a:r>
            <a:r>
              <a:rPr lang="en-GB" sz="3200" dirty="0"/>
              <a:t>in early </a:t>
            </a:r>
            <a:endParaRPr lang="en-GB" sz="3200" dirty="0" smtClean="0"/>
          </a:p>
          <a:p>
            <a:r>
              <a:rPr lang="en-GB" sz="3200" dirty="0" smtClean="0"/>
              <a:t>stages </a:t>
            </a:r>
            <a:r>
              <a:rPr lang="en-GB" sz="3200" dirty="0"/>
              <a:t>may </a:t>
            </a:r>
            <a:r>
              <a:rPr lang="en-GB" sz="3200" dirty="0" smtClean="0"/>
              <a:t>cause </a:t>
            </a:r>
          </a:p>
          <a:p>
            <a:r>
              <a:rPr lang="en-GB" sz="3200" dirty="0" smtClean="0"/>
              <a:t>changes </a:t>
            </a:r>
            <a:r>
              <a:rPr lang="en-GB" sz="3200" dirty="0"/>
              <a:t>in </a:t>
            </a:r>
            <a:r>
              <a:rPr lang="en-GB" sz="3200" dirty="0" smtClean="0"/>
              <a:t>levels</a:t>
            </a:r>
          </a:p>
          <a:p>
            <a:r>
              <a:rPr lang="en-GB" sz="3200" dirty="0" smtClean="0"/>
              <a:t>of </a:t>
            </a:r>
            <a:r>
              <a:rPr lang="en-GB" sz="3200" dirty="0"/>
              <a:t>tau and </a:t>
            </a:r>
            <a:r>
              <a:rPr lang="en-GB" sz="3200" dirty="0" smtClean="0"/>
              <a:t>beta-</a:t>
            </a:r>
          </a:p>
          <a:p>
            <a:r>
              <a:rPr lang="en-GB" sz="3200" dirty="0" smtClean="0"/>
              <a:t>Amyloid.</a:t>
            </a:r>
            <a:endParaRPr lang="en-GB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-3455987" y="431775"/>
            <a:ext cx="2952773" cy="34501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A4A6D-DED9-42C5-A648-700287CA7BAB}" type="slidenum">
              <a:rPr lang="en-GB" smtClean="0"/>
              <a:pPr/>
              <a:t>16</a:t>
            </a:fld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504453" y="1871935"/>
            <a:ext cx="2952973" cy="3490894"/>
          </a:xfrm>
        </p:spPr>
        <p:txBody>
          <a:bodyPr/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Now being offered more widely especially for younger people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en-GB" sz="2800" b="1" dirty="0"/>
              <a:t>In a </a:t>
            </a:r>
            <a:r>
              <a:rPr lang="en-GB" sz="2800" b="1" dirty="0" smtClean="0"/>
              <a:t>symptomatic</a:t>
            </a:r>
          </a:p>
          <a:p>
            <a:r>
              <a:rPr lang="en-GB" sz="2800" b="1" dirty="0" smtClean="0"/>
              <a:t>person</a:t>
            </a:r>
            <a:r>
              <a:rPr lang="en-GB" sz="2800" b="1" dirty="0"/>
              <a:t>, a low Aß42 </a:t>
            </a:r>
            <a:endParaRPr lang="en-GB" sz="2800" b="1" dirty="0" smtClean="0"/>
          </a:p>
          <a:p>
            <a:r>
              <a:rPr lang="en-GB" sz="2800" b="1" dirty="0" smtClean="0"/>
              <a:t>CSF </a:t>
            </a:r>
            <a:r>
              <a:rPr lang="en-GB" sz="2800" b="1" dirty="0"/>
              <a:t>level along with </a:t>
            </a:r>
            <a:endParaRPr lang="en-GB" sz="2800" b="1" dirty="0" smtClean="0"/>
          </a:p>
          <a:p>
            <a:r>
              <a:rPr lang="en-GB" sz="2800" b="1" dirty="0" smtClean="0"/>
              <a:t>high </a:t>
            </a:r>
            <a:r>
              <a:rPr lang="en-GB" sz="2800" b="1" dirty="0"/>
              <a:t>tau level </a:t>
            </a:r>
            <a:r>
              <a:rPr lang="en-GB" sz="2800" b="1" dirty="0" smtClean="0"/>
              <a:t>reflects</a:t>
            </a:r>
          </a:p>
          <a:p>
            <a:r>
              <a:rPr lang="en-GB" sz="2800" b="1" smtClean="0"/>
              <a:t>an </a:t>
            </a:r>
            <a:r>
              <a:rPr lang="en-GB" sz="2800" b="1" dirty="0"/>
              <a:t>increased </a:t>
            </a:r>
            <a:endParaRPr lang="en-GB" sz="2800" b="1" dirty="0" smtClean="0"/>
          </a:p>
          <a:p>
            <a:r>
              <a:rPr lang="en-GB" sz="2800" b="1" dirty="0" smtClean="0"/>
              <a:t>likelihood </a:t>
            </a:r>
            <a:r>
              <a:rPr lang="en-GB" sz="2800" b="1" dirty="0"/>
              <a:t>of </a:t>
            </a:r>
            <a:endParaRPr lang="en-GB" sz="2800" b="1" dirty="0" smtClean="0"/>
          </a:p>
          <a:p>
            <a:r>
              <a:rPr lang="en-GB" sz="2800" b="1" dirty="0" smtClean="0"/>
              <a:t>Alzheimer’s  </a:t>
            </a:r>
            <a:r>
              <a:rPr lang="en-GB" sz="2800" b="1" dirty="0"/>
              <a:t>disease.</a:t>
            </a:r>
          </a:p>
        </p:txBody>
      </p:sp>
    </p:spTree>
    <p:extLst>
      <p:ext uri="{BB962C8B-B14F-4D97-AF65-F5344CB8AC3E}">
        <p14:creationId xmlns:p14="http://schemas.microsoft.com/office/powerpoint/2010/main" val="7986013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Presentation title 14/16pt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A4A6D-DED9-42C5-A648-700287CA7BAB}" type="slidenum">
              <a:rPr lang="en-GB" smtClean="0"/>
              <a:pPr/>
              <a:t>17</a:t>
            </a:fld>
            <a:endParaRPr lang="en-GB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1522074" cy="648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35849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Presentation title 14/16pt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A4A6D-DED9-42C5-A648-700287CA7BAB}" type="slidenum">
              <a:rPr lang="en-GB" smtClean="0"/>
              <a:t>18</a:t>
            </a:fld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64743"/>
            <a:ext cx="11564700" cy="6696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74001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Presentation title 14/16pt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A4A6D-DED9-42C5-A648-700287CA7BAB}" type="slidenum">
              <a:rPr lang="en-GB" smtClean="0"/>
              <a:t>19</a:t>
            </a:fld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2281"/>
            <a:ext cx="11522075" cy="655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52404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What is Dementia?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en-GB" sz="2400" b="1" dirty="0"/>
              <a:t>Definition of dementia:</a:t>
            </a:r>
          </a:p>
          <a:p>
            <a:r>
              <a:rPr lang="en-GB" sz="2400" b="1" dirty="0"/>
              <a:t>Progressive, irreversible brain </a:t>
            </a:r>
            <a:r>
              <a:rPr lang="en-GB" sz="2400" b="1" dirty="0" smtClean="0"/>
              <a:t>damage </a:t>
            </a:r>
            <a:r>
              <a:rPr lang="en-GB" sz="2400" b="1" dirty="0"/>
              <a:t>caused by a disease or disorder affecting the brain, leading to problems with memory, orientation, reasoning, thinking, perception, recognition, communication and the activities of daily living.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smtClean="0"/>
              <a:t>A group of brain </a:t>
            </a:r>
          </a:p>
          <a:p>
            <a:r>
              <a:rPr lang="en-GB" sz="2400" dirty="0" smtClean="0"/>
              <a:t>diseases  that</a:t>
            </a:r>
          </a:p>
          <a:p>
            <a:r>
              <a:rPr lang="en-GB" sz="2400" dirty="0" smtClean="0"/>
              <a:t>cause progressive</a:t>
            </a:r>
          </a:p>
          <a:p>
            <a:r>
              <a:rPr lang="en-GB" sz="2400" dirty="0" smtClean="0"/>
              <a:t>impairment of</a:t>
            </a:r>
          </a:p>
          <a:p>
            <a:r>
              <a:rPr lang="en-GB" sz="2400" dirty="0" smtClean="0"/>
              <a:t>decline and social</a:t>
            </a:r>
          </a:p>
          <a:p>
            <a:r>
              <a:rPr lang="en-GB" sz="2400" dirty="0" smtClean="0"/>
              <a:t>functioning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6321821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Presentation title 14/16pt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A4A6D-DED9-42C5-A648-700287CA7BAB}" type="slidenum">
              <a:rPr lang="en-GB" smtClean="0"/>
              <a:t>20</a:t>
            </a:fld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.</a:t>
            </a:r>
            <a:endParaRPr lang="en-GB" dirty="0"/>
          </a:p>
          <a:p>
            <a:endParaRPr lang="en-GB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522075" cy="648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28535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Presentation title 14/16pt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A4A6D-DED9-42C5-A648-700287CA7BAB}" type="slidenum">
              <a:rPr lang="en-GB" smtClean="0"/>
              <a:t>21</a:t>
            </a:fld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522075" cy="648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86885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b-NO" sz="2000" dirty="0"/>
              <a:t/>
            </a:r>
            <a:br>
              <a:rPr lang="nb-NO" sz="2000" dirty="0"/>
            </a:br>
            <a:r>
              <a:rPr lang="nb-NO" sz="2000" dirty="0">
                <a:hlinkClick r:id="rId2"/>
              </a:rPr>
              <a:t>https://</a:t>
            </a:r>
            <a:r>
              <a:rPr lang="nb-NO" sz="2000" dirty="0" smtClean="0">
                <a:hlinkClick r:id="rId2"/>
              </a:rPr>
              <a:t>www.youtube.com/watch?v=U9W55UrzPb0</a:t>
            </a:r>
            <a:r>
              <a:rPr lang="nb-NO" sz="2000" dirty="0" smtClean="0"/>
              <a:t/>
            </a:r>
            <a:br>
              <a:rPr lang="nb-NO" sz="2000" dirty="0" smtClean="0"/>
            </a:br>
            <a:r>
              <a:rPr lang="nb-NO" sz="2000" dirty="0"/>
              <a:t/>
            </a:r>
            <a:br>
              <a:rPr lang="nb-NO" sz="2000" dirty="0"/>
            </a:br>
            <a:endParaRPr lang="en-GB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-3239963" y="35990"/>
            <a:ext cx="2952773" cy="345010"/>
          </a:xfrm>
        </p:spPr>
        <p:txBody>
          <a:bodyPr/>
          <a:lstStyle/>
          <a:p>
            <a:r>
              <a:rPr lang="en-GB" dirty="0" smtClean="0"/>
              <a:t>Presentation title 14/16pt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A4A6D-DED9-42C5-A648-700287CA7BAB}" type="slidenum">
              <a:rPr lang="en-GB" smtClean="0"/>
              <a:t>22</a:t>
            </a:fld>
            <a:endParaRPr lang="en-GB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Video for I can prevent delirium Dr Sophie Bennett▶ 5:00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25313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Presentation title 14/16pt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A4A6D-DED9-42C5-A648-700287CA7BAB}" type="slidenum">
              <a:rPr lang="en-GB" smtClean="0"/>
              <a:t>23</a:t>
            </a:fld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1522075" cy="648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12334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Presentation title 14/16pt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A4A6D-DED9-42C5-A648-700287CA7BAB}" type="slidenum">
              <a:rPr lang="en-GB" smtClean="0"/>
              <a:t>24</a:t>
            </a:fld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1522074" cy="648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47393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Presentation title 14/16pt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A4A6D-DED9-42C5-A648-700287CA7BAB}" type="slidenum">
              <a:rPr lang="en-GB" smtClean="0"/>
              <a:t>25</a:t>
            </a:fld>
            <a:endParaRPr lang="en-GB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7" y="-144289"/>
            <a:ext cx="11593684" cy="648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61513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Team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Multi –disciplinary Team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Presentation title 14/16pt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A4A6D-DED9-42C5-A648-700287CA7BAB}" type="slidenum">
              <a:rPr lang="en-GB" smtClean="0"/>
              <a:t>26</a:t>
            </a:fld>
            <a:endParaRPr lang="en-GB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Process</a:t>
            </a:r>
            <a:endParaRPr lang="en-GB" dirty="0"/>
          </a:p>
        </p:txBody>
      </p:sp>
      <p:sp>
        <p:nvSpPr>
          <p:cNvPr id="10" name="Content Placeholder 9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en-GB" dirty="0" smtClean="0"/>
              <a:t>Pathway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39879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ALZHEIMER’S SOCIETY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Working week</a:t>
            </a:r>
          </a:p>
          <a:p>
            <a:r>
              <a:rPr lang="en-GB" dirty="0"/>
              <a:t>Pre screen </a:t>
            </a:r>
          </a:p>
          <a:p>
            <a:r>
              <a:rPr lang="en-GB" dirty="0"/>
              <a:t>Prepare</a:t>
            </a:r>
          </a:p>
          <a:p>
            <a:r>
              <a:rPr lang="en-GB" dirty="0"/>
              <a:t>Pre diagnostic Support</a:t>
            </a:r>
          </a:p>
          <a:p>
            <a:r>
              <a:rPr lang="en-GB" dirty="0"/>
              <a:t>6 x Clinics -</a:t>
            </a:r>
            <a:r>
              <a:rPr lang="en-GB" dirty="0" err="1"/>
              <a:t>Peri</a:t>
            </a:r>
            <a:r>
              <a:rPr lang="en-GB" dirty="0"/>
              <a:t> Support</a:t>
            </a:r>
          </a:p>
          <a:p>
            <a:r>
              <a:rPr lang="en-GB" dirty="0"/>
              <a:t>Post diagnostic support</a:t>
            </a:r>
          </a:p>
          <a:p>
            <a:r>
              <a:rPr lang="en-GB" dirty="0"/>
              <a:t>Research Meetings</a:t>
            </a:r>
          </a:p>
          <a:p>
            <a:r>
              <a:rPr lang="en-GB" dirty="0"/>
              <a:t>Hospital Meetings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-3455987" y="143743"/>
            <a:ext cx="2952773" cy="34501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A4A6D-DED9-42C5-A648-700287CA7BAB}" type="slidenum">
              <a:rPr lang="en-GB" smtClean="0"/>
              <a:pPr/>
              <a:t>27</a:t>
            </a:fld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2 Services </a:t>
            </a:r>
          </a:p>
          <a:p>
            <a:r>
              <a:rPr lang="en-GB" dirty="0" smtClean="0"/>
              <a:t>at St George’s Hospital</a:t>
            </a:r>
          </a:p>
          <a:p>
            <a:endParaRPr lang="en-GB" dirty="0"/>
          </a:p>
          <a:p>
            <a:endParaRPr lang="en-GB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Outpatients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Inpatients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en-GB" dirty="0" smtClean="0"/>
              <a:t>Information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>Support</a:t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>Connect </a:t>
            </a:r>
            <a:r>
              <a:rPr lang="en-GB" dirty="0" smtClean="0"/>
              <a:t> to </a:t>
            </a:r>
            <a:r>
              <a:rPr lang="en-GB" dirty="0"/>
              <a:t>local </a:t>
            </a:r>
            <a:r>
              <a:rPr lang="en-GB" dirty="0" smtClean="0"/>
              <a:t>Communities</a:t>
            </a:r>
          </a:p>
          <a:p>
            <a:endParaRPr lang="en-GB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3325" y="2520007"/>
            <a:ext cx="2097088" cy="2182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36415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Presentation title 14/16pt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A4A6D-DED9-42C5-A648-700287CA7BAB}" type="slidenum">
              <a:rPr lang="en-GB" smtClean="0"/>
              <a:t>28</a:t>
            </a:fld>
            <a:endParaRPr lang="en-GB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1522075" cy="6480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522075" cy="648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8440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2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6" name="Subtitle 2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0" y="230188"/>
            <a:ext cx="2952750" cy="346075"/>
          </a:xfrm>
        </p:spPr>
        <p:txBody>
          <a:bodyPr/>
          <a:lstStyle/>
          <a:p>
            <a:r>
              <a:rPr lang="en-GB" smtClean="0"/>
              <a:t>Presentation title 14/16pt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0" y="5857875"/>
            <a:ext cx="1404938" cy="477838"/>
          </a:xfrm>
        </p:spPr>
        <p:txBody>
          <a:bodyPr/>
          <a:lstStyle/>
          <a:p>
            <a:fld id="{0FDA4A6D-DED9-42C5-A648-700287CA7BAB}" type="slidenum">
              <a:rPr lang="en-GB" smtClean="0"/>
              <a:pPr/>
              <a:t>29</a:t>
            </a:fld>
            <a:endParaRPr lang="en-GB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67579" cy="6477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1522075" cy="662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98839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8800" y="1439888"/>
            <a:ext cx="4896000" cy="3528392"/>
          </a:xfrm>
        </p:spPr>
        <p:txBody>
          <a:bodyPr>
            <a:normAutofit fontScale="90000"/>
          </a:bodyPr>
          <a:lstStyle/>
          <a:p>
            <a:r>
              <a:rPr lang="en-GB" sz="3100" dirty="0"/>
              <a:t>Layman’s description:</a:t>
            </a:r>
            <a:br>
              <a:rPr lang="en-GB" sz="3100" dirty="0"/>
            </a:br>
            <a:r>
              <a:rPr lang="en-GB" sz="3100" dirty="0"/>
              <a:t>‘The brain is losing power and </a:t>
            </a:r>
            <a:br>
              <a:rPr lang="en-GB" sz="3100" dirty="0"/>
            </a:br>
            <a:r>
              <a:rPr lang="en-GB" sz="3100" dirty="0"/>
              <a:t>problems arise because it isn’t </a:t>
            </a:r>
            <a:br>
              <a:rPr lang="en-GB" sz="3100" dirty="0"/>
            </a:br>
            <a:r>
              <a:rPr lang="en-GB" sz="3100" dirty="0"/>
              <a:t>working properly’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A4A6D-DED9-42C5-A648-700287CA7BAB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sz="1800" dirty="0"/>
              <a:t>‘Try to understand how hard it is for us…it’s just that you can’t see the missing bits that we are having to cope without’ 		    </a:t>
            </a:r>
            <a:endParaRPr lang="en-GB" sz="1800" dirty="0" smtClean="0"/>
          </a:p>
          <a:p>
            <a:r>
              <a:rPr lang="en-GB" sz="1800" dirty="0" smtClean="0"/>
              <a:t> </a:t>
            </a:r>
            <a:r>
              <a:rPr lang="en-GB" sz="1800" dirty="0"/>
              <a:t>(Christine </a:t>
            </a:r>
            <a:r>
              <a:rPr lang="en-GB" sz="1800" dirty="0" err="1"/>
              <a:t>Bryden</a:t>
            </a:r>
            <a:r>
              <a:rPr lang="en-GB" sz="1800" dirty="0"/>
              <a:t>, person with </a:t>
            </a:r>
            <a:r>
              <a:rPr lang="en-GB" sz="1800" dirty="0" smtClean="0"/>
              <a:t>dementia)</a:t>
            </a:r>
            <a:endParaRPr lang="en-GB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3165" y="-72281"/>
            <a:ext cx="4608910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63122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Presentation title 14/16pt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A4A6D-DED9-42C5-A648-700287CA7BAB}" type="slidenum">
              <a:rPr lang="en-GB" smtClean="0"/>
              <a:pPr/>
              <a:t>30</a:t>
            </a:fld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Content Placeholder 6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936" y="-31213"/>
            <a:ext cx="11522075" cy="6511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54498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>
                <a:latin typeface="Arial Black" panose="020B0A04020102020204" pitchFamily="34" charset="0"/>
              </a:rPr>
              <a:t>DSW Working Day -  St Georges Hospital </a:t>
            </a:r>
            <a:endParaRPr lang="en-GB" sz="3600" dirty="0">
              <a:latin typeface="Arial Black" panose="020B0A040201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Presentation title 14/16pt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A4A6D-DED9-42C5-A648-700287CA7BAB}" type="slidenum">
              <a:rPr lang="en-GB" smtClean="0"/>
              <a:t>31</a:t>
            </a:fld>
            <a:endParaRPr lang="en-GB"/>
          </a:p>
        </p:txBody>
      </p:sp>
      <p:sp>
        <p:nvSpPr>
          <p:cNvPr id="7" name="Rounded Rectangle 6"/>
          <p:cNvSpPr/>
          <p:nvPr/>
        </p:nvSpPr>
        <p:spPr>
          <a:xfrm>
            <a:off x="360437" y="1655911"/>
            <a:ext cx="9361040" cy="410445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445" y="1439887"/>
            <a:ext cx="10369868" cy="3241261"/>
          </a:xfrm>
        </p:spPr>
        <p:txBody>
          <a:bodyPr/>
          <a:lstStyle/>
          <a:p>
            <a:endParaRPr lang="en-GB" dirty="0" smtClean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b="1" dirty="0" smtClean="0"/>
              <a:t>WARDS</a:t>
            </a:r>
            <a:endParaRPr lang="en-GB" dirty="0" smtClean="0"/>
          </a:p>
          <a:p>
            <a:r>
              <a:rPr lang="en-GB" sz="1800" i="1" dirty="0" smtClean="0"/>
              <a:t>St James Wing, Atkinson Morley Wing, Lane borough Wing, A &amp; E and CDU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b="1" dirty="0" smtClean="0"/>
              <a:t>Referral Books</a:t>
            </a:r>
          </a:p>
          <a:p>
            <a:r>
              <a:rPr lang="en-GB" sz="1800" i="1" dirty="0" smtClean="0"/>
              <a:t>Richmond , Herbeden, Amyand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b="1" dirty="0" smtClean="0"/>
              <a:t>Dementia &amp; Delirium Nurses </a:t>
            </a:r>
            <a:r>
              <a:rPr lang="en-GB" dirty="0" smtClean="0"/>
              <a:t>(DAD)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b="1" dirty="0" smtClean="0"/>
              <a:t>Handover Boards &amp; Nurse in Charge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b="1" dirty="0" smtClean="0"/>
              <a:t>Local Alzheimer’s Offices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b="1" dirty="0" smtClean="0"/>
              <a:t>Telephone Enquiries </a:t>
            </a:r>
          </a:p>
          <a:p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26" t="18300" r="43749" b="9509"/>
          <a:stretch/>
        </p:blipFill>
        <p:spPr bwMode="auto">
          <a:xfrm rot="645131">
            <a:off x="8937330" y="1801271"/>
            <a:ext cx="1800200" cy="2570386"/>
          </a:xfrm>
          <a:prstGeom prst="rect">
            <a:avLst/>
          </a:prstGeom>
          <a:noFill/>
          <a:ln w="76200">
            <a:solidFill>
              <a:schemeClr val="accent4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3084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3240757" cy="64801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632" y="863823"/>
            <a:ext cx="10369868" cy="936103"/>
          </a:xfrm>
        </p:spPr>
        <p:txBody>
          <a:bodyPr>
            <a:noAutofit/>
          </a:bodyPr>
          <a:lstStyle/>
          <a:p>
            <a:r>
              <a:rPr lang="en-GB" sz="4000" dirty="0" smtClean="0">
                <a:latin typeface="Arial Black" panose="020B0A04020102020204" pitchFamily="34" charset="0"/>
              </a:rPr>
              <a:t>The</a:t>
            </a:r>
            <a:br>
              <a:rPr lang="en-GB" sz="4000" dirty="0" smtClean="0">
                <a:latin typeface="Arial Black" panose="020B0A04020102020204" pitchFamily="34" charset="0"/>
              </a:rPr>
            </a:br>
            <a:r>
              <a:rPr lang="en-GB" sz="4000" dirty="0" smtClean="0">
                <a:latin typeface="Arial Black" panose="020B0A04020102020204" pitchFamily="34" charset="0"/>
              </a:rPr>
              <a:t>Butterfly </a:t>
            </a:r>
            <a:br>
              <a:rPr lang="en-GB" sz="4000" dirty="0" smtClean="0">
                <a:latin typeface="Arial Black" panose="020B0A04020102020204" pitchFamily="34" charset="0"/>
              </a:rPr>
            </a:br>
            <a:r>
              <a:rPr lang="en-GB" sz="4000" dirty="0" smtClean="0">
                <a:latin typeface="Arial Black" panose="020B0A04020102020204" pitchFamily="34" charset="0"/>
              </a:rPr>
              <a:t>scheme </a:t>
            </a:r>
            <a:endParaRPr lang="en-GB" sz="4000" dirty="0">
              <a:latin typeface="Arial Black" panose="020B0A040201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Presentation title 14/16pt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A4A6D-DED9-42C5-A648-700287CA7BAB}" type="slidenum">
              <a:rPr lang="en-GB" smtClean="0"/>
              <a:t>32</a:t>
            </a:fld>
            <a:endParaRPr lang="en-GB"/>
          </a:p>
        </p:txBody>
      </p:sp>
      <p:pic>
        <p:nvPicPr>
          <p:cNvPr id="1030" name="Picture 6" descr="Image result for the butterfly sche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632" y="2584633"/>
            <a:ext cx="1428750" cy="1257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the butterfly sche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86186">
            <a:off x="1121802" y="3716559"/>
            <a:ext cx="2001875" cy="176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672805" y="359767"/>
            <a:ext cx="7820811" cy="65094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sz="1800" dirty="0" smtClean="0">
                <a:latin typeface="+mj-lt"/>
              </a:rPr>
              <a:t> </a:t>
            </a:r>
            <a:r>
              <a:rPr lang="en-GB" sz="1800" dirty="0">
                <a:latin typeface="+mj-lt"/>
              </a:rPr>
              <a:t>Enable Staff to respond appropriately and positively to people with dementia, those with memory impairment, or temporary </a:t>
            </a:r>
            <a:r>
              <a:rPr lang="en-GB" sz="1800" dirty="0" smtClean="0">
                <a:latin typeface="+mj-lt"/>
              </a:rPr>
              <a:t>confusion</a:t>
            </a:r>
          </a:p>
          <a:p>
            <a:endParaRPr lang="en-GB" sz="1100" dirty="0"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sz="1800" dirty="0" smtClean="0">
                <a:latin typeface="+mj-lt"/>
              </a:rPr>
              <a:t> </a:t>
            </a:r>
            <a:r>
              <a:rPr lang="en-GB" sz="1800" dirty="0">
                <a:latin typeface="+mj-lt"/>
              </a:rPr>
              <a:t>Opt in -&gt; discreet symbol placed above ward </a:t>
            </a:r>
            <a:r>
              <a:rPr lang="en-GB" sz="1800" dirty="0" smtClean="0">
                <a:latin typeface="+mj-lt"/>
              </a:rPr>
              <a:t>bed, on patient information and on their wristband </a:t>
            </a:r>
          </a:p>
          <a:p>
            <a:endParaRPr lang="en-GB" sz="1100" dirty="0"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sz="1800" dirty="0" smtClean="0">
                <a:latin typeface="+mj-lt"/>
              </a:rPr>
              <a:t>The </a:t>
            </a:r>
            <a:r>
              <a:rPr lang="en-GB" sz="1800" dirty="0">
                <a:latin typeface="+mj-lt"/>
              </a:rPr>
              <a:t>butterfly symbol represents a request for a specific care response and everyone on the hospital team is involved in delivering that care response </a:t>
            </a:r>
            <a:endParaRPr lang="en-GB" sz="1800" dirty="0" smtClean="0">
              <a:latin typeface="+mj-lt"/>
            </a:endParaRPr>
          </a:p>
          <a:p>
            <a:endParaRPr lang="en-GB" sz="1100" dirty="0">
              <a:latin typeface="+mj-lt"/>
            </a:endParaRPr>
          </a:p>
          <a:p>
            <a:pPr marL="342900" indent="-342900">
              <a:buFontTx/>
              <a:buChar char="-"/>
            </a:pPr>
            <a:r>
              <a:rPr lang="en-GB" sz="1800" b="1" dirty="0">
                <a:latin typeface="+mj-lt"/>
              </a:rPr>
              <a:t>Patient gently reminded of </a:t>
            </a:r>
            <a:r>
              <a:rPr lang="en-GB" sz="1800" b="1" dirty="0" smtClean="0">
                <a:latin typeface="+mj-lt"/>
              </a:rPr>
              <a:t>what’s </a:t>
            </a:r>
            <a:r>
              <a:rPr lang="en-GB" sz="1800" b="1" dirty="0">
                <a:latin typeface="+mj-lt"/>
              </a:rPr>
              <a:t>going on</a:t>
            </a:r>
          </a:p>
          <a:p>
            <a:pPr marL="342900" indent="-342900">
              <a:buFontTx/>
              <a:buChar char="-"/>
            </a:pPr>
            <a:r>
              <a:rPr lang="en-GB" sz="1800" b="1" dirty="0">
                <a:latin typeface="+mj-lt"/>
              </a:rPr>
              <a:t>Prepared for what happens next, no surprises </a:t>
            </a:r>
          </a:p>
          <a:p>
            <a:pPr marL="342900" indent="-342900">
              <a:buFontTx/>
              <a:buChar char="-"/>
            </a:pPr>
            <a:r>
              <a:rPr lang="en-GB" sz="1800" b="1" dirty="0">
                <a:latin typeface="+mj-lt"/>
              </a:rPr>
              <a:t>Bed area on ward kept consistent</a:t>
            </a:r>
          </a:p>
          <a:p>
            <a:pPr marL="342900" indent="-342900">
              <a:buFontTx/>
              <a:buChar char="-"/>
            </a:pPr>
            <a:r>
              <a:rPr lang="en-GB" sz="1800" b="1" dirty="0" smtClean="0">
                <a:latin typeface="+mj-lt"/>
              </a:rPr>
              <a:t>Focus </a:t>
            </a:r>
            <a:r>
              <a:rPr lang="en-GB" sz="1800" b="1" dirty="0">
                <a:latin typeface="+mj-lt"/>
              </a:rPr>
              <a:t>on cleanliness and fluid intake</a:t>
            </a:r>
          </a:p>
          <a:p>
            <a:pPr marL="342900" indent="-342900">
              <a:buFontTx/>
              <a:buChar char="-"/>
            </a:pPr>
            <a:r>
              <a:rPr lang="en-GB" sz="1800" b="1" dirty="0" smtClean="0">
                <a:latin typeface="+mj-lt"/>
              </a:rPr>
              <a:t>Medical </a:t>
            </a:r>
            <a:r>
              <a:rPr lang="en-GB" sz="1800" b="1" dirty="0">
                <a:latin typeface="+mj-lt"/>
              </a:rPr>
              <a:t>history is checked via records or carers </a:t>
            </a:r>
          </a:p>
          <a:p>
            <a:pPr marL="342900" indent="-342900">
              <a:buFontTx/>
              <a:buChar char="-"/>
            </a:pPr>
            <a:r>
              <a:rPr lang="en-GB" sz="1800" b="1" dirty="0" smtClean="0">
                <a:latin typeface="+mj-lt"/>
              </a:rPr>
              <a:t>Instructions </a:t>
            </a:r>
            <a:r>
              <a:rPr lang="en-GB" sz="1800" b="1" dirty="0">
                <a:latin typeface="+mj-lt"/>
              </a:rPr>
              <a:t>and information (including the taking of medicines) is offered </a:t>
            </a:r>
          </a:p>
          <a:p>
            <a:r>
              <a:rPr lang="en-GB" sz="1800" b="1" dirty="0" smtClean="0">
                <a:latin typeface="+mj-lt"/>
              </a:rPr>
              <a:t>-     Carers </a:t>
            </a:r>
            <a:r>
              <a:rPr lang="en-GB" sz="1800" b="1" dirty="0">
                <a:latin typeface="+mj-lt"/>
              </a:rPr>
              <a:t>sheet/ Reach out to me document </a:t>
            </a:r>
            <a:endParaRPr lang="en-GB" sz="1800" b="1" dirty="0" smtClean="0">
              <a:latin typeface="+mj-lt"/>
            </a:endParaRPr>
          </a:p>
          <a:p>
            <a:endParaRPr lang="en-GB" sz="1100" dirty="0" smtClean="0"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sz="1800" dirty="0" smtClean="0">
                <a:latin typeface="+mj-lt"/>
              </a:rPr>
              <a:t>The </a:t>
            </a:r>
            <a:r>
              <a:rPr lang="en-GB" sz="1800" dirty="0">
                <a:latin typeface="+mj-lt"/>
              </a:rPr>
              <a:t>scheme continues to promote </a:t>
            </a:r>
            <a:r>
              <a:rPr lang="en-GB" sz="1800" dirty="0" smtClean="0">
                <a:latin typeface="+mj-lt"/>
              </a:rPr>
              <a:t>partnership</a:t>
            </a:r>
          </a:p>
          <a:p>
            <a:r>
              <a:rPr lang="en-GB" sz="1800" dirty="0" smtClean="0">
                <a:latin typeface="+mj-lt"/>
              </a:rPr>
              <a:t> </a:t>
            </a:r>
            <a:r>
              <a:rPr lang="en-GB" sz="1800" dirty="0">
                <a:latin typeface="+mj-lt"/>
              </a:rPr>
              <a:t>working </a:t>
            </a:r>
            <a:r>
              <a:rPr lang="en-GB" sz="1800" dirty="0" smtClean="0">
                <a:latin typeface="+mj-lt"/>
              </a:rPr>
              <a:t>between </a:t>
            </a:r>
            <a:r>
              <a:rPr lang="en-GB" sz="1800" dirty="0">
                <a:latin typeface="+mj-lt"/>
              </a:rPr>
              <a:t>hospital teams and family carers – </a:t>
            </a:r>
          </a:p>
          <a:p>
            <a:r>
              <a:rPr lang="en-GB" sz="1800" dirty="0" smtClean="0">
                <a:latin typeface="+mj-lt"/>
              </a:rPr>
              <a:t>‘</a:t>
            </a:r>
            <a:r>
              <a:rPr lang="en-GB" sz="1800" dirty="0">
                <a:latin typeface="+mj-lt"/>
              </a:rPr>
              <a:t>The Triangle of care’</a:t>
            </a:r>
          </a:p>
          <a:p>
            <a:endParaRPr lang="en-GB" sz="1400" dirty="0">
              <a:latin typeface="+mj-lt"/>
            </a:endParaRPr>
          </a:p>
          <a:p>
            <a:endParaRPr lang="en-GB" sz="1400" dirty="0">
              <a:latin typeface="+mj-lt"/>
            </a:endParaRPr>
          </a:p>
          <a:p>
            <a:endParaRPr lang="en-GB" sz="1000" dirty="0"/>
          </a:p>
          <a:p>
            <a:endParaRPr lang="en-GB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690958" y="6149315"/>
            <a:ext cx="2518798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hlinkClick r:id="rId4"/>
              </a:rPr>
              <a:t>http://butterflyscheme.org.uk/</a:t>
            </a:r>
            <a:endParaRPr lang="en-GB" sz="14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5850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What we do with our intelligence?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816821" y="863823"/>
            <a:ext cx="3312368" cy="4968552"/>
          </a:xfrm>
        </p:spPr>
        <p:txBody>
          <a:bodyPr/>
          <a:lstStyle/>
          <a:p>
            <a:r>
              <a:rPr lang="en-GB" sz="3200" b="1" dirty="0" smtClean="0">
                <a:latin typeface="Arial Black" panose="020B0A04020102020204" pitchFamily="34" charset="0"/>
              </a:rPr>
              <a:t>Neurology</a:t>
            </a:r>
          </a:p>
          <a:p>
            <a:r>
              <a:rPr lang="en-GB" dirty="0" smtClean="0"/>
              <a:t>Referring on for Community Support</a:t>
            </a:r>
          </a:p>
          <a:p>
            <a:r>
              <a:rPr lang="en-GB" dirty="0" smtClean="0"/>
              <a:t>CRS</a:t>
            </a:r>
          </a:p>
          <a:p>
            <a:r>
              <a:rPr lang="en-GB" dirty="0" smtClean="0"/>
              <a:t>Important information on specifics of dementia to ensure correct support is given</a:t>
            </a:r>
          </a:p>
          <a:p>
            <a:r>
              <a:rPr lang="en-GB" smtClean="0"/>
              <a:t>Dementias </a:t>
            </a:r>
            <a:r>
              <a:rPr lang="en-GB" dirty="0" smtClean="0"/>
              <a:t>differ so do people</a:t>
            </a:r>
          </a:p>
          <a:p>
            <a:r>
              <a:rPr lang="en-GB" dirty="0" smtClean="0"/>
              <a:t>Person Centred Care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-5472211" y="8694"/>
            <a:ext cx="5256584" cy="345010"/>
          </a:xfrm>
        </p:spPr>
        <p:txBody>
          <a:bodyPr/>
          <a:lstStyle/>
          <a:p>
            <a:r>
              <a:rPr lang="en-GB" dirty="0" smtClean="0"/>
              <a:t>Presentation title 14/16pt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A4A6D-DED9-42C5-A648-700287CA7BAB}" type="slidenum">
              <a:rPr lang="en-GB" smtClean="0"/>
              <a:t>33</a:t>
            </a:fld>
            <a:endParaRPr lang="en-GB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098" name="Picture 2" descr="C:\Users\nicola.zimmermann\AppData\Local\Microsoft\Windows\Temporary Internet Files\Content.IE5\RDTPCKBH\patient-centered-medical-home-diagram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385835" y="4392215"/>
            <a:ext cx="407775" cy="185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nicola.zimmermann\AppData\Local\Microsoft\Windows\Temporary Internet Files\Content.IE5\SN6FDYDX\stock-photo-13078634-help-and-support-signpost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00812"/>
            <a:ext cx="3456781" cy="3671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ontent Placeholder 7"/>
          <p:cNvSpPr>
            <a:spLocks noGrp="1"/>
          </p:cNvSpPr>
          <p:nvPr>
            <p:ph idx="1"/>
          </p:nvPr>
        </p:nvSpPr>
        <p:spPr>
          <a:xfrm>
            <a:off x="7417221" y="863823"/>
            <a:ext cx="3672408" cy="5040560"/>
          </a:xfrm>
        </p:spPr>
        <p:txBody>
          <a:bodyPr/>
          <a:lstStyle/>
          <a:p>
            <a:r>
              <a:rPr lang="en-GB" sz="3200" b="1" dirty="0" smtClean="0">
                <a:latin typeface="Arial Black" panose="020B0A04020102020204" pitchFamily="34" charset="0"/>
              </a:rPr>
              <a:t>Hospital DSW</a:t>
            </a:r>
          </a:p>
          <a:p>
            <a:r>
              <a:rPr lang="en-GB" dirty="0" smtClean="0">
                <a:latin typeface="+mj-lt"/>
              </a:rPr>
              <a:t>Feedback to appropriate people involved in the care: DAD nurses, ward staff, Social Services</a:t>
            </a:r>
            <a:endParaRPr lang="en-GB" dirty="0">
              <a:latin typeface="+mj-lt"/>
            </a:endParaRPr>
          </a:p>
          <a:p>
            <a:r>
              <a:rPr lang="en-GB" dirty="0" smtClean="0">
                <a:latin typeface="+mj-lt"/>
              </a:rPr>
              <a:t>Referring on for community support following the discharge</a:t>
            </a:r>
            <a:endParaRPr lang="en-GB" dirty="0">
              <a:latin typeface="+mj-lt"/>
            </a:endParaRPr>
          </a:p>
          <a:p>
            <a:r>
              <a:rPr lang="en-GB" dirty="0" smtClean="0">
                <a:latin typeface="+mj-lt"/>
              </a:rPr>
              <a:t>Provide appropriate information, advice, and support whilst in the hospital</a:t>
            </a:r>
            <a:endParaRPr lang="en-GB" dirty="0">
              <a:latin typeface="+mj-lt"/>
            </a:endParaRPr>
          </a:p>
          <a:p>
            <a:r>
              <a:rPr lang="en-GB" dirty="0" smtClean="0">
                <a:latin typeface="+mj-lt"/>
              </a:rPr>
              <a:t>Refer to appropriate services within the hospital during admission</a:t>
            </a:r>
            <a:endParaRPr lang="en-GB" sz="1600" dirty="0">
              <a:latin typeface="+mj-lt"/>
            </a:endParaRPr>
          </a:p>
          <a:p>
            <a:r>
              <a:rPr lang="en-GB" dirty="0" smtClean="0">
                <a:latin typeface="+mj-lt"/>
              </a:rPr>
              <a:t>CRS</a:t>
            </a:r>
            <a:r>
              <a:rPr lang="en-GB" sz="1600" dirty="0" smtClean="0">
                <a:latin typeface="+mj-lt"/>
              </a:rPr>
              <a:t> </a:t>
            </a:r>
          </a:p>
          <a:p>
            <a:endParaRPr lang="en-GB" sz="3200" dirty="0">
              <a:latin typeface="Arial Black" panose="020B0A04020102020204" pitchFamily="34" charset="0"/>
            </a:endParaRPr>
          </a:p>
          <a:p>
            <a:endParaRPr lang="en-GB" sz="3200" dirty="0" smtClean="0">
              <a:latin typeface="Arial Black" panose="020B0A04020102020204" pitchFamily="34" charset="0"/>
            </a:endParaRPr>
          </a:p>
          <a:p>
            <a:endParaRPr lang="en-GB" sz="3200" dirty="0">
              <a:latin typeface="Arial Black" panose="020B0A04020102020204" pitchFamily="34" charset="0"/>
            </a:endParaRPr>
          </a:p>
          <a:p>
            <a:endParaRPr lang="en-GB" sz="2800" dirty="0" smtClean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0782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Now it’s quiz Time!!!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 flipH="1">
            <a:off x="-1439763" y="143743"/>
            <a:ext cx="1223691" cy="345010"/>
          </a:xfrm>
        </p:spPr>
        <p:txBody>
          <a:bodyPr/>
          <a:lstStyle/>
          <a:p>
            <a:r>
              <a:rPr lang="en-GB" dirty="0" smtClean="0"/>
              <a:t>Presentation title 14/16pt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A4A6D-DED9-42C5-A648-700287CA7BAB}" type="slidenum">
              <a:rPr lang="en-GB" smtClean="0"/>
              <a:pPr/>
              <a:t>34</a:t>
            </a:fld>
            <a:endParaRPr lang="en-GB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Prizes to be won</a:t>
            </a:r>
            <a:endParaRPr lang="en-GB" dirty="0"/>
          </a:p>
        </p:txBody>
      </p:sp>
      <p:pic>
        <p:nvPicPr>
          <p:cNvPr id="20482" name="Picture 2" descr="C:\Users\nicola.zimmermann\AppData\Local\Microsoft\Windows\Temporary Internet Files\Content.IE5\ULC272UV\quiz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7221" y="-144289"/>
            <a:ext cx="4104854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17573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Any Questions?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Presentation title 14/16pt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A4A6D-DED9-42C5-A648-700287CA7BAB}" type="slidenum">
              <a:rPr lang="en-GB" smtClean="0"/>
              <a:pPr/>
              <a:t>35</a:t>
            </a:fld>
            <a:endParaRPr lang="en-GB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Moira Rowan</a:t>
            </a:r>
          </a:p>
          <a:p>
            <a:r>
              <a:rPr lang="en-GB" dirty="0" smtClean="0"/>
              <a:t>Nikki Zimmermann</a:t>
            </a:r>
            <a:endParaRPr lang="en-GB" dirty="0"/>
          </a:p>
        </p:txBody>
      </p:sp>
      <p:pic>
        <p:nvPicPr>
          <p:cNvPr id="21507" name="Picture 3" descr="C:\Users\nicola.zimmermann\AppData\Local\Microsoft\Windows\Temporary Internet Files\Content.IE5\JF2957KK\Question_Mark_Icon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5253" y="287759"/>
            <a:ext cx="3600400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56226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850,000 people in the UK alone have dementia</a:t>
            </a:r>
            <a:r>
              <a:rPr lang="en-GB" dirty="0" smtClean="0"/>
              <a:t>……</a:t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….</a:t>
            </a:r>
            <a:r>
              <a:rPr lang="en-GB" dirty="0"/>
              <a:t>so who gets it?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Prevalence of dementia by age:</a:t>
            </a:r>
          </a:p>
          <a:p>
            <a:r>
              <a:rPr lang="en-GB" dirty="0"/>
              <a:t>				&lt; 65	</a:t>
            </a:r>
            <a:r>
              <a:rPr lang="en-GB" dirty="0" smtClean="0"/>
              <a:t>1 </a:t>
            </a:r>
            <a:r>
              <a:rPr lang="en-GB" dirty="0"/>
              <a:t>in 1000</a:t>
            </a:r>
          </a:p>
          <a:p>
            <a:r>
              <a:rPr lang="en-GB" dirty="0"/>
              <a:t>				65 – 70	1 in 50</a:t>
            </a:r>
          </a:p>
          <a:p>
            <a:r>
              <a:rPr lang="en-GB" dirty="0"/>
              <a:t>				70 – 80	1 in 20</a:t>
            </a:r>
          </a:p>
          <a:p>
            <a:r>
              <a:rPr lang="en-GB" dirty="0"/>
              <a:t>				80 +	</a:t>
            </a:r>
            <a:r>
              <a:rPr lang="en-GB" dirty="0" smtClean="0"/>
              <a:t>1 </a:t>
            </a:r>
            <a:r>
              <a:rPr lang="en-GB" dirty="0"/>
              <a:t>in 5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Presentation title 14/16pt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A4A6D-DED9-42C5-A648-700287CA7BAB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  <a:p>
            <a:r>
              <a:rPr lang="en-GB" sz="2800" dirty="0" smtClean="0"/>
              <a:t>Not everyone will develop dementia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9114250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How many…….in St </a:t>
            </a:r>
            <a:r>
              <a:rPr lang="en-GB" dirty="0" smtClean="0"/>
              <a:t>Georges</a:t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= 5,000 emergency admissions of patients with dementia every </a:t>
            </a:r>
            <a:r>
              <a:rPr lang="en-GB" dirty="0" smtClean="0"/>
              <a:t>year</a:t>
            </a:r>
          </a:p>
          <a:p>
            <a:endParaRPr lang="en-GB" dirty="0"/>
          </a:p>
          <a:p>
            <a:r>
              <a:rPr lang="en-GB" dirty="0" smtClean="0"/>
              <a:t>However, 43% enter hospital without a </a:t>
            </a:r>
            <a:r>
              <a:rPr lang="en-GB" b="1" dirty="0" smtClean="0"/>
              <a:t>formal</a:t>
            </a:r>
            <a:r>
              <a:rPr lang="en-GB" dirty="0" smtClean="0"/>
              <a:t> diagnosis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-4104059" y="-172505"/>
            <a:ext cx="2952773" cy="34501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A4A6D-DED9-42C5-A648-700287CA7BAB}" type="slidenum">
              <a:rPr lang="en-GB" smtClean="0"/>
              <a:t>5</a:t>
            </a:fld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Rough estim</a:t>
            </a:r>
            <a:r>
              <a:rPr lang="en-GB" dirty="0"/>
              <a:t>a</a:t>
            </a:r>
            <a:r>
              <a:rPr lang="en-GB" dirty="0" smtClean="0"/>
              <a:t>te </a:t>
            </a:r>
            <a:r>
              <a:rPr lang="en-GB" dirty="0"/>
              <a:t>that 35 patients over 70 are admitted acutely to SGH every 24 hours </a:t>
            </a:r>
          </a:p>
          <a:p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050" name="Picture 2" descr="C:\Users\nicola.zimmermann\AppData\Local\Microsoft\Windows\Temporary Internet Files\Content.IE5\K1X19E5I\5059709868_20eb7f9ec8_z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5253" y="774359"/>
            <a:ext cx="3672408" cy="4409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69288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There are many different types of Dementia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-863699" y="230781"/>
            <a:ext cx="216024" cy="34501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A4A6D-DED9-42C5-A648-700287CA7BAB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It is vital to know the difference as they have different symptoms, behaviours and progressions</a:t>
            </a:r>
            <a:endParaRPr lang="en-GB" dirty="0"/>
          </a:p>
        </p:txBody>
      </p:sp>
      <p:pic>
        <p:nvPicPr>
          <p:cNvPr id="3075" name="Picture 3" descr="C:\Users\nicola.zimmermann\AppData\Local\Microsoft\Windows\Temporary Internet Files\Content.IE5\K1X19E5I\brain-diagram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1237" y="0"/>
            <a:ext cx="3987206" cy="4055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77809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Presentation title 14/16pt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A4A6D-DED9-42C5-A648-700287CA7BAB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1522076" cy="648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2184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Presentation title 14/16pt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A4A6D-DED9-42C5-A648-700287CA7BAB}" type="slidenum">
              <a:rPr lang="en-GB" smtClean="0"/>
              <a:t>8</a:t>
            </a:fld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5" y="7908"/>
            <a:ext cx="11522929" cy="6508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85458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Presentation title 14/16pt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A4A6D-DED9-42C5-A648-700287CA7BAB}" type="slidenum">
              <a:rPr lang="en-GB" smtClean="0"/>
              <a:t>9</a:t>
            </a:fld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522075" cy="648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3903564"/>
      </p:ext>
    </p:extLst>
  </p:cSld>
  <p:clrMapOvr>
    <a:masterClrMapping/>
  </p:clrMapOvr>
</p:sld>
</file>

<file path=ppt/theme/theme1.xml><?xml version="1.0" encoding="utf-8"?>
<a:theme xmlns:a="http://schemas.openxmlformats.org/drawingml/2006/main" name="AS_PowerPoint template_2.0">
  <a:themeElements>
    <a:clrScheme name="AS Theme Colours">
      <a:dk1>
        <a:srgbClr val="000000"/>
      </a:dk1>
      <a:lt1>
        <a:srgbClr val="FFFFFF"/>
      </a:lt1>
      <a:dk2>
        <a:srgbClr val="1B1464"/>
      </a:dk2>
      <a:lt2>
        <a:srgbClr val="262626"/>
      </a:lt2>
      <a:accent1>
        <a:srgbClr val="0199FF"/>
      </a:accent1>
      <a:accent2>
        <a:srgbClr val="FF1C26"/>
      </a:accent2>
      <a:accent3>
        <a:srgbClr val="6BCFE5"/>
      </a:accent3>
      <a:accent4>
        <a:srgbClr val="FF7A85"/>
      </a:accent4>
      <a:accent5>
        <a:srgbClr val="1B1464"/>
      </a:accent5>
      <a:accent6>
        <a:srgbClr val="FF00FF"/>
      </a:accent6>
      <a:hlink>
        <a:srgbClr val="595959"/>
      </a:hlink>
      <a:folHlink>
        <a:srgbClr val="7F7F7F"/>
      </a:folHlink>
    </a:clrScheme>
    <a:fontScheme name="AS Theme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53CCA670D5B1EA45A735BF9A3DF3A721" ma:contentTypeVersion="2" ma:contentTypeDescription="Upload an image." ma:contentTypeScope="" ma:versionID="f32f28cf962e4b6bab0c70f51ce4b2ef">
  <xsd:schema xmlns:xsd="http://www.w3.org/2001/XMLSchema" xmlns:xs="http://www.w3.org/2001/XMLSchema" xmlns:p="http://schemas.microsoft.com/office/2006/metadata/properties" xmlns:ns1="http://schemas.microsoft.com/sharepoint/v3" xmlns:ns2="B5BCFCDC-CEB6-4D4F-A4B6-BD14C0E84DEE" xmlns:ns3="http://schemas.microsoft.com/sharepoint/v3/fields" xmlns:ns4="df1bc4a4-166f-4967-83c9-a74e50ce6a2e" targetNamespace="http://schemas.microsoft.com/office/2006/metadata/properties" ma:root="true" ma:fieldsID="a5b0997aadbcab296c822efefe1a2726" ns1:_="" ns2:_="" ns3:_="" ns4:_="">
    <xsd:import namespace="http://schemas.microsoft.com/sharepoint/v3"/>
    <xsd:import namespace="B5BCFCDC-CEB6-4D4F-A4B6-BD14C0E84DEE"/>
    <xsd:import namespace="http://schemas.microsoft.com/sharepoint/v3/fields"/>
    <xsd:import namespace="df1bc4a4-166f-4967-83c9-a74e50ce6a2e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4:mb551c9132a74760a4cb9c95894f05b5" minOccurs="0"/>
                <xsd:element ref="ns4:g37c2579dc9c4d5b904a6cc6463129a2" minOccurs="0"/>
                <xsd:element ref="ns4:c9b7544c86fb4f218ec7fce492105b6a" minOccurs="0"/>
                <xsd:element ref="ns4:TaxCatchAll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  <xsd:element name="PublishingStartDate" ma:index="34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35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BCFCDC-CEB6-4D4F-A4B6-BD14C0E84DEE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1bc4a4-166f-4967-83c9-a74e50ce6a2e" elementFormDefault="qualified">
    <xsd:import namespace="http://schemas.microsoft.com/office/2006/documentManagement/types"/>
    <xsd:import namespace="http://schemas.microsoft.com/office/infopath/2007/PartnerControls"/>
    <xsd:element name="mb551c9132a74760a4cb9c95894f05b5" ma:index="27" nillable="true" ma:taxonomy="true" ma:internalName="mb551c9132a74760a4cb9c95894f05b5" ma:taxonomyFieldName="LocationAlz" ma:displayName="Location" ma:default="" ma:fieldId="{6b551c91-32a7-4760-a4cb-9c95894f05b5}" ma:sspId="234cc4f6-1ea8-4064-b7f5-3804b9560f78" ma:termSetId="06cd20e9-9147-4d76-9b05-2d84a022ae9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g37c2579dc9c4d5b904a6cc6463129a2" ma:index="29" nillable="true" ma:taxonomy="true" ma:internalName="g37c2579dc9c4d5b904a6cc6463129a2" ma:taxonomyFieldName="DepartmentAlz" ma:displayName="Department" ma:fieldId="{037c2579-dc9c-4d5b-904a-6cc6463129a2}" ma:sspId="234cc4f6-1ea8-4064-b7f5-3804b9560f78" ma:termSetId="5158a808-cd8e-412d-a383-9414942a404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9b7544c86fb4f218ec7fce492105b6a" ma:index="31" nillable="true" ma:taxonomy="true" ma:internalName="c9b7544c86fb4f218ec7fce492105b6a" ma:taxonomyFieldName="TagAlz" ma:displayName="Alz Tag" ma:fieldId="{c9b7544c-86fb-4f21-8ec7-fce492105b6a}" ma:sspId="234cc4f6-1ea8-4064-b7f5-3804b9560f78" ma:termSetId="3909f584-adf6-4c0f-a1d8-a5f50c47bb9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33" nillable="true" ma:displayName="Taxonomy Catch All Column" ma:description="" ma:hidden="true" ma:list="{e5cf7cc2-6032-46f9-aa6e-8cafd6d62c0a}" ma:internalName="TaxCatchAll" ma:showField="CatchAllData" ma:web="df1bc4a4-166f-4967-83c9-a74e50ce6a2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mageCreateDate xmlns="B5BCFCDC-CEB6-4D4F-A4B6-BD14C0E84DEE" xsi:nil="true"/>
    <c9b7544c86fb4f218ec7fce492105b6a xmlns="df1bc4a4-166f-4967-83c9-a74e50ce6a2e">
      <Terms xmlns="http://schemas.microsoft.com/office/infopath/2007/PartnerControls"/>
    </c9b7544c86fb4f218ec7fce492105b6a>
    <TaxCatchAll xmlns="df1bc4a4-166f-4967-83c9-a74e50ce6a2e"/>
    <mb551c9132a74760a4cb9c95894f05b5 xmlns="df1bc4a4-166f-4967-83c9-a74e50ce6a2e">
      <Terms xmlns="http://schemas.microsoft.com/office/infopath/2007/PartnerControls"/>
    </mb551c9132a74760a4cb9c95894f05b5>
    <PublishingExpirationDate xmlns="http://schemas.microsoft.com/sharepoint/v3" xsi:nil="true"/>
    <PublishingStartDate xmlns="http://schemas.microsoft.com/sharepoint/v3" xsi:nil="true"/>
    <g37c2579dc9c4d5b904a6cc6463129a2 xmlns="df1bc4a4-166f-4967-83c9-a74e50ce6a2e">
      <Terms xmlns="http://schemas.microsoft.com/office/infopath/2007/PartnerControls"/>
    </g37c2579dc9c4d5b904a6cc6463129a2>
    <wic_System_Copyright xmlns="http://schemas.microsoft.com/sharepoint/v3/fields" xsi:nil="true"/>
  </documentManagement>
</p:properties>
</file>

<file path=customXml/itemProps1.xml><?xml version="1.0" encoding="utf-8"?>
<ds:datastoreItem xmlns:ds="http://schemas.openxmlformats.org/officeDocument/2006/customXml" ds:itemID="{71FD1853-0269-46A3-AE45-3074BC7C7CF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B5BCFCDC-CEB6-4D4F-A4B6-BD14C0E84DEE"/>
    <ds:schemaRef ds:uri="http://schemas.microsoft.com/sharepoint/v3/fields"/>
    <ds:schemaRef ds:uri="df1bc4a4-166f-4967-83c9-a74e50ce6a2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0077BEE-41DA-470B-95F4-781563C5CF6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0CFEB22-274F-4068-8673-8839FA9A9D3C}">
  <ds:schemaRefs>
    <ds:schemaRef ds:uri="B5BCFCDC-CEB6-4D4F-A4B6-BD14C0E84DEE"/>
    <ds:schemaRef ds:uri="http://purl.org/dc/elements/1.1/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purl.org/dc/dcmitype/"/>
    <ds:schemaRef ds:uri="http://www.w3.org/XML/1998/namespace"/>
    <ds:schemaRef ds:uri="http://schemas.microsoft.com/sharepoint/v3"/>
    <ds:schemaRef ds:uri="http://schemas.openxmlformats.org/package/2006/metadata/core-properties"/>
    <ds:schemaRef ds:uri="df1bc4a4-166f-4967-83c9-a74e50ce6a2e"/>
    <ds:schemaRef ds:uri="http://schemas.microsoft.com/sharepoint/v3/field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AS_PowerPoint template_2.0</Template>
  <TotalTime>891</TotalTime>
  <Words>965</Words>
  <Application>Microsoft Office PowerPoint</Application>
  <PresentationFormat>Custom</PresentationFormat>
  <Paragraphs>229</Paragraphs>
  <Slides>35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Arial</vt:lpstr>
      <vt:lpstr>Arial Black</vt:lpstr>
      <vt:lpstr>Calibri</vt:lpstr>
      <vt:lpstr>Wingdings</vt:lpstr>
      <vt:lpstr>AS_PowerPoint template_2.0</vt:lpstr>
      <vt:lpstr>DEMENTIA and  DELIRIUM   </vt:lpstr>
      <vt:lpstr>What is Dementia?</vt:lpstr>
      <vt:lpstr>Layman’s description: ‘The brain is losing power and  problems arise because it isn’t  working properly’ </vt:lpstr>
      <vt:lpstr>850,000 people in the UK alone have dementia……     ….so who gets it?</vt:lpstr>
      <vt:lpstr>How many…….in St Georges   </vt:lpstr>
      <vt:lpstr>There are many different types of Dementia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Alzheimer’s disease</vt:lpstr>
      <vt:lpstr>Vascular Dementia Usually related to standard vascular risk factors  Cognitive slowing executive dysfunction Apathy gait apraxia</vt:lpstr>
      <vt:lpstr>Fronto Temporal Dementia</vt:lpstr>
      <vt:lpstr>Dementia with Lewy Bodies</vt:lpstr>
      <vt:lpstr>CSF - lumbar puncture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https://www.youtube.com/watch?v=U9W55UrzPb0  </vt:lpstr>
      <vt:lpstr>PowerPoint Presentation</vt:lpstr>
      <vt:lpstr>PowerPoint Presentation</vt:lpstr>
      <vt:lpstr>PowerPoint Presentation</vt:lpstr>
      <vt:lpstr>Team</vt:lpstr>
      <vt:lpstr>ALZHEIMER’S SOCIETY</vt:lpstr>
      <vt:lpstr>PowerPoint Presentation</vt:lpstr>
      <vt:lpstr>PowerPoint Presentation</vt:lpstr>
      <vt:lpstr>PowerPoint Presentation</vt:lpstr>
      <vt:lpstr>DSW Working Day -  St Georges Hospital </vt:lpstr>
      <vt:lpstr>The Butterfly  scheme </vt:lpstr>
      <vt:lpstr>What we do with our intelligence?</vt:lpstr>
      <vt:lpstr>Now it’s quiz Time!!!</vt:lpstr>
      <vt:lpstr>Any Questions?</vt:lpstr>
    </vt:vector>
  </TitlesOfParts>
  <Company>TAS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template</dc:title>
  <dc:creator>Coopey, Juliette</dc:creator>
  <cp:lastModifiedBy>Emily Davis</cp:lastModifiedBy>
  <cp:revision>103</cp:revision>
  <dcterms:created xsi:type="dcterms:W3CDTF">2017-01-06T12:00:31Z</dcterms:created>
  <dcterms:modified xsi:type="dcterms:W3CDTF">2017-11-30T10:50:47Z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0x0101009148F5A04DDD49CBA7127AADA5FB792B00AADE34325A8B49CDA8BB4DB53328F2140053CCA670D5B1EA45A735BF9A3DF3A721</vt:lpwstr>
  </property>
  <property fmtid="{D5CDD505-2E9C-101B-9397-08002B2CF9AE}" pid="3" name="LocationAlz">
    <vt:lpwstr/>
  </property>
  <property fmtid="{D5CDD505-2E9C-101B-9397-08002B2CF9AE}" pid="4" name="TagAlz">
    <vt:lpwstr/>
  </property>
  <property fmtid="{D5CDD505-2E9C-101B-9397-08002B2CF9AE}" pid="5" name="DepartmentAlz">
    <vt:lpwstr/>
  </property>
</Properties>
</file>