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3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7" r:id="rId2"/>
    <p:sldMasterId id="2147483691" r:id="rId3"/>
    <p:sldMasterId id="2147483705" r:id="rId4"/>
  </p:sldMasterIdLst>
  <p:notesMasterIdLst>
    <p:notesMasterId r:id="rId19"/>
  </p:notesMasterIdLst>
  <p:handoutMasterIdLst>
    <p:handoutMasterId r:id="rId20"/>
  </p:handoutMasterIdLst>
  <p:sldIdLst>
    <p:sldId id="256" r:id="rId5"/>
    <p:sldId id="294" r:id="rId6"/>
    <p:sldId id="257" r:id="rId7"/>
    <p:sldId id="272" r:id="rId8"/>
    <p:sldId id="266" r:id="rId9"/>
    <p:sldId id="291" r:id="rId10"/>
    <p:sldId id="286" r:id="rId11"/>
    <p:sldId id="276" r:id="rId12"/>
    <p:sldId id="278" r:id="rId13"/>
    <p:sldId id="287" r:id="rId14"/>
    <p:sldId id="284" r:id="rId15"/>
    <p:sldId id="260" r:id="rId16"/>
    <p:sldId id="292" r:id="rId17"/>
    <p:sldId id="293" r:id="rId18"/>
  </p:sldIdLst>
  <p:sldSz cx="12192000" cy="6858000"/>
  <p:notesSz cx="6819900" cy="9918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71" autoAdjust="0"/>
    <p:restoredTop sz="72711" autoAdjust="0"/>
  </p:normalViewPr>
  <p:slideViewPr>
    <p:cSldViewPr snapToGrid="0">
      <p:cViewPr varScale="1">
        <p:scale>
          <a:sx n="54" d="100"/>
          <a:sy n="54" d="100"/>
        </p:scale>
        <p:origin x="54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623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1EB791-E1B1-41BC-AD89-90032B9786B8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623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81541F-7532-4E4A-9F85-4AFEFD5A1D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4093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63032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15ACCE-324B-46CA-BBD1-D9D2750BEF27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990" y="4773374"/>
            <a:ext cx="5455920" cy="39054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63032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936EDD-FA40-4BD7-8BD5-6EA6202F19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1651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36EDD-FA40-4BD7-8BD5-6EA6202F19F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8745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36EDD-FA40-4BD7-8BD5-6EA6202F19F7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59087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36EDD-FA40-4BD7-8BD5-6EA6202F19F7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90739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36EDD-FA40-4BD7-8BD5-6EA6202F19F7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00647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36EDD-FA40-4BD7-8BD5-6EA6202F19F7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18544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36EDD-FA40-4BD7-8BD5-6EA6202F19F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49835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36EDD-FA40-4BD7-8BD5-6EA6202F19F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17805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36EDD-FA40-4BD7-8BD5-6EA6202F19F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19805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36EDD-FA40-4BD7-8BD5-6EA6202F19F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71110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36EDD-FA40-4BD7-8BD5-6EA6202F19F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76385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36EDD-FA40-4BD7-8BD5-6EA6202F19F7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68868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36EDD-FA40-4BD7-8BD5-6EA6202F19F7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50977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36EDD-FA40-4BD7-8BD5-6EA6202F19F7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2984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IPD Title Slide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"/>
            <a:ext cx="12192001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93C6D5A-7A77-4CCE-85FD-34A8CB7461E4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776668F-8642-40BC-A8A7-E8AE874D35B7}" type="slidenum">
              <a:rPr lang="en-GB" smtClean="0"/>
              <a:t>‹#›</a:t>
            </a:fld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7382" y="518776"/>
            <a:ext cx="1422302" cy="809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666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_WhiteDottedPatt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C6D5A-7A77-4CCE-85FD-34A8CB7461E4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668F-8642-40BC-A8A7-E8AE874D35B7}" type="slidenum">
              <a:rPr lang="en-GB" smtClean="0"/>
              <a:t>‹#›</a:t>
            </a:fld>
            <a:endParaRPr lang="en-GB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838201" y="856801"/>
            <a:ext cx="10623551" cy="527095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0332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Pictures_WhiteDottedPatt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C6D5A-7A77-4CCE-85FD-34A8CB7461E4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668F-8642-40BC-A8A7-E8AE874D35B7}" type="slidenum">
              <a:rPr lang="en-GB" smtClean="0"/>
              <a:t>‹#›</a:t>
            </a:fld>
            <a:endParaRPr lang="en-GB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364800" y="547688"/>
            <a:ext cx="5741784" cy="56007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6201834" y="539750"/>
            <a:ext cx="5645151" cy="5608638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2276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_WhiteDottedPatt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C6D5A-7A77-4CCE-85FD-34A8CB7461E4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668F-8642-40BC-A8A7-E8AE874D35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37681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_WhiteDottedPatt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C6D5A-7A77-4CCE-85FD-34A8CB7461E4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668F-8642-40BC-A8A7-E8AE874D35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3620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_WhiteDottedPatt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C6D5A-7A77-4CCE-85FD-34A8CB7461E4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668F-8642-40BC-A8A7-E8AE874D35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98448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_WhiteDottedPatt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C6D5A-7A77-4CCE-85FD-34A8CB7461E4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668F-8642-40BC-A8A7-E8AE874D35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15339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IPD End Slide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4401"/>
            <a:ext cx="12192001" cy="6858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3857" y="494064"/>
            <a:ext cx="1896403" cy="809137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93C6D5A-7A77-4CCE-85FD-34A8CB7461E4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776668F-8642-40BC-A8A7-E8AE874D35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6117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_PurpleDottedPatt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C1156-9F48-442B-9650-93B414C8510A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0D72C-7A67-4C52-B3B9-1710A04F6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55070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_PurpleDottedPatt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C1156-9F48-442B-9650-93B414C8510A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0D72C-7A67-4C52-B3B9-1710A04F6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74210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_PurpleDottedPatt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58595B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C1156-9F48-442B-9650-93B414C8510A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0D72C-7A67-4C52-B3B9-1710A04F6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0467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ternate section break or open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C6D5A-7A77-4CCE-85FD-34A8CB7461E4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668F-8642-40BC-A8A7-E8AE874D35B7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49" r="-26553"/>
          <a:stretch/>
        </p:blipFill>
        <p:spPr>
          <a:xfrm>
            <a:off x="-7741" y="-1526"/>
            <a:ext cx="16123260" cy="699287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24228" y="493200"/>
            <a:ext cx="1922467" cy="824612"/>
          </a:xfrm>
          <a:prstGeom prst="rect">
            <a:avLst/>
          </a:prstGeom>
        </p:spPr>
      </p:pic>
      <p:sp>
        <p:nvSpPr>
          <p:cNvPr id="10" name="TextBox 9"/>
          <p:cNvSpPr txBox="1">
            <a:spLocks noChangeAspect="1"/>
          </p:cNvSpPr>
          <p:nvPr/>
        </p:nvSpPr>
        <p:spPr>
          <a:xfrm>
            <a:off x="-1" y="1524003"/>
            <a:ext cx="6086324" cy="2663369"/>
          </a:xfrm>
          <a:prstGeom prst="rect">
            <a:avLst/>
          </a:prstGeom>
          <a:solidFill>
            <a:srgbClr val="58595B">
              <a:alpha val="81000"/>
            </a:srgbClr>
          </a:solidFill>
        </p:spPr>
        <p:txBody>
          <a:bodyPr wrap="square" rtlCol="0">
            <a:normAutofit/>
          </a:bodyPr>
          <a:lstStyle/>
          <a:p>
            <a:endParaRPr lang="en-US" sz="2800" baseline="0" dirty="0" smtClean="0">
              <a:solidFill>
                <a:schemeClr val="bg1"/>
              </a:solidFill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12261" y="1761559"/>
            <a:ext cx="5578939" cy="2299453"/>
          </a:xfrm>
        </p:spPr>
        <p:txBody>
          <a:bodyPr anchor="ctr" anchorCtr="0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5596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_PurpleDottedPatt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46401"/>
            <a:ext cx="5181600" cy="4830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46401"/>
            <a:ext cx="5181600" cy="4830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C1156-9F48-442B-9650-93B414C8510A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0D72C-7A67-4C52-B3B9-1710A04F6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1794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_PurpleDottedPatt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C1156-9F48-442B-9650-93B414C8510A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0D72C-7A67-4C52-B3B9-1710A04F6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44588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_PurpleDottedPatt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C1156-9F48-442B-9650-93B414C8510A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0D72C-7A67-4C52-B3B9-1710A04F6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9560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_PurpleDottedPatt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C1156-9F48-442B-9650-93B414C8510A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0D72C-7A67-4C52-B3B9-1710A04F6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6116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_PurpleDottedPatt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C1156-9F48-442B-9650-93B414C8510A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0D72C-7A67-4C52-B3B9-1710A04F6D2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838201" y="856801"/>
            <a:ext cx="10623551" cy="527095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88081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ictures_PurpleDottedPatt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C1156-9F48-442B-9650-93B414C8510A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0D72C-7A67-4C52-B3B9-1710A04F6D2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364800" y="547688"/>
            <a:ext cx="5741784" cy="56007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6201834" y="539750"/>
            <a:ext cx="5645151" cy="5608638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36492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_PurpleDottedPatt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C1156-9F48-442B-9650-93B414C8510A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0D72C-7A67-4C52-B3B9-1710A04F6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603200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_PurpleDottedPatt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C1156-9F48-442B-9650-93B414C8510A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0D72C-7A67-4C52-B3B9-1710A04F6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15042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_PurpleDottedPatt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C1156-9F48-442B-9650-93B414C8510A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0D72C-7A67-4C52-B3B9-1710A04F6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78001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_PurpleDottedPatt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C1156-9F48-442B-9650-93B414C8510A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0D72C-7A67-4C52-B3B9-1710A04F6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9890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_WhiteDottedPatt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3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C6D5A-7A77-4CCE-85FD-34A8CB7461E4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367262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_SlateDottedPatt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C1156-9F48-442B-9650-93B414C8510A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0D72C-7A67-4C52-B3B9-1710A04F6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844876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_SlateDottedPatt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C1156-9F48-442B-9650-93B414C8510A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0D72C-7A67-4C52-B3B9-1710A04F6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114917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_SlateDottedPatt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58595B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C1156-9F48-442B-9650-93B414C8510A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0D72C-7A67-4C52-B3B9-1710A04F6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975435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_SlateDottedPatt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46401"/>
            <a:ext cx="5181600" cy="4830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46401"/>
            <a:ext cx="5181600" cy="4830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C1156-9F48-442B-9650-93B414C8510A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0D72C-7A67-4C52-B3B9-1710A04F6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114994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_SlateDottedPatt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C1156-9F48-442B-9650-93B414C8510A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0D72C-7A67-4C52-B3B9-1710A04F6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950115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_SlateDottedPatt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C1156-9F48-442B-9650-93B414C8510A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0D72C-7A67-4C52-B3B9-1710A04F6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83606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_SlateDottedPatt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C1156-9F48-442B-9650-93B414C8510A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0D72C-7A67-4C52-B3B9-1710A04F6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204385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_SlateDottedPatt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C1156-9F48-442B-9650-93B414C8510A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0D72C-7A67-4C52-B3B9-1710A04F6D2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838201" y="856801"/>
            <a:ext cx="10623551" cy="527095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316149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ictures_SlateDottedPatt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C1156-9F48-442B-9650-93B414C8510A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0D72C-7A67-4C52-B3B9-1710A04F6D2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364800" y="547688"/>
            <a:ext cx="5741784" cy="56007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6201834" y="539750"/>
            <a:ext cx="5645151" cy="5608638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3354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_SlateDottedPatt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C1156-9F48-442B-9650-93B414C8510A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0D72C-7A67-4C52-B3B9-1710A04F6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4984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_WhiteDottedPatt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C6D5A-7A77-4CCE-85FD-34A8CB7461E4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668F-8642-40BC-A8A7-E8AE874D35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07314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_SlateDottedPatt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C1156-9F48-442B-9650-93B414C8510A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0D72C-7A67-4C52-B3B9-1710A04F6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44709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_SlateDottedPatt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C1156-9F48-442B-9650-93B414C8510A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0D72C-7A67-4C52-B3B9-1710A04F6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387070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_SlateDottedPatt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C1156-9F48-442B-9650-93B414C8510A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0D72C-7A67-4C52-B3B9-1710A04F6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76588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_White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C1156-9F48-442B-9650-93B414C8510A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0D72C-7A67-4C52-B3B9-1710A04F6D2A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331481"/>
            <a:ext cx="1896000" cy="483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61983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_White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C1156-9F48-442B-9650-93B414C8510A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0D72C-7A67-4C52-B3B9-1710A04F6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849979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_White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58595B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C1156-9F48-442B-9650-93B414C8510A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0D72C-7A67-4C52-B3B9-1710A04F6D2A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331481"/>
            <a:ext cx="1896000" cy="483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29668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_White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46401"/>
            <a:ext cx="5181600" cy="4830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46401"/>
            <a:ext cx="5181600" cy="4830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C1156-9F48-442B-9650-93B414C8510A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0D72C-7A67-4C52-B3B9-1710A04F6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32710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_White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C1156-9F48-442B-9650-93B414C8510A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0D72C-7A67-4C52-B3B9-1710A04F6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36552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_White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C1156-9F48-442B-9650-93B414C8510A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0D72C-7A67-4C52-B3B9-1710A04F6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079259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_White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C1156-9F48-442B-9650-93B414C8510A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0D72C-7A67-4C52-B3B9-1710A04F6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0598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_WhiteDottedPatt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58595B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C6D5A-7A77-4CCE-85FD-34A8CB7461E4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668F-8642-40BC-A8A7-E8AE874D35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36639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_White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C1156-9F48-442B-9650-93B414C8510A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0D72C-7A67-4C52-B3B9-1710A04F6D2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838201" y="856801"/>
            <a:ext cx="10623551" cy="527095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435764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ictues_White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C1156-9F48-442B-9650-93B414C8510A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0D72C-7A67-4C52-B3B9-1710A04F6D2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364800" y="547688"/>
            <a:ext cx="5741784" cy="56007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6201834" y="539750"/>
            <a:ext cx="5645151" cy="5608638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023928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_White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C1156-9F48-442B-9650-93B414C8510A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0D72C-7A67-4C52-B3B9-1710A04F6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308945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_White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C1156-9F48-442B-9650-93B414C8510A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0D72C-7A67-4C52-B3B9-1710A04F6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96075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_White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C1156-9F48-442B-9650-93B414C8510A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0D72C-7A67-4C52-B3B9-1710A04F6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26753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_White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C1156-9F48-442B-9650-93B414C8510A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0D72C-7A67-4C52-B3B9-1710A04F6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17586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_WhiteDottedPatt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46401"/>
            <a:ext cx="5181600" cy="4830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46401"/>
            <a:ext cx="5181600" cy="4830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C6D5A-7A77-4CCE-85FD-34A8CB7461E4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668F-8642-40BC-A8A7-E8AE874D35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3039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_WhiteDottedPatt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C6D5A-7A77-4CCE-85FD-34A8CB7461E4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668F-8642-40BC-A8A7-E8AE874D35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002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_WhiteDottedPatt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C6D5A-7A77-4CCE-85FD-34A8CB7461E4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668F-8642-40BC-A8A7-E8AE874D35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5964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_WhiteDottedPatt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C6D5A-7A77-4CCE-85FD-34A8CB7461E4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668F-8642-40BC-A8A7-E8AE874D35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888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8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image" Target="../media/image7.png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41.xml"/><Relationship Id="rId2" Type="http://schemas.openxmlformats.org/officeDocument/2006/relationships/slideLayout" Target="../slideLayouts/slideLayout3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5" Type="http://schemas.openxmlformats.org/officeDocument/2006/relationships/image" Target="../media/image7.png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13" Type="http://schemas.openxmlformats.org/officeDocument/2006/relationships/slideLayout" Target="../slideLayouts/slideLayout55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slideLayout" Target="../slideLayouts/slideLayout54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31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321624"/>
            <a:ext cx="10515600" cy="4899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58595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93C6D5A-7A77-4CCE-85FD-34A8CB7461E4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rgbClr val="58595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58595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776668F-8642-40BC-A8A7-E8AE874D35B7}" type="slidenum">
              <a:rPr lang="en-GB" smtClean="0"/>
              <a:t>‹#›</a:t>
            </a:fld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083" y="6363946"/>
            <a:ext cx="786059" cy="2700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3524" y="5052778"/>
            <a:ext cx="1798476" cy="1798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22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rgbClr val="520D5D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DA1D52"/>
        </a:buClr>
        <a:buFont typeface="Arial" panose="020B0604020202020204" pitchFamily="34" charset="0"/>
        <a:buChar char="•"/>
        <a:defRPr sz="2500" kern="1200" baseline="0">
          <a:solidFill>
            <a:srgbClr val="58595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DA1D52"/>
        </a:buClr>
        <a:buFont typeface="Arial" panose="020B0604020202020204" pitchFamily="34" charset="0"/>
        <a:buChar char="•"/>
        <a:defRPr sz="2000" kern="1200">
          <a:solidFill>
            <a:srgbClr val="58595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DA1D52"/>
        </a:buClr>
        <a:buFont typeface="Arial" panose="020B0604020202020204" pitchFamily="34" charset="0"/>
        <a:buChar char="•"/>
        <a:defRPr sz="2000" kern="1200">
          <a:solidFill>
            <a:srgbClr val="58595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DA1D52"/>
        </a:buClr>
        <a:buFont typeface="Arial" panose="020B0604020202020204" pitchFamily="34" charset="0"/>
        <a:buChar char="•"/>
        <a:defRPr sz="1800" kern="1200">
          <a:solidFill>
            <a:srgbClr val="58595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DA1D52"/>
        </a:buClr>
        <a:buFont typeface="Arial" panose="020B0604020202020204" pitchFamily="34" charset="0"/>
        <a:buChar char="•"/>
        <a:defRPr sz="1800" kern="1200">
          <a:solidFill>
            <a:srgbClr val="58595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BD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31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321624"/>
            <a:ext cx="10515600" cy="4899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58595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11C1156-9F48-442B-9650-93B414C8510A}" type="datetimeFigureOut">
              <a:rPr lang="en-GB" smtClean="0"/>
              <a:pPr/>
              <a:t>18/03/2018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rgbClr val="58595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58595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6D0D72C-7A67-4C52-B3B9-1710A04F6D2A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4032" y="5059524"/>
            <a:ext cx="2397968" cy="179847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111" y="6363946"/>
            <a:ext cx="1048079" cy="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870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rgbClr val="520D5D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DA1D52"/>
        </a:buClr>
        <a:buFont typeface="Arial" panose="020B0604020202020204" pitchFamily="34" charset="0"/>
        <a:buChar char="•"/>
        <a:defRPr sz="2500" kern="1200">
          <a:solidFill>
            <a:srgbClr val="58595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DA1D52"/>
        </a:buClr>
        <a:buFont typeface="Arial" panose="020B0604020202020204" pitchFamily="34" charset="0"/>
        <a:buChar char="•"/>
        <a:defRPr sz="2000" kern="1200">
          <a:solidFill>
            <a:srgbClr val="58595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DA1D52"/>
        </a:buClr>
        <a:buFont typeface="Arial" panose="020B0604020202020204" pitchFamily="34" charset="0"/>
        <a:buChar char="•"/>
        <a:defRPr sz="2000" kern="1200">
          <a:solidFill>
            <a:srgbClr val="58595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DA1D52"/>
        </a:buClr>
        <a:buFont typeface="Arial" panose="020B0604020202020204" pitchFamily="34" charset="0"/>
        <a:buChar char="•"/>
        <a:defRPr sz="1800" kern="1200">
          <a:solidFill>
            <a:srgbClr val="58595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DA1D52"/>
        </a:buClr>
        <a:buFont typeface="Arial" panose="020B0604020202020204" pitchFamily="34" charset="0"/>
        <a:buChar char="•"/>
        <a:defRPr sz="1800" kern="1200">
          <a:solidFill>
            <a:srgbClr val="58595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ADB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31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321624"/>
            <a:ext cx="10515600" cy="4899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58595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11C1156-9F48-442B-9650-93B414C8510A}" type="datetimeFigureOut">
              <a:rPr lang="en-GB" smtClean="0"/>
              <a:pPr/>
              <a:t>18/03/2018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rgbClr val="58595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58595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6D0D72C-7A67-4C52-B3B9-1710A04F6D2A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4032" y="5059524"/>
            <a:ext cx="2397968" cy="179847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111" y="6363946"/>
            <a:ext cx="1048079" cy="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956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rgbClr val="520D5D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DA1D52"/>
        </a:buClr>
        <a:buFont typeface="Arial" panose="020B0604020202020204" pitchFamily="34" charset="0"/>
        <a:buChar char="•"/>
        <a:defRPr sz="2500" kern="1200">
          <a:solidFill>
            <a:srgbClr val="58595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DA1D52"/>
        </a:buClr>
        <a:buFont typeface="Arial" panose="020B0604020202020204" pitchFamily="34" charset="0"/>
        <a:buChar char="•"/>
        <a:defRPr sz="2000" kern="1200">
          <a:solidFill>
            <a:srgbClr val="58595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DA1D52"/>
        </a:buClr>
        <a:buFont typeface="Arial" panose="020B0604020202020204" pitchFamily="34" charset="0"/>
        <a:buChar char="•"/>
        <a:defRPr sz="2000" kern="1200">
          <a:solidFill>
            <a:srgbClr val="58595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DA1D52"/>
        </a:buClr>
        <a:buFont typeface="Arial" panose="020B0604020202020204" pitchFamily="34" charset="0"/>
        <a:buChar char="•"/>
        <a:defRPr sz="1800" kern="1200">
          <a:solidFill>
            <a:srgbClr val="58595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DA1D52"/>
        </a:buClr>
        <a:buFont typeface="Arial" panose="020B0604020202020204" pitchFamily="34" charset="0"/>
        <a:buChar char="•"/>
        <a:defRPr sz="1800" kern="1200">
          <a:solidFill>
            <a:srgbClr val="58595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31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321624"/>
            <a:ext cx="10515600" cy="4899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58595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11C1156-9F48-442B-9650-93B414C8510A}" type="datetimeFigureOut">
              <a:rPr lang="en-GB" smtClean="0"/>
              <a:pPr/>
              <a:t>18/03/2018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rgbClr val="58595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58595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6D0D72C-7A67-4C52-B3B9-1710A04F6D2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50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rgbClr val="520D5D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DA1D52"/>
        </a:buClr>
        <a:buFont typeface="Arial" panose="020B0604020202020204" pitchFamily="34" charset="0"/>
        <a:buChar char="•"/>
        <a:defRPr sz="2500" kern="1200">
          <a:solidFill>
            <a:srgbClr val="58595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DA1D52"/>
        </a:buClr>
        <a:buFont typeface="Arial" panose="020B0604020202020204" pitchFamily="34" charset="0"/>
        <a:buChar char="•"/>
        <a:defRPr sz="2000" kern="1200">
          <a:solidFill>
            <a:srgbClr val="58595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DA1D52"/>
        </a:buClr>
        <a:buFont typeface="Arial" panose="020B0604020202020204" pitchFamily="34" charset="0"/>
        <a:buChar char="•"/>
        <a:defRPr sz="2000" kern="1200">
          <a:solidFill>
            <a:srgbClr val="58595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DA1D52"/>
        </a:buClr>
        <a:buFont typeface="Arial" panose="020B0604020202020204" pitchFamily="34" charset="0"/>
        <a:buChar char="•"/>
        <a:defRPr sz="1800" kern="1200">
          <a:solidFill>
            <a:srgbClr val="58595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DA1D52"/>
        </a:buClr>
        <a:buFont typeface="Arial" panose="020B0604020202020204" pitchFamily="34" charset="0"/>
        <a:buChar char="•"/>
        <a:defRPr sz="1800" kern="1200">
          <a:solidFill>
            <a:srgbClr val="58595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8588" y="2553565"/>
            <a:ext cx="10009095" cy="1347431"/>
          </a:xfrm>
        </p:spPr>
        <p:txBody>
          <a:bodyPr>
            <a:noAutofit/>
          </a:bodyPr>
          <a:lstStyle/>
          <a:p>
            <a:r>
              <a:rPr lang="en-GB" sz="4400" b="1" dirty="0" smtClean="0"/>
              <a:t>Addressing the barriers to BAME employee career progression to the top</a:t>
            </a:r>
            <a:endParaRPr lang="en-GB" sz="4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85825" y="4457700"/>
            <a:ext cx="106013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chemeClr val="bg1"/>
                </a:solidFill>
              </a:rPr>
              <a:t>Dr Jill Miller, Diversity and Inclusion Policy Adviser, CIPD</a:t>
            </a:r>
            <a:endParaRPr lang="en-GB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89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407" y="141891"/>
            <a:ext cx="10515600" cy="1231200"/>
          </a:xfrm>
        </p:spPr>
        <p:txBody>
          <a:bodyPr/>
          <a:lstStyle/>
          <a:p>
            <a:r>
              <a:rPr lang="en-GB" dirty="0" smtClean="0"/>
              <a:t>What </a:t>
            </a:r>
            <a:r>
              <a:rPr lang="en-GB" dirty="0"/>
              <a:t>would help kick-start your career</a:t>
            </a:r>
            <a:r>
              <a:rPr lang="en-GB" dirty="0" smtClean="0"/>
              <a:t>?</a:t>
            </a:r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62"/>
          <a:stretch/>
        </p:blipFill>
        <p:spPr>
          <a:xfrm>
            <a:off x="57249" y="1023382"/>
            <a:ext cx="12077502" cy="4733181"/>
          </a:xfrm>
        </p:spPr>
      </p:pic>
    </p:spTree>
    <p:extLst>
      <p:ext uri="{BB962C8B-B14F-4D97-AF65-F5344CB8AC3E}">
        <p14:creationId xmlns:p14="http://schemas.microsoft.com/office/powerpoint/2010/main" val="312583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860" y="1943101"/>
            <a:ext cx="10515600" cy="1231200"/>
          </a:xfrm>
        </p:spPr>
        <p:txBody>
          <a:bodyPr>
            <a:normAutofit/>
          </a:bodyPr>
          <a:lstStyle/>
          <a:p>
            <a:pPr algn="ctr"/>
            <a:r>
              <a:rPr lang="en-GB" sz="5400" dirty="0" smtClean="0"/>
              <a:t>Recommendations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131014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Recommendations for employers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15762"/>
            <a:ext cx="11353800" cy="4899176"/>
          </a:xfrm>
        </p:spPr>
        <p:txBody>
          <a:bodyPr/>
          <a:lstStyle/>
          <a:p>
            <a:pPr marL="0" lvl="0" indent="0">
              <a:buNone/>
            </a:pPr>
            <a:r>
              <a:rPr lang="en-GB" dirty="0" smtClean="0"/>
              <a:t>1. </a:t>
            </a:r>
            <a:r>
              <a:rPr lang="en-GB" b="1" dirty="0" smtClean="0"/>
              <a:t>Understand </a:t>
            </a:r>
            <a:r>
              <a:rPr lang="en-GB" b="1" dirty="0"/>
              <a:t>what is happening in your </a:t>
            </a:r>
            <a:r>
              <a:rPr lang="en-GB" b="1" dirty="0" smtClean="0"/>
              <a:t>organisation</a:t>
            </a:r>
          </a:p>
          <a:p>
            <a:pPr marL="0" lvl="0" indent="0">
              <a:buNone/>
            </a:pPr>
            <a:r>
              <a:rPr lang="en-GB" dirty="0"/>
              <a:t>2. </a:t>
            </a:r>
            <a:r>
              <a:rPr lang="en-GB" b="1" dirty="0"/>
              <a:t>Be aware of intersectionality and examine progression barriers through multiple lenses</a:t>
            </a:r>
            <a:endParaRPr lang="en-GB" dirty="0"/>
          </a:p>
          <a:p>
            <a:pPr marL="0" lvl="0" indent="0">
              <a:buNone/>
            </a:pPr>
            <a:r>
              <a:rPr lang="en-GB" dirty="0" smtClean="0"/>
              <a:t>3</a:t>
            </a:r>
            <a:r>
              <a:rPr lang="en-GB" dirty="0"/>
              <a:t>. </a:t>
            </a:r>
            <a:r>
              <a:rPr lang="en-GB" b="1" dirty="0"/>
              <a:t>Critically appraise your organisation culture</a:t>
            </a:r>
            <a:endParaRPr lang="en-GB" dirty="0"/>
          </a:p>
          <a:p>
            <a:pPr marL="0" lvl="0" indent="0">
              <a:buNone/>
            </a:pPr>
            <a:r>
              <a:rPr lang="en-GB" dirty="0" smtClean="0"/>
              <a:t>4</a:t>
            </a:r>
            <a:r>
              <a:rPr lang="en-GB" dirty="0"/>
              <a:t>. </a:t>
            </a:r>
            <a:r>
              <a:rPr lang="en-GB" b="1" dirty="0"/>
              <a:t>Actively encourage employee voice to inform change</a:t>
            </a:r>
            <a:endParaRPr lang="en-GB" dirty="0"/>
          </a:p>
          <a:p>
            <a:pPr marL="0" lvl="0" indent="0">
              <a:buNone/>
            </a:pPr>
            <a:r>
              <a:rPr lang="en-GB" dirty="0"/>
              <a:t>5. </a:t>
            </a:r>
            <a:r>
              <a:rPr lang="en-GB" b="1" dirty="0"/>
              <a:t>Address unconscious bias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445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Recommendations for policy makers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1279" y="1231201"/>
            <a:ext cx="10515600" cy="489917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b="1" dirty="0" smtClean="0"/>
              <a:t>1. Provide </a:t>
            </a:r>
            <a:r>
              <a:rPr lang="en-GB" b="1" dirty="0"/>
              <a:t>practical support for race pay gap reporting</a:t>
            </a:r>
            <a:endParaRPr lang="en-GB" dirty="0"/>
          </a:p>
          <a:p>
            <a:r>
              <a:rPr lang="en-GB" dirty="0"/>
              <a:t>We welcome Baroness McGregor-Smith’s recommendation for organisations to be publishing workforce data broken down by race and pay band. </a:t>
            </a:r>
          </a:p>
          <a:p>
            <a:r>
              <a:rPr lang="en-GB" dirty="0" smtClean="0"/>
              <a:t>The </a:t>
            </a:r>
            <a:r>
              <a:rPr lang="en-GB" dirty="0"/>
              <a:t>transparency achieved through data reporting will help focus attention and should drive action. </a:t>
            </a:r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/>
              <a:t>complexity of tackling pay gaps across gender, race and disability as highlighted in research by the </a:t>
            </a:r>
            <a:r>
              <a:rPr lang="en-GB" dirty="0" smtClean="0"/>
              <a:t>EHRC </a:t>
            </a:r>
            <a:r>
              <a:rPr lang="en-GB" dirty="0"/>
              <a:t>(2017). </a:t>
            </a:r>
          </a:p>
          <a:p>
            <a:r>
              <a:rPr lang="en-GB" dirty="0"/>
              <a:t>Government has a key role in challenging any misconceptions that the pay gaps are entirely out of employers’ </a:t>
            </a:r>
            <a:r>
              <a:rPr lang="en-GB" dirty="0" smtClean="0"/>
              <a:t>control. </a:t>
            </a:r>
          </a:p>
          <a:p>
            <a:r>
              <a:rPr lang="en-GB" dirty="0" smtClean="0"/>
              <a:t>We </a:t>
            </a:r>
            <a:r>
              <a:rPr lang="en-GB" dirty="0"/>
              <a:t>need lessons from gender pay gap reporting to inform the approach to both race and disability pay gap reporting.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589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781" y="548640"/>
            <a:ext cx="10378010" cy="5438092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GB" dirty="0" smtClean="0"/>
              <a:t>2. </a:t>
            </a:r>
            <a:r>
              <a:rPr lang="en-GB" b="1" dirty="0"/>
              <a:t>Develop guidance for employer action</a:t>
            </a:r>
            <a:endParaRPr lang="en-GB" dirty="0"/>
          </a:p>
          <a:p>
            <a:r>
              <a:rPr lang="en-GB" dirty="0" smtClean="0"/>
              <a:t>We’re reluctant to talk about race.</a:t>
            </a:r>
          </a:p>
          <a:p>
            <a:r>
              <a:rPr lang="en-GB" dirty="0" smtClean="0"/>
              <a:t>Employers may be uncertain of where to start.</a:t>
            </a:r>
          </a:p>
          <a:p>
            <a:r>
              <a:rPr lang="en-GB" dirty="0"/>
              <a:t>fear of doing the wrong thing may be holding some employers back from doing </a:t>
            </a:r>
            <a:r>
              <a:rPr lang="en-GB" dirty="0" smtClean="0"/>
              <a:t>anything.</a:t>
            </a:r>
          </a:p>
          <a:p>
            <a:endParaRPr lang="en-GB" dirty="0"/>
          </a:p>
          <a:p>
            <a:pPr marL="0" lvl="0" indent="0">
              <a:buNone/>
            </a:pPr>
            <a:r>
              <a:rPr lang="en-GB" dirty="0" smtClean="0"/>
              <a:t>3. </a:t>
            </a:r>
            <a:r>
              <a:rPr lang="en-GB" b="1" dirty="0"/>
              <a:t>Advocate and support better quality people management practice</a:t>
            </a:r>
            <a:endParaRPr lang="en-GB" dirty="0"/>
          </a:p>
          <a:p>
            <a:r>
              <a:rPr lang="en-GB" dirty="0"/>
              <a:t>Our research found that people management practice is poor across the board according to all ethnicities. </a:t>
            </a:r>
            <a:endParaRPr lang="en-GB" dirty="0" smtClean="0"/>
          </a:p>
          <a:p>
            <a:r>
              <a:rPr lang="en-GB" dirty="0" smtClean="0"/>
              <a:t>Government </a:t>
            </a:r>
            <a:r>
              <a:rPr lang="en-GB" dirty="0"/>
              <a:t>has a role to play in nudging and supporting employers to improve their people management capability at a local and a national level.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659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Aims of the 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5940"/>
            <a:ext cx="10515600" cy="4414860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Drive action on race equality at work through:</a:t>
            </a:r>
          </a:p>
          <a:p>
            <a:pPr marL="0" indent="0">
              <a:buNone/>
            </a:pPr>
            <a:endParaRPr lang="en-GB" b="1" dirty="0" smtClean="0"/>
          </a:p>
          <a:p>
            <a:r>
              <a:rPr lang="en-GB" dirty="0" smtClean="0"/>
              <a:t>Bringing together what we know already</a:t>
            </a:r>
          </a:p>
          <a:p>
            <a:r>
              <a:rPr lang="en-GB" dirty="0" smtClean="0"/>
              <a:t>Add new insight about how we turn talk into action</a:t>
            </a:r>
          </a:p>
          <a:p>
            <a:r>
              <a:rPr lang="en-GB" dirty="0" smtClean="0"/>
              <a:t>Inspire action through case study practice examples</a:t>
            </a:r>
          </a:p>
          <a:p>
            <a:r>
              <a:rPr lang="en-GB" dirty="0" smtClean="0"/>
              <a:t>Articulate the </a:t>
            </a:r>
            <a:r>
              <a:rPr lang="en-GB" dirty="0"/>
              <a:t>central role that the HR profession has in making this change happen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414177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GB" dirty="0" smtClean="0"/>
              <a:t>Survey methodology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45821"/>
            <a:ext cx="10515600" cy="5692140"/>
          </a:xfrm>
        </p:spPr>
        <p:txBody>
          <a:bodyPr>
            <a:normAutofit/>
          </a:bodyPr>
          <a:lstStyle/>
          <a:p>
            <a:pPr marL="285750" indent="-285750"/>
            <a:endParaRPr lang="en-GB" sz="2000" dirty="0"/>
          </a:p>
          <a:p>
            <a:pPr marL="285750" indent="-285750"/>
            <a:r>
              <a:rPr lang="en-GB" sz="2800" dirty="0"/>
              <a:t>Survey of 1,290 UK employees, 700 from a BAME background and 590 </a:t>
            </a:r>
            <a:r>
              <a:rPr lang="en-GB" sz="2800" dirty="0" smtClean="0"/>
              <a:t>white British (ONS ethnicity categories used)</a:t>
            </a:r>
            <a:endParaRPr lang="en-GB" sz="2800" dirty="0"/>
          </a:p>
          <a:p>
            <a:pPr marL="285750" indent="-285750"/>
            <a:endParaRPr lang="en-GB" sz="2800" dirty="0"/>
          </a:p>
          <a:p>
            <a:pPr marL="285750" indent="-285750"/>
            <a:r>
              <a:rPr lang="en-GB" sz="2800" dirty="0"/>
              <a:t>Asked questions </a:t>
            </a:r>
            <a:r>
              <a:rPr lang="en-GB" sz="2800" dirty="0" smtClean="0"/>
              <a:t>about different aspects of career progression:</a:t>
            </a:r>
            <a:endParaRPr lang="en-GB" sz="2800" dirty="0"/>
          </a:p>
          <a:p>
            <a:pPr marL="1371600" lvl="2" indent="-457200">
              <a:buFont typeface="+mj-lt"/>
              <a:buAutoNum type="arabicPeriod"/>
            </a:pPr>
            <a:r>
              <a:rPr lang="en-GB" sz="2300" dirty="0"/>
              <a:t>Factors influencing career achievement to-date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GB" sz="2300" dirty="0"/>
              <a:t>Development opportunities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GB" sz="2300" dirty="0"/>
              <a:t>Ambition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GB" sz="2300" dirty="0" smtClean="0"/>
              <a:t>Organisation </a:t>
            </a:r>
            <a:r>
              <a:rPr lang="en-GB" sz="2300" dirty="0"/>
              <a:t>culture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GB" sz="2300" dirty="0"/>
              <a:t>Organisation support to help people achieve their potential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GB" sz="2300" dirty="0"/>
              <a:t>Line manager support for career development</a:t>
            </a:r>
          </a:p>
          <a:p>
            <a:pPr marL="285750" indent="-285750"/>
            <a:r>
              <a:rPr lang="en-GB" sz="2800" dirty="0" smtClean="0"/>
              <a:t>Compare </a:t>
            </a:r>
            <a:r>
              <a:rPr lang="en-GB" sz="2800" dirty="0"/>
              <a:t>results between and within groups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28159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860" y="1943101"/>
            <a:ext cx="10515600" cy="1231200"/>
          </a:xfrm>
        </p:spPr>
        <p:txBody>
          <a:bodyPr>
            <a:normAutofit/>
          </a:bodyPr>
          <a:lstStyle/>
          <a:p>
            <a:pPr algn="ctr"/>
            <a:r>
              <a:rPr lang="en-GB" sz="5400" dirty="0" smtClean="0"/>
              <a:t>Findings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207911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1231200"/>
          </a:xfrm>
        </p:spPr>
        <p:txBody>
          <a:bodyPr/>
          <a:lstStyle/>
          <a:p>
            <a:r>
              <a:rPr lang="en-GB" dirty="0" smtClean="0"/>
              <a:t>Factors influencing career achievement to-date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1080" y="1517073"/>
            <a:ext cx="10515600" cy="4838007"/>
          </a:xfrm>
        </p:spPr>
        <p:txBody>
          <a:bodyPr>
            <a:normAutofit/>
          </a:bodyPr>
          <a:lstStyle/>
          <a:p>
            <a:pPr lvl="0"/>
            <a:r>
              <a:rPr lang="en-GB" sz="3000" dirty="0">
                <a:latin typeface="+mn-lt"/>
              </a:rPr>
              <a:t>Significantly more BAME employees said career progression is an important part of their working life than those from a </a:t>
            </a:r>
            <a:r>
              <a:rPr lang="en-GB" sz="3000" dirty="0" smtClean="0">
                <a:latin typeface="+mn-lt"/>
              </a:rPr>
              <a:t>white </a:t>
            </a:r>
            <a:r>
              <a:rPr lang="en-GB" sz="3000" dirty="0">
                <a:latin typeface="+mn-lt"/>
              </a:rPr>
              <a:t>British background</a:t>
            </a:r>
            <a:r>
              <a:rPr lang="en-GB" sz="3000" dirty="0" smtClean="0">
                <a:latin typeface="+mn-lt"/>
              </a:rPr>
              <a:t>.</a:t>
            </a:r>
          </a:p>
          <a:p>
            <a:pPr lvl="0"/>
            <a:endParaRPr lang="en-GB" sz="3000" dirty="0" smtClean="0">
              <a:latin typeface="+mn-lt"/>
            </a:endParaRPr>
          </a:p>
          <a:p>
            <a:pPr lvl="0"/>
            <a:r>
              <a:rPr lang="en-GB" sz="3000" dirty="0" smtClean="0">
                <a:latin typeface="+mn-lt"/>
              </a:rPr>
              <a:t>However</a:t>
            </a:r>
            <a:r>
              <a:rPr lang="en-GB" sz="3000" dirty="0">
                <a:latin typeface="+mn-lt"/>
              </a:rPr>
              <a:t>, BAME employees are </a:t>
            </a:r>
            <a:r>
              <a:rPr lang="en-GB" sz="3000" dirty="0" smtClean="0">
                <a:latin typeface="+mn-lt"/>
              </a:rPr>
              <a:t>more </a:t>
            </a:r>
            <a:r>
              <a:rPr lang="en-GB" sz="3000" dirty="0">
                <a:latin typeface="+mn-lt"/>
              </a:rPr>
              <a:t>likely than </a:t>
            </a:r>
            <a:r>
              <a:rPr lang="en-GB" sz="3000" dirty="0" smtClean="0">
                <a:latin typeface="+mn-lt"/>
              </a:rPr>
              <a:t>white </a:t>
            </a:r>
            <a:r>
              <a:rPr lang="en-GB" sz="3000" dirty="0">
                <a:latin typeface="+mn-lt"/>
              </a:rPr>
              <a:t>British employees to say their career progression to-date </a:t>
            </a:r>
            <a:r>
              <a:rPr lang="en-GB" sz="3000" dirty="0" smtClean="0">
                <a:latin typeface="+mn-lt"/>
              </a:rPr>
              <a:t>has </a:t>
            </a:r>
            <a:r>
              <a:rPr lang="en-GB" sz="3000" dirty="0">
                <a:latin typeface="+mn-lt"/>
              </a:rPr>
              <a:t>failed to meet their expectations. </a:t>
            </a:r>
            <a:endParaRPr lang="en-GB" sz="30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6575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817"/>
          <a:stretch/>
        </p:blipFill>
        <p:spPr>
          <a:xfrm>
            <a:off x="838200" y="1937783"/>
            <a:ext cx="11019157" cy="412836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4242"/>
          <a:stretch/>
        </p:blipFill>
        <p:spPr>
          <a:xfrm>
            <a:off x="838200" y="277540"/>
            <a:ext cx="11019157" cy="166024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38201" y="1937783"/>
            <a:ext cx="10841182" cy="1013235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838199" y="4104644"/>
            <a:ext cx="10841182" cy="84143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838199" y="4999493"/>
            <a:ext cx="10841182" cy="507689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344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298" y="161217"/>
            <a:ext cx="6985990" cy="6554893"/>
          </a:xfrm>
        </p:spPr>
      </p:pic>
    </p:spTree>
    <p:extLst>
      <p:ext uri="{BB962C8B-B14F-4D97-AF65-F5344CB8AC3E}">
        <p14:creationId xmlns:p14="http://schemas.microsoft.com/office/powerpoint/2010/main" val="12733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231200"/>
          </a:xfrm>
        </p:spPr>
        <p:txBody>
          <a:bodyPr/>
          <a:lstStyle/>
          <a:p>
            <a:r>
              <a:rPr lang="en-GB" dirty="0" smtClean="0"/>
              <a:t>The impact of organisation culture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31202"/>
            <a:ext cx="12191999" cy="6146344"/>
          </a:xfrm>
        </p:spPr>
        <p:txBody>
          <a:bodyPr>
            <a:normAutofit/>
          </a:bodyPr>
          <a:lstStyle/>
          <a:p>
            <a:pPr lvl="0"/>
            <a:r>
              <a:rPr lang="en-GB" dirty="0"/>
              <a:t>Just 3/5 of both BAME and white British employees feel their organisation has an inclusive culture. </a:t>
            </a:r>
            <a:endParaRPr lang="en-GB" dirty="0" smtClean="0"/>
          </a:p>
          <a:p>
            <a:pPr lvl="0"/>
            <a:endParaRPr lang="en-GB" dirty="0"/>
          </a:p>
          <a:p>
            <a:pPr lvl="0"/>
            <a:endParaRPr lang="en-GB" dirty="0" smtClean="0"/>
          </a:p>
          <a:p>
            <a:pPr lvl="0"/>
            <a:endParaRPr lang="en-GB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486"/>
          <a:stretch/>
        </p:blipFill>
        <p:spPr>
          <a:xfrm>
            <a:off x="1316182" y="2261900"/>
            <a:ext cx="10653055" cy="4084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84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187" y="362607"/>
            <a:ext cx="10515600" cy="1231200"/>
          </a:xfrm>
        </p:spPr>
        <p:txBody>
          <a:bodyPr/>
          <a:lstStyle/>
          <a:p>
            <a:r>
              <a:rPr lang="en-GB" dirty="0" smtClean="0"/>
              <a:t>Low level of line manager support for career development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88728"/>
            <a:ext cx="10515600" cy="4899176"/>
          </a:xfrm>
        </p:spPr>
        <p:txBody>
          <a:bodyPr/>
          <a:lstStyle/>
          <a:p>
            <a:r>
              <a:rPr lang="en-GB" dirty="0" smtClean="0"/>
              <a:t>Around </a:t>
            </a:r>
            <a:r>
              <a:rPr lang="en-GB" dirty="0"/>
              <a:t>2/5 say their line manager discusses their training and development needs with them. </a:t>
            </a:r>
            <a:endParaRPr lang="en-GB" dirty="0" smtClean="0"/>
          </a:p>
          <a:p>
            <a:r>
              <a:rPr lang="en-GB" dirty="0" smtClean="0"/>
              <a:t>Only </a:t>
            </a:r>
            <a:r>
              <a:rPr lang="en-GB" dirty="0"/>
              <a:t>around half of employees across most ethnic groups feel able to talk to their manager about their career </a:t>
            </a:r>
            <a:r>
              <a:rPr lang="en-GB" dirty="0" smtClean="0"/>
              <a:t>aspirations. </a:t>
            </a:r>
          </a:p>
          <a:p>
            <a:r>
              <a:rPr lang="en-GB" dirty="0" smtClean="0"/>
              <a:t>Around </a:t>
            </a:r>
            <a:r>
              <a:rPr lang="en-GB" dirty="0"/>
              <a:t>a third of both BAME and </a:t>
            </a:r>
            <a:r>
              <a:rPr lang="en-GB" dirty="0" smtClean="0"/>
              <a:t>White </a:t>
            </a:r>
            <a:r>
              <a:rPr lang="en-GB" dirty="0"/>
              <a:t>British employees feel their manager makes assumptions about their career path and aspirations.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040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PD WhiteDottedPatter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_template_Purple_colour_standard_size.pptx" id="{35F1DC1F-C1D8-444C-9C8E-9517A4DBAA45}" vid="{5582D848-BF7A-45D7-8585-C8D291898BE8}"/>
    </a:ext>
  </a:extLst>
</a:theme>
</file>

<file path=ppt/theme/theme2.xml><?xml version="1.0" encoding="utf-8"?>
<a:theme xmlns:a="http://schemas.openxmlformats.org/drawingml/2006/main" name="CIPD PurpleDottedPatter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_template_Purple_colour_standard_size.pptx" id="{35F1DC1F-C1D8-444C-9C8E-9517A4DBAA45}" vid="{B73137F9-0887-4F14-9A78-10C84376C633}"/>
    </a:ext>
  </a:extLst>
</a:theme>
</file>

<file path=ppt/theme/theme3.xml><?xml version="1.0" encoding="utf-8"?>
<a:theme xmlns:a="http://schemas.openxmlformats.org/drawingml/2006/main" name="CIPD SlateDottedPatter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_template_Purple_colour_standard_size.pptx" id="{35F1DC1F-C1D8-444C-9C8E-9517A4DBAA45}" vid="{4B86C8E1-730F-4D66-B21F-7094CC036E9E}"/>
    </a:ext>
  </a:extLst>
</a:theme>
</file>

<file path=ppt/theme/theme4.xml><?xml version="1.0" encoding="utf-8"?>
<a:theme xmlns:a="http://schemas.openxmlformats.org/drawingml/2006/main" name="CIPD WhitePlain">
  <a:themeElements>
    <a:clrScheme name="Custom 1">
      <a:dk1>
        <a:srgbClr val="520D5D"/>
      </a:dk1>
      <a:lt1>
        <a:srgbClr val="FFFFFF"/>
      </a:lt1>
      <a:dk2>
        <a:srgbClr val="58595B"/>
      </a:dk2>
      <a:lt2>
        <a:srgbClr val="E7E6E6"/>
      </a:lt2>
      <a:accent1>
        <a:srgbClr val="520D5D"/>
      </a:accent1>
      <a:accent2>
        <a:srgbClr val="A991BC"/>
      </a:accent2>
      <a:accent3>
        <a:srgbClr val="58595B"/>
      </a:accent3>
      <a:accent4>
        <a:srgbClr val="E68286"/>
      </a:accent4>
      <a:accent5>
        <a:srgbClr val="DA1D52"/>
      </a:accent5>
      <a:accent6>
        <a:srgbClr val="DBD3E5"/>
      </a:accent6>
      <a:hlink>
        <a:srgbClr val="DA1D52"/>
      </a:hlink>
      <a:folHlink>
        <a:srgbClr val="520D5D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_template_Purple_colour_standard_size.pptx" id="{35F1DC1F-C1D8-444C-9C8E-9517A4DBAA45}" vid="{43260DBB-3925-4FA2-9D88-ADC5D84BB1EF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07-11-16 Flexible Working</Template>
  <TotalTime>868</TotalTime>
  <Words>547</Words>
  <Application>Microsoft Office PowerPoint</Application>
  <PresentationFormat>Widescreen</PresentationFormat>
  <Paragraphs>75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CIPD WhiteDottedPattern</vt:lpstr>
      <vt:lpstr>CIPD PurpleDottedPattern</vt:lpstr>
      <vt:lpstr>CIPD SlateDottedPattern</vt:lpstr>
      <vt:lpstr>CIPD WhitePlain</vt:lpstr>
      <vt:lpstr>Addressing the barriers to BAME employee career progression to the top</vt:lpstr>
      <vt:lpstr>Aims of the work</vt:lpstr>
      <vt:lpstr>Survey methodology</vt:lpstr>
      <vt:lpstr>Findings</vt:lpstr>
      <vt:lpstr>Factors influencing career achievement to-date</vt:lpstr>
      <vt:lpstr>PowerPoint Presentation</vt:lpstr>
      <vt:lpstr>PowerPoint Presentation</vt:lpstr>
      <vt:lpstr>The impact of organisation culture</vt:lpstr>
      <vt:lpstr>Low level of line manager support for career development</vt:lpstr>
      <vt:lpstr>What would help kick-start your career?</vt:lpstr>
      <vt:lpstr>Recommendations</vt:lpstr>
      <vt:lpstr>Recommendations for employers</vt:lpstr>
      <vt:lpstr>Recommendations for policy makers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Employee Resource Groups: What Are They and Why Do They Matter?</dc:title>
  <dc:creator>Jill Miller</dc:creator>
  <cp:lastModifiedBy>Wendy Irwin</cp:lastModifiedBy>
  <cp:revision>145</cp:revision>
  <cp:lastPrinted>2017-09-26T13:43:58Z</cp:lastPrinted>
  <dcterms:created xsi:type="dcterms:W3CDTF">2017-07-20T15:37:14Z</dcterms:created>
  <dcterms:modified xsi:type="dcterms:W3CDTF">2018-03-18T15:57:30Z</dcterms:modified>
</cp:coreProperties>
</file>