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718" r:id="rId1"/>
    <p:sldMasterId id="2147483672" r:id="rId2"/>
  </p:sldMasterIdLst>
  <p:notesMasterIdLst>
    <p:notesMasterId r:id="rId18"/>
  </p:notesMasterIdLst>
  <p:handoutMasterIdLst>
    <p:handoutMasterId r:id="rId19"/>
  </p:handoutMasterIdLst>
  <p:sldIdLst>
    <p:sldId id="258" r:id="rId3"/>
    <p:sldId id="314" r:id="rId4"/>
    <p:sldId id="315" r:id="rId5"/>
    <p:sldId id="352" r:id="rId6"/>
    <p:sldId id="353" r:id="rId7"/>
    <p:sldId id="354" r:id="rId8"/>
    <p:sldId id="262" r:id="rId9"/>
    <p:sldId id="335" r:id="rId10"/>
    <p:sldId id="336" r:id="rId11"/>
    <p:sldId id="264" r:id="rId12"/>
    <p:sldId id="263" r:id="rId13"/>
    <p:sldId id="266" r:id="rId14"/>
    <p:sldId id="324" r:id="rId15"/>
    <p:sldId id="355" r:id="rId16"/>
    <p:sldId id="356" r:id="rId17"/>
  </p:sldIdLst>
  <p:sldSz cx="9144000" cy="6858000" type="screen4x3"/>
  <p:notesSz cx="6797675" cy="9874250"/>
  <p:defaultTextStyle>
    <a:defPPr>
      <a:defRPr lang="en-US"/>
    </a:defPPr>
    <a:lvl1pPr algn="l" defTabSz="366616" rtl="0" eaLnBrk="0" fontAlgn="base" hangingPunct="0">
      <a:spcBef>
        <a:spcPct val="0"/>
      </a:spcBef>
      <a:spcAft>
        <a:spcPct val="0"/>
      </a:spcAft>
      <a:defRPr sz="23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1pPr>
    <a:lvl2pPr marL="143400" indent="143400" algn="l" defTabSz="366616" rtl="0" eaLnBrk="0" fontAlgn="base" hangingPunct="0">
      <a:spcBef>
        <a:spcPct val="0"/>
      </a:spcBef>
      <a:spcAft>
        <a:spcPct val="0"/>
      </a:spcAft>
      <a:defRPr sz="23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2pPr>
    <a:lvl3pPr marL="286799" indent="286799" algn="l" defTabSz="366616" rtl="0" eaLnBrk="0" fontAlgn="base" hangingPunct="0">
      <a:spcBef>
        <a:spcPct val="0"/>
      </a:spcBef>
      <a:spcAft>
        <a:spcPct val="0"/>
      </a:spcAft>
      <a:defRPr sz="23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3pPr>
    <a:lvl4pPr marL="430198" indent="430198" algn="l" defTabSz="366616" rtl="0" eaLnBrk="0" fontAlgn="base" hangingPunct="0">
      <a:spcBef>
        <a:spcPct val="0"/>
      </a:spcBef>
      <a:spcAft>
        <a:spcPct val="0"/>
      </a:spcAft>
      <a:defRPr sz="23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4pPr>
    <a:lvl5pPr marL="573598" indent="573598" algn="l" defTabSz="366616" rtl="0" eaLnBrk="0" fontAlgn="base" hangingPunct="0">
      <a:spcBef>
        <a:spcPct val="0"/>
      </a:spcBef>
      <a:spcAft>
        <a:spcPct val="0"/>
      </a:spcAft>
      <a:defRPr sz="23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5pPr>
    <a:lvl6pPr marL="1948067" algn="l" defTabSz="779227" rtl="0" eaLnBrk="1" latinLnBrk="0" hangingPunct="1">
      <a:defRPr sz="23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6pPr>
    <a:lvl7pPr marL="2337681" algn="l" defTabSz="779227" rtl="0" eaLnBrk="1" latinLnBrk="0" hangingPunct="1">
      <a:defRPr sz="23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7pPr>
    <a:lvl8pPr marL="2727295" algn="l" defTabSz="779227" rtl="0" eaLnBrk="1" latinLnBrk="0" hangingPunct="1">
      <a:defRPr sz="23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8pPr>
    <a:lvl9pPr marL="3116909" algn="l" defTabSz="779227" rtl="0" eaLnBrk="1" latinLnBrk="0" hangingPunct="1">
      <a:defRPr sz="23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C3D2"/>
    <a:srgbClr val="4C4A58"/>
    <a:srgbClr val="19C7CE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0343" autoAdjust="0"/>
  </p:normalViewPr>
  <p:slideViewPr>
    <p:cSldViewPr>
      <p:cViewPr varScale="1">
        <p:scale>
          <a:sx n="93" d="100"/>
          <a:sy n="93" d="100"/>
        </p:scale>
        <p:origin x="21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2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3027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30278">
              <a:defRPr sz="1200"/>
            </a:lvl1pPr>
          </a:lstStyle>
          <a:p>
            <a:pPr>
              <a:defRPr/>
            </a:pPr>
            <a:fld id="{F377CBCF-0E17-45B5-B97D-88516A4392BC}" type="datetimeFigureOut">
              <a:rPr lang="en-GB"/>
              <a:pPr>
                <a:defRPr/>
              </a:pPr>
              <a:t>19/03/2018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3027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30278">
              <a:defRPr sz="1200"/>
            </a:lvl1pPr>
          </a:lstStyle>
          <a:p>
            <a:pPr>
              <a:defRPr/>
            </a:pPr>
            <a:fld id="{861AFC7D-708B-4146-BF9A-696B0BC7F9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080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</p:sp>
      <p:sp>
        <p:nvSpPr>
          <p:cNvPr id="512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Avenir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Avenir" charset="0"/>
              </a:rPr>
              <a:t>Second level</a:t>
            </a:r>
          </a:p>
          <a:p>
            <a:pPr lvl="2"/>
            <a:r>
              <a:rPr lang="en-US" noProof="0" smtClean="0">
                <a:sym typeface="Avenir" charset="0"/>
              </a:rPr>
              <a:t>Third level</a:t>
            </a:r>
          </a:p>
          <a:p>
            <a:pPr lvl="3"/>
            <a:r>
              <a:rPr lang="en-US" noProof="0" smtClean="0">
                <a:sym typeface="Avenir" charset="0"/>
              </a:rPr>
              <a:t>Fourth level</a:t>
            </a:r>
          </a:p>
          <a:p>
            <a:pPr lvl="4"/>
            <a:r>
              <a:rPr lang="en-US" noProof="0" smtClean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5509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286799" rtl="0" eaLnBrk="0" fontAlgn="base" hangingPunct="0">
      <a:lnSpc>
        <a:spcPct val="125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Avenir" charset="0"/>
        <a:ea typeface="MS PGothic" pitchFamily="34" charset="-128"/>
        <a:cs typeface="Avenir" charset="0"/>
        <a:sym typeface="Avenir" charset="0"/>
      </a:defRPr>
    </a:lvl1pPr>
    <a:lvl2pPr marL="143400" algn="l" defTabSz="286799" rtl="0" eaLnBrk="0" fontAlgn="base" hangingPunct="0">
      <a:lnSpc>
        <a:spcPct val="125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286799" algn="l" defTabSz="286799" rtl="0" eaLnBrk="0" fontAlgn="base" hangingPunct="0">
      <a:lnSpc>
        <a:spcPct val="125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430198" algn="l" defTabSz="286799" rtl="0" eaLnBrk="0" fontAlgn="base" hangingPunct="0">
      <a:lnSpc>
        <a:spcPct val="125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573598" algn="l" defTabSz="286799" rtl="0" eaLnBrk="0" fontAlgn="base" hangingPunct="0">
      <a:lnSpc>
        <a:spcPct val="125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1434801" algn="l" defTabSz="286959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721760" algn="l" defTabSz="286959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2008720" algn="l" defTabSz="286959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295680" algn="l" defTabSz="286959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336738">
              <a:buFont typeface="Arial" panose="020B0604020202020204" pitchFamily="34" charset="0"/>
              <a:buNone/>
              <a:defRPr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42096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336738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041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336738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419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336738">
              <a:defRPr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479108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336738">
              <a:defRPr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74890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defTabSz="336738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207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defTabSz="336738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2825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336738">
              <a:defRPr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326401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336738">
              <a:defRPr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16575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336738">
              <a:buFont typeface="Arial" panose="020B0604020202020204" pitchFamily="34" charset="0"/>
              <a:buChar char="•"/>
              <a:defRPr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54637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336738">
              <a:buFont typeface="Arial" panose="020B0604020202020204" pitchFamily="34" charset="0"/>
              <a:buNone/>
              <a:defRPr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62081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336738">
              <a:buFont typeface="Arial" panose="020B0604020202020204" pitchFamily="34" charset="0"/>
              <a:buChar char="•"/>
              <a:defRPr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486607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336738">
              <a:defRPr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404227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336738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246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336738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04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990" y="404665"/>
            <a:ext cx="7773293" cy="72008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988" y="1268762"/>
            <a:ext cx="8441554" cy="43703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6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3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0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7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4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1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0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95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792BB-8F20-42EC-9CD9-85DC465A803D}" type="datetimeFigureOut">
              <a:rPr lang="en-GB"/>
              <a:pPr>
                <a:defRPr/>
              </a:pPr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BA788-6304-4773-A843-0DFCE1F771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683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4589"/>
            <a:ext cx="822870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8" y="1600647"/>
            <a:ext cx="8228707" cy="45251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F0EB7-1322-472A-BC43-9D3ECF5A778B}" type="datetimeFigureOut">
              <a:rPr lang="en-GB"/>
              <a:pPr>
                <a:defRPr/>
              </a:pPr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38538-B364-41D7-B577-473369423E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27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8" y="274590"/>
            <a:ext cx="2057177" cy="585117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8" y="274590"/>
            <a:ext cx="6064374" cy="58511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85DFD-C80E-4204-B663-21A3588CC9B8}" type="datetimeFigureOut">
              <a:rPr lang="en-GB"/>
              <a:pPr>
                <a:defRPr/>
              </a:pPr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EF022-26FC-415F-AB2B-44B32C014E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220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32A02-337E-4807-B2CC-495337FEBA03}" type="datetimeFigureOut">
              <a:rPr lang="en-GB"/>
              <a:pPr>
                <a:defRPr/>
              </a:pPr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9D0B-AB07-4C00-8D6C-2A2D873802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31077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DBAC5-5751-4D78-9F64-B5925C947E72}" type="datetimeFigureOut">
              <a:rPr lang="en-GB"/>
              <a:pPr>
                <a:defRPr/>
              </a:pPr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9DEED-08A1-4F7A-BBE2-A05ECEE450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593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4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6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93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9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2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56693-144A-47C8-B8D5-F9CB56FDEDE7}" type="datetimeFigureOut">
              <a:rPr lang="en-GB"/>
              <a:pPr>
                <a:defRPr/>
              </a:pPr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BF888-416E-40E0-BBC3-12DBB2D6EF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85796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9134E-8440-4E84-B343-7B75B315FB24}" type="datetimeFigureOut">
              <a:rPr lang="en-GB"/>
              <a:pPr>
                <a:defRPr/>
              </a:pPr>
              <a:t>19/03/2018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16BB9-E814-4E7E-9DAD-F3CF23AC0B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66742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56" indent="0">
              <a:buNone/>
              <a:defRPr sz="1800" b="1"/>
            </a:lvl2pPr>
            <a:lvl3pPr marL="816313" indent="0">
              <a:buNone/>
              <a:defRPr sz="1600" b="1"/>
            </a:lvl3pPr>
            <a:lvl4pPr marL="1224468" indent="0">
              <a:buNone/>
              <a:defRPr sz="1500" b="1"/>
            </a:lvl4pPr>
            <a:lvl5pPr marL="1632625" indent="0">
              <a:buNone/>
              <a:defRPr sz="1500" b="1"/>
            </a:lvl5pPr>
            <a:lvl6pPr marL="2040781" indent="0">
              <a:buNone/>
              <a:defRPr sz="1500" b="1"/>
            </a:lvl6pPr>
            <a:lvl7pPr marL="2448938" indent="0">
              <a:buNone/>
              <a:defRPr sz="1500" b="1"/>
            </a:lvl7pPr>
            <a:lvl8pPr marL="2857093" indent="0">
              <a:buNone/>
              <a:defRPr sz="1500" b="1"/>
            </a:lvl8pPr>
            <a:lvl9pPr marL="3265251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56" indent="0">
              <a:buNone/>
              <a:defRPr sz="1800" b="1"/>
            </a:lvl2pPr>
            <a:lvl3pPr marL="816313" indent="0">
              <a:buNone/>
              <a:defRPr sz="1600" b="1"/>
            </a:lvl3pPr>
            <a:lvl4pPr marL="1224468" indent="0">
              <a:buNone/>
              <a:defRPr sz="1500" b="1"/>
            </a:lvl4pPr>
            <a:lvl5pPr marL="1632625" indent="0">
              <a:buNone/>
              <a:defRPr sz="1500" b="1"/>
            </a:lvl5pPr>
            <a:lvl6pPr marL="2040781" indent="0">
              <a:buNone/>
              <a:defRPr sz="1500" b="1"/>
            </a:lvl6pPr>
            <a:lvl7pPr marL="2448938" indent="0">
              <a:buNone/>
              <a:defRPr sz="1500" b="1"/>
            </a:lvl7pPr>
            <a:lvl8pPr marL="2857093" indent="0">
              <a:buNone/>
              <a:defRPr sz="1500" b="1"/>
            </a:lvl8pPr>
            <a:lvl9pPr marL="3265251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C3566-1591-44BF-87D2-D62B5B604A40}" type="datetimeFigureOut">
              <a:rPr lang="en-GB"/>
              <a:pPr>
                <a:defRPr/>
              </a:pPr>
              <a:t>19/03/2018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0F2F3-D99C-4F7A-A315-9CCE77F177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85222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1ECB5-5E00-46DD-968A-55E851620E6A}" type="datetimeFigureOut">
              <a:rPr lang="en-GB"/>
              <a:pPr>
                <a:defRPr/>
              </a:pPr>
              <a:t>19/03/2018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A4190-F362-430B-8B40-80549C3EE3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260931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BF738-D78A-4254-8C80-A7565CDF26EF}" type="datetimeFigureOut">
              <a:rPr lang="en-GB"/>
              <a:pPr>
                <a:defRPr/>
              </a:pPr>
              <a:t>19/03/2018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5B05E-3EE9-4350-A9D1-097CD76940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054996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2"/>
            <a:ext cx="3008313" cy="116204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49" cy="585311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08156" indent="0">
              <a:buNone/>
              <a:defRPr sz="1100"/>
            </a:lvl2pPr>
            <a:lvl3pPr marL="816313" indent="0">
              <a:buNone/>
              <a:defRPr sz="900"/>
            </a:lvl3pPr>
            <a:lvl4pPr marL="1224468" indent="0">
              <a:buNone/>
              <a:defRPr sz="900"/>
            </a:lvl4pPr>
            <a:lvl5pPr marL="1632625" indent="0">
              <a:buNone/>
              <a:defRPr sz="900"/>
            </a:lvl5pPr>
            <a:lvl6pPr marL="2040781" indent="0">
              <a:buNone/>
              <a:defRPr sz="900"/>
            </a:lvl6pPr>
            <a:lvl7pPr marL="2448938" indent="0">
              <a:buNone/>
              <a:defRPr sz="900"/>
            </a:lvl7pPr>
            <a:lvl8pPr marL="2857093" indent="0">
              <a:buNone/>
              <a:defRPr sz="900"/>
            </a:lvl8pPr>
            <a:lvl9pPr marL="326525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EA4E6-9CD3-4A8A-B59B-858415FF0E1F}" type="datetimeFigureOut">
              <a:rPr lang="en-GB"/>
              <a:pPr>
                <a:defRPr/>
              </a:pPr>
              <a:t>19/03/2018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54BE-E251-4984-A096-F174006A7D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67562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4589"/>
            <a:ext cx="822870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8" y="1600647"/>
            <a:ext cx="8228707" cy="4525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F3275-1BFF-41FC-81C3-C00FFA1F3757}" type="datetimeFigureOut">
              <a:rPr lang="en-GB"/>
              <a:pPr>
                <a:defRPr/>
              </a:pPr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80ABA-7810-454C-89CD-A0A6AD2162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2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8156" indent="0">
              <a:buNone/>
              <a:defRPr sz="2500"/>
            </a:lvl2pPr>
            <a:lvl3pPr marL="816313" indent="0">
              <a:buNone/>
              <a:defRPr sz="2100"/>
            </a:lvl3pPr>
            <a:lvl4pPr marL="1224468" indent="0">
              <a:buNone/>
              <a:defRPr sz="1800"/>
            </a:lvl4pPr>
            <a:lvl5pPr marL="1632625" indent="0">
              <a:buNone/>
              <a:defRPr sz="1800"/>
            </a:lvl5pPr>
            <a:lvl6pPr marL="2040781" indent="0">
              <a:buNone/>
              <a:defRPr sz="1800"/>
            </a:lvl6pPr>
            <a:lvl7pPr marL="2448938" indent="0">
              <a:buNone/>
              <a:defRPr sz="1800"/>
            </a:lvl7pPr>
            <a:lvl8pPr marL="2857093" indent="0">
              <a:buNone/>
              <a:defRPr sz="1800"/>
            </a:lvl8pPr>
            <a:lvl9pPr marL="3265251" indent="0">
              <a:buNone/>
              <a:defRPr sz="18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08156" indent="0">
              <a:buNone/>
              <a:defRPr sz="1100"/>
            </a:lvl2pPr>
            <a:lvl3pPr marL="816313" indent="0">
              <a:buNone/>
              <a:defRPr sz="900"/>
            </a:lvl3pPr>
            <a:lvl4pPr marL="1224468" indent="0">
              <a:buNone/>
              <a:defRPr sz="900"/>
            </a:lvl4pPr>
            <a:lvl5pPr marL="1632625" indent="0">
              <a:buNone/>
              <a:defRPr sz="900"/>
            </a:lvl5pPr>
            <a:lvl6pPr marL="2040781" indent="0">
              <a:buNone/>
              <a:defRPr sz="900"/>
            </a:lvl6pPr>
            <a:lvl7pPr marL="2448938" indent="0">
              <a:buNone/>
              <a:defRPr sz="900"/>
            </a:lvl7pPr>
            <a:lvl8pPr marL="2857093" indent="0">
              <a:buNone/>
              <a:defRPr sz="900"/>
            </a:lvl8pPr>
            <a:lvl9pPr marL="326525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5BC4E-41FD-4EB8-8FB9-C0888305EAB8}" type="datetimeFigureOut">
              <a:rPr lang="en-GB"/>
              <a:pPr>
                <a:defRPr/>
              </a:pPr>
              <a:t>19/03/2018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655DF-F551-4782-B625-CBA0FA24A6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034279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70E8F-FD6E-4191-844C-CE7323D5A3A8}" type="datetimeFigureOut">
              <a:rPr lang="en-GB"/>
              <a:pPr>
                <a:defRPr/>
              </a:pPr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843A7-7ECE-4BC6-970D-CC444EC415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011297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F9712-0659-4C63-9137-FB670236C47D}" type="datetimeFigureOut">
              <a:rPr lang="en-GB"/>
              <a:pPr>
                <a:defRPr/>
              </a:pPr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29EF2-BD98-49AD-A842-D681343F8D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067150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8" y="1600649"/>
            <a:ext cx="8228707" cy="4525120"/>
          </a:xfrm>
          <a:prstGeom prst="rect">
            <a:avLst/>
          </a:prstGeom>
        </p:spPr>
        <p:txBody>
          <a:bodyPr lIns="57391" tIns="28696" rIns="57391" bIns="28696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703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8" y="1600649"/>
            <a:ext cx="8228707" cy="4525120"/>
          </a:xfrm>
          <a:prstGeom prst="rect">
            <a:avLst/>
          </a:prstGeom>
        </p:spPr>
        <p:txBody>
          <a:bodyPr lIns="57391" tIns="28696" rIns="57391" bIns="28696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41034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8" y="1600649"/>
            <a:ext cx="8228707" cy="4525120"/>
          </a:xfrm>
          <a:prstGeom prst="rect">
            <a:avLst/>
          </a:prstGeom>
        </p:spPr>
        <p:txBody>
          <a:bodyPr lIns="57391" tIns="28696" rIns="57391" bIns="28696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42515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8" y="1600649"/>
            <a:ext cx="8228707" cy="4525120"/>
          </a:xfrm>
          <a:prstGeom prst="rect">
            <a:avLst/>
          </a:prstGeom>
        </p:spPr>
        <p:txBody>
          <a:bodyPr lIns="57391" tIns="28696" rIns="57391" bIns="28696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42429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8" y="1600649"/>
            <a:ext cx="8228707" cy="4525120"/>
          </a:xfrm>
          <a:prstGeom prst="rect">
            <a:avLst/>
          </a:prstGeom>
        </p:spPr>
        <p:txBody>
          <a:bodyPr lIns="57391" tIns="28696" rIns="57391" bIns="28696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57385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8" y="1600649"/>
            <a:ext cx="8228707" cy="4525120"/>
          </a:xfrm>
          <a:prstGeom prst="rect">
            <a:avLst/>
          </a:prstGeom>
        </p:spPr>
        <p:txBody>
          <a:bodyPr lIns="57391" tIns="28696" rIns="57391" bIns="28696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07516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8" y="1600649"/>
            <a:ext cx="8228707" cy="4525120"/>
          </a:xfrm>
          <a:prstGeom prst="rect">
            <a:avLst/>
          </a:prstGeom>
        </p:spPr>
        <p:txBody>
          <a:bodyPr lIns="57391" tIns="28696" rIns="57391" bIns="28696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2564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0" y="4406802"/>
            <a:ext cx="7772177" cy="1361777"/>
          </a:xfrm>
          <a:prstGeom prst="rect">
            <a:avLst/>
          </a:prstGeo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0" y="2906614"/>
            <a:ext cx="7772177" cy="1500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2869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7397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6096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4795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3494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2193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00892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9591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6AE7B-9B7C-472E-ACAE-16F34FBADC5A}" type="datetimeFigureOut">
              <a:rPr lang="en-GB"/>
              <a:pPr>
                <a:defRPr/>
              </a:pPr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936A2-9BD9-4180-9D9C-39D82BE67D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005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8" y="1600649"/>
            <a:ext cx="8228707" cy="4525120"/>
          </a:xfrm>
          <a:prstGeom prst="rect">
            <a:avLst/>
          </a:prstGeom>
        </p:spPr>
        <p:txBody>
          <a:bodyPr lIns="57391" tIns="28696" rIns="57391" bIns="28696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53647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8" y="1600649"/>
            <a:ext cx="8228707" cy="4525120"/>
          </a:xfrm>
          <a:prstGeom prst="rect">
            <a:avLst/>
          </a:prstGeom>
        </p:spPr>
        <p:txBody>
          <a:bodyPr lIns="57391" tIns="28696" rIns="57391" bIns="28696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102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4589"/>
            <a:ext cx="822870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9" y="1600647"/>
            <a:ext cx="4060775" cy="452512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81" y="1600647"/>
            <a:ext cx="4060775" cy="452512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32733-41E5-4F56-8004-9AC099F49508}" type="datetimeFigureOut">
              <a:rPr lang="en-GB"/>
              <a:pPr>
                <a:defRPr/>
              </a:pPr>
              <a:t>19/03/2018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7CEE5-E1B7-4019-9FBA-E81C2868A4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813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4589"/>
            <a:ext cx="8228707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6" y="1534792"/>
            <a:ext cx="4039568" cy="63958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286990" indent="0">
              <a:buNone/>
              <a:defRPr sz="1300" b="1"/>
            </a:lvl2pPr>
            <a:lvl3pPr marL="573978" indent="0">
              <a:buNone/>
              <a:defRPr sz="1100" b="1"/>
            </a:lvl3pPr>
            <a:lvl4pPr marL="860969" indent="0">
              <a:buNone/>
              <a:defRPr sz="1000" b="1"/>
            </a:lvl4pPr>
            <a:lvl5pPr marL="1147958" indent="0">
              <a:buNone/>
              <a:defRPr sz="1000" b="1"/>
            </a:lvl5pPr>
            <a:lvl6pPr marL="1434947" indent="0">
              <a:buNone/>
              <a:defRPr sz="1000" b="1"/>
            </a:lvl6pPr>
            <a:lvl7pPr marL="1721936" indent="0">
              <a:buNone/>
              <a:defRPr sz="1000" b="1"/>
            </a:lvl7pPr>
            <a:lvl8pPr marL="2008926" indent="0">
              <a:buNone/>
              <a:defRPr sz="1000" b="1"/>
            </a:lvl8pPr>
            <a:lvl9pPr marL="2295914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6" y="2174380"/>
            <a:ext cx="4039568" cy="395138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2"/>
            <a:ext cx="4041800" cy="63958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286990" indent="0">
              <a:buNone/>
              <a:defRPr sz="1300" b="1"/>
            </a:lvl2pPr>
            <a:lvl3pPr marL="573978" indent="0">
              <a:buNone/>
              <a:defRPr sz="1100" b="1"/>
            </a:lvl3pPr>
            <a:lvl4pPr marL="860969" indent="0">
              <a:buNone/>
              <a:defRPr sz="1000" b="1"/>
            </a:lvl4pPr>
            <a:lvl5pPr marL="1147958" indent="0">
              <a:buNone/>
              <a:defRPr sz="1000" b="1"/>
            </a:lvl5pPr>
            <a:lvl6pPr marL="1434947" indent="0">
              <a:buNone/>
              <a:defRPr sz="1000" b="1"/>
            </a:lvl6pPr>
            <a:lvl7pPr marL="1721936" indent="0">
              <a:buNone/>
              <a:defRPr sz="1000" b="1"/>
            </a:lvl7pPr>
            <a:lvl8pPr marL="2008926" indent="0">
              <a:buNone/>
              <a:defRPr sz="1000" b="1"/>
            </a:lvl8pPr>
            <a:lvl9pPr marL="2295914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80"/>
            <a:ext cx="4041800" cy="395138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2226A-EE5D-4AA3-BA68-03AB5242D06F}" type="datetimeFigureOut">
              <a:rPr lang="en-GB"/>
              <a:pPr>
                <a:defRPr/>
              </a:pPr>
              <a:t>19/03/2018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5783E-1439-42BC-8210-E2B6702212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59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4589"/>
            <a:ext cx="822870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61ED4-DC5D-419E-A34E-EC43283E1F7E}" type="datetimeFigureOut">
              <a:rPr lang="en-GB"/>
              <a:pPr>
                <a:defRPr/>
              </a:pPr>
              <a:t>19/03/2018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CA648-2D76-4B30-BD16-D3B75416B7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52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6FFE3-165D-466E-AD43-40299D6B6302}" type="datetimeFigureOut">
              <a:rPr lang="en-GB"/>
              <a:pPr>
                <a:defRPr/>
              </a:pPr>
              <a:t>19/03/2018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E4E17-9267-4087-8C55-01FFF81BDC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57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8" cy="1161975"/>
          </a:xfrm>
          <a:prstGeom prst="rect">
            <a:avLst/>
          </a:prstGeo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50"/>
            <a:ext cx="3008188" cy="4690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86990" indent="0">
              <a:buNone/>
              <a:defRPr sz="800"/>
            </a:lvl2pPr>
            <a:lvl3pPr marL="573978" indent="0">
              <a:buNone/>
              <a:defRPr sz="600"/>
            </a:lvl3pPr>
            <a:lvl4pPr marL="860969" indent="0">
              <a:buNone/>
              <a:defRPr sz="600"/>
            </a:lvl4pPr>
            <a:lvl5pPr marL="1147958" indent="0">
              <a:buNone/>
              <a:defRPr sz="600"/>
            </a:lvl5pPr>
            <a:lvl6pPr marL="1434947" indent="0">
              <a:buNone/>
              <a:defRPr sz="600"/>
            </a:lvl6pPr>
            <a:lvl7pPr marL="1721936" indent="0">
              <a:buNone/>
              <a:defRPr sz="600"/>
            </a:lvl7pPr>
            <a:lvl8pPr marL="2008926" indent="0">
              <a:buNone/>
              <a:defRPr sz="600"/>
            </a:lvl8pPr>
            <a:lvl9pPr marL="229591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2E38A-AFC1-4B1D-B50A-AF88F683F3B0}" type="datetimeFigureOut">
              <a:rPr lang="en-GB"/>
              <a:pPr>
                <a:defRPr/>
              </a:pPr>
              <a:t>19/03/2018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E3FAA-9140-4F77-A182-D892147879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811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5"/>
            <a:ext cx="5486178" cy="567035"/>
          </a:xfrm>
          <a:prstGeom prst="rect">
            <a:avLst/>
          </a:prstGeo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1"/>
            <a:ext cx="5486178" cy="411435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286990" indent="0">
              <a:buNone/>
              <a:defRPr sz="1800"/>
            </a:lvl2pPr>
            <a:lvl3pPr marL="573978" indent="0">
              <a:buNone/>
              <a:defRPr sz="1600"/>
            </a:lvl3pPr>
            <a:lvl4pPr marL="860969" indent="0">
              <a:buNone/>
              <a:defRPr sz="1300"/>
            </a:lvl4pPr>
            <a:lvl5pPr marL="1147958" indent="0">
              <a:buNone/>
              <a:defRPr sz="1300"/>
            </a:lvl5pPr>
            <a:lvl6pPr marL="1434947" indent="0">
              <a:buNone/>
              <a:defRPr sz="1300"/>
            </a:lvl6pPr>
            <a:lvl7pPr marL="1721936" indent="0">
              <a:buNone/>
              <a:defRPr sz="1300"/>
            </a:lvl7pPr>
            <a:lvl8pPr marL="2008926" indent="0">
              <a:buNone/>
              <a:defRPr sz="1300"/>
            </a:lvl8pPr>
            <a:lvl9pPr marL="2295914" indent="0">
              <a:buNone/>
              <a:defRPr sz="13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8" cy="804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86990" indent="0">
              <a:buNone/>
              <a:defRPr sz="800"/>
            </a:lvl2pPr>
            <a:lvl3pPr marL="573978" indent="0">
              <a:buNone/>
              <a:defRPr sz="600"/>
            </a:lvl3pPr>
            <a:lvl4pPr marL="860969" indent="0">
              <a:buNone/>
              <a:defRPr sz="600"/>
            </a:lvl4pPr>
            <a:lvl5pPr marL="1147958" indent="0">
              <a:buNone/>
              <a:defRPr sz="600"/>
            </a:lvl5pPr>
            <a:lvl6pPr marL="1434947" indent="0">
              <a:buNone/>
              <a:defRPr sz="600"/>
            </a:lvl6pPr>
            <a:lvl7pPr marL="1721936" indent="0">
              <a:buNone/>
              <a:defRPr sz="600"/>
            </a:lvl7pPr>
            <a:lvl8pPr marL="2008926" indent="0">
              <a:buNone/>
              <a:defRPr sz="600"/>
            </a:lvl8pPr>
            <a:lvl9pPr marL="229591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FD687-4C47-4B1D-B2B3-BBFDBFCA4297}" type="datetimeFigureOut">
              <a:rPr lang="en-GB"/>
              <a:pPr>
                <a:defRPr/>
              </a:pPr>
              <a:t>19/03/2018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F6D5A-D811-437A-A9A5-16AA329FBD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07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57398" tIns="28699" rIns="57398" bIns="28699" rtlCol="0" anchor="ctr"/>
          <a:lstStyle>
            <a:lvl1pPr algn="l" defTabSz="366672">
              <a:defRPr sz="8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529C30-174B-4211-AAA5-ABF1DAF18909}" type="datetimeFigureOut">
              <a:rPr lang="en-GB"/>
              <a:pPr>
                <a:defRPr/>
              </a:pPr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57398" tIns="28699" rIns="57398" bIns="28699" rtlCol="0" anchor="ctr"/>
          <a:lstStyle>
            <a:lvl1pPr algn="ctr" defTabSz="366672">
              <a:defRPr sz="8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57398" tIns="28699" rIns="57398" bIns="28699" rtlCol="0" anchor="ctr"/>
          <a:lstStyle>
            <a:lvl1pPr algn="r" defTabSz="366672">
              <a:defRPr sz="8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71ED8B-D892-43A3-AF2E-06A7304FEB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5954715"/>
            <a:ext cx="9144000" cy="917575"/>
          </a:xfrm>
          <a:prstGeom prst="rect">
            <a:avLst/>
          </a:prstGeom>
          <a:solidFill>
            <a:srgbClr val="47C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952" tIns="28699" rIns="451952" bIns="28699" anchor="ctr"/>
          <a:lstStyle/>
          <a:p>
            <a:pPr defTabSz="366672">
              <a:defRPr/>
            </a:pPr>
            <a:endParaRPr lang="en-GB" sz="1300" b="1" dirty="0">
              <a:latin typeface="Source Sans Pro" panose="020B0503030403020204" pitchFamily="34" charset="0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320920" y="328614"/>
            <a:ext cx="843328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7398" tIns="28699" rIns="57398" bIns="286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0920" y="1344613"/>
            <a:ext cx="8433288" cy="446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7398" tIns="28699" rIns="57398" bIns="28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pic>
        <p:nvPicPr>
          <p:cNvPr id="1032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12" y="6128545"/>
            <a:ext cx="156796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iming>
    <p:tnLst>
      <p:par>
        <p:cTn id="1" dur="indefinite" restart="never" nodeType="tmRoot"/>
      </p:par>
    </p:tnLst>
  </p:timing>
  <p:txStyles>
    <p:titleStyle>
      <a:lvl1pPr algn="l" defTabSz="573598" rtl="0" fontAlgn="base">
        <a:spcBef>
          <a:spcPct val="0"/>
        </a:spcBef>
        <a:spcAft>
          <a:spcPct val="0"/>
        </a:spcAft>
        <a:defRPr sz="3400" b="1" kern="1200">
          <a:solidFill>
            <a:srgbClr val="47C3D2"/>
          </a:solidFill>
          <a:latin typeface="+mj-lt"/>
          <a:ea typeface="+mj-ea"/>
          <a:cs typeface="+mj-cs"/>
        </a:defRPr>
      </a:lvl1pPr>
      <a:lvl2pPr algn="l" defTabSz="573598" rtl="0" fontAlgn="base">
        <a:spcBef>
          <a:spcPct val="0"/>
        </a:spcBef>
        <a:spcAft>
          <a:spcPct val="0"/>
        </a:spcAft>
        <a:defRPr sz="3400" b="1">
          <a:solidFill>
            <a:srgbClr val="47C3D2"/>
          </a:solidFill>
          <a:latin typeface="Calibri" pitchFamily="34" charset="0"/>
        </a:defRPr>
      </a:lvl2pPr>
      <a:lvl3pPr algn="l" defTabSz="573598" rtl="0" fontAlgn="base">
        <a:spcBef>
          <a:spcPct val="0"/>
        </a:spcBef>
        <a:spcAft>
          <a:spcPct val="0"/>
        </a:spcAft>
        <a:defRPr sz="3400" b="1">
          <a:solidFill>
            <a:srgbClr val="47C3D2"/>
          </a:solidFill>
          <a:latin typeface="Calibri" pitchFamily="34" charset="0"/>
        </a:defRPr>
      </a:lvl3pPr>
      <a:lvl4pPr algn="l" defTabSz="573598" rtl="0" fontAlgn="base">
        <a:spcBef>
          <a:spcPct val="0"/>
        </a:spcBef>
        <a:spcAft>
          <a:spcPct val="0"/>
        </a:spcAft>
        <a:defRPr sz="3400" b="1">
          <a:solidFill>
            <a:srgbClr val="47C3D2"/>
          </a:solidFill>
          <a:latin typeface="Calibri" pitchFamily="34" charset="0"/>
        </a:defRPr>
      </a:lvl4pPr>
      <a:lvl5pPr algn="l" defTabSz="573598" rtl="0" fontAlgn="base">
        <a:spcBef>
          <a:spcPct val="0"/>
        </a:spcBef>
        <a:spcAft>
          <a:spcPct val="0"/>
        </a:spcAft>
        <a:defRPr sz="3400" b="1">
          <a:solidFill>
            <a:srgbClr val="47C3D2"/>
          </a:solidFill>
          <a:latin typeface="Calibri" pitchFamily="34" charset="0"/>
        </a:defRPr>
      </a:lvl5pPr>
      <a:lvl6pPr marL="389613" algn="l" defTabSz="573598" rtl="0" fontAlgn="base">
        <a:spcBef>
          <a:spcPct val="0"/>
        </a:spcBef>
        <a:spcAft>
          <a:spcPct val="0"/>
        </a:spcAft>
        <a:defRPr sz="3400" b="1">
          <a:solidFill>
            <a:srgbClr val="47C3D2"/>
          </a:solidFill>
          <a:latin typeface="Calibri" pitchFamily="34" charset="0"/>
        </a:defRPr>
      </a:lvl6pPr>
      <a:lvl7pPr marL="779227" algn="l" defTabSz="573598" rtl="0" fontAlgn="base">
        <a:spcBef>
          <a:spcPct val="0"/>
        </a:spcBef>
        <a:spcAft>
          <a:spcPct val="0"/>
        </a:spcAft>
        <a:defRPr sz="3400" b="1">
          <a:solidFill>
            <a:srgbClr val="47C3D2"/>
          </a:solidFill>
          <a:latin typeface="Calibri" pitchFamily="34" charset="0"/>
        </a:defRPr>
      </a:lvl7pPr>
      <a:lvl8pPr marL="1168840" algn="l" defTabSz="573598" rtl="0" fontAlgn="base">
        <a:spcBef>
          <a:spcPct val="0"/>
        </a:spcBef>
        <a:spcAft>
          <a:spcPct val="0"/>
        </a:spcAft>
        <a:defRPr sz="3400" b="1">
          <a:solidFill>
            <a:srgbClr val="47C3D2"/>
          </a:solidFill>
          <a:latin typeface="Calibri" pitchFamily="34" charset="0"/>
        </a:defRPr>
      </a:lvl8pPr>
      <a:lvl9pPr marL="1558454" algn="l" defTabSz="573598" rtl="0" fontAlgn="base">
        <a:spcBef>
          <a:spcPct val="0"/>
        </a:spcBef>
        <a:spcAft>
          <a:spcPct val="0"/>
        </a:spcAft>
        <a:defRPr sz="3400" b="1">
          <a:solidFill>
            <a:srgbClr val="47C3D2"/>
          </a:solidFill>
          <a:latin typeface="Calibri" pitchFamily="34" charset="0"/>
        </a:defRPr>
      </a:lvl9pPr>
    </p:titleStyle>
    <p:bodyStyle>
      <a:lvl1pPr marL="215100" indent="-215100" algn="l" defTabSz="573598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465372" indent="-178573" algn="l" defTabSz="573598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716997" indent="-143400" algn="l" defTabSz="573598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3796" indent="-143400" algn="l" defTabSz="573598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0595" indent="-143400" algn="l" defTabSz="573598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578441" indent="-143495" algn="l" defTabSz="5739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65431" indent="-143495" algn="l" defTabSz="5739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420" indent="-143495" algn="l" defTabSz="5739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39410" indent="-143495" algn="l" defTabSz="5739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397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90" algn="l" defTabSz="57397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78" algn="l" defTabSz="57397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69" algn="l" defTabSz="57397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58" algn="l" defTabSz="57397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47" algn="l" defTabSz="57397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36" algn="l" defTabSz="57397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926" algn="l" defTabSz="57397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914" algn="l" defTabSz="57397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1" tIns="40816" rIns="81631" bIns="408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1" tIns="40816" rIns="81631" bIns="408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81631" tIns="40816" rIns="81631" bIns="40816" rtlCol="0" anchor="ctr"/>
          <a:lstStyle>
            <a:lvl1pPr algn="l" defTabSz="366672">
              <a:defRPr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EFA772-E37E-482A-BE63-ABAE299C428C}" type="datetimeFigureOut">
              <a:rPr lang="en-GB"/>
              <a:pPr>
                <a:defRPr/>
              </a:pPr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81631" tIns="40816" rIns="81631" bIns="40816" rtlCol="0" anchor="ctr"/>
          <a:lstStyle>
            <a:lvl1pPr algn="ctr" defTabSz="366672">
              <a:defRPr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81631" tIns="40816" rIns="81631" bIns="40816" rtlCol="0" anchor="ctr"/>
          <a:lstStyle>
            <a:lvl1pPr algn="r" defTabSz="366672">
              <a:defRPr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24EB6B-9112-420C-B766-6ECCCDC325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-35169" y="5949951"/>
            <a:ext cx="9179169" cy="915988"/>
          </a:xfrm>
          <a:prstGeom prst="rect">
            <a:avLst/>
          </a:prstGeom>
          <a:solidFill>
            <a:srgbClr val="47C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905" tIns="28696" rIns="451905" bIns="28696" anchor="ctr"/>
          <a:lstStyle/>
          <a:p>
            <a:pPr defTabSz="366672">
              <a:defRPr/>
            </a:pPr>
            <a:endParaRPr lang="en-GB" sz="1300" b="1" dirty="0">
              <a:latin typeface="Source Sans Pro" panose="020B0503030403020204" pitchFamily="34" charset="0"/>
            </a:endParaRPr>
          </a:p>
        </p:txBody>
      </p:sp>
      <p:pic>
        <p:nvPicPr>
          <p:cNvPr id="2056" name="Picture 7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744" y="6094413"/>
            <a:ext cx="1713034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801" r:id="rId20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815754" rtl="0" fontAlgn="base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15754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15754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15754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15754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389613" algn="ctr" defTabSz="815754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779227" algn="ctr" defTabSz="815754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168840" algn="ctr" defTabSz="815754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558454" algn="ctr" defTabSz="815754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05738" indent="-305738" algn="l" defTabSz="815754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2884" indent="-254331" algn="l" defTabSz="815754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030" indent="-202923" algn="l" defTabSz="815754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7231" indent="-202923" algn="l" defTabSz="815754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5784" indent="-202923" algn="l" defTabSz="815754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859" indent="-204079" algn="l" defTabSz="8163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016" indent="-204079" algn="l" defTabSz="8163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72" indent="-204079" algn="l" defTabSz="8163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328" indent="-204079" algn="l" defTabSz="8163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56" algn="l" defTabSz="8163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13" algn="l" defTabSz="8163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68" algn="l" defTabSz="8163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25" algn="l" defTabSz="8163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81" algn="l" defTabSz="8163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938" algn="l" defTabSz="8163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93" algn="l" defTabSz="8163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251" algn="l" defTabSz="8163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/>
          </p:cNvSpPr>
          <p:nvPr/>
        </p:nvSpPr>
        <p:spPr bwMode="auto">
          <a:xfrm>
            <a:off x="350228" y="854795"/>
            <a:ext cx="8442080" cy="10620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1pPr>
            <a:lvl2pPr marL="742950" indent="-28575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2pPr>
            <a:lvl3pPr marL="11430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3pPr>
            <a:lvl4pPr marL="16002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4pPr>
            <a:lvl5pPr marL="20574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9pPr>
          </a:lstStyle>
          <a:p>
            <a:pPr algn="ctr" eaLnBrk="1">
              <a:defRPr/>
            </a:pPr>
            <a:endParaRPr lang="en-US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195" name="AutoShape 3"/>
          <p:cNvSpPr>
            <a:spLocks/>
          </p:cNvSpPr>
          <p:nvPr/>
        </p:nvSpPr>
        <p:spPr bwMode="auto">
          <a:xfrm>
            <a:off x="470391" y="1809751"/>
            <a:ext cx="7644911" cy="47085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358699" indent="-358699" defTabSz="366672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699" indent="-358699" defTabSz="366672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366672">
              <a:spcAft>
                <a:spcPts val="0"/>
              </a:spcAft>
              <a:defRPr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b="1" dirty="0">
              <a:latin typeface="Calibri" panose="020F0502020204030204" pitchFamily="34" charset="0"/>
              <a:ea typeface="ＭＳ Ｐゴシック" charset="0"/>
              <a:cs typeface="Helvetica Light" charset="0"/>
            </a:endParaRPr>
          </a:p>
        </p:txBody>
      </p:sp>
      <p:sp>
        <p:nvSpPr>
          <p:cNvPr id="8196" name="AutoShape 4"/>
          <p:cNvSpPr>
            <a:spLocks/>
          </p:cNvSpPr>
          <p:nvPr/>
        </p:nvSpPr>
        <p:spPr bwMode="auto">
          <a:xfrm>
            <a:off x="571502" y="4981575"/>
            <a:ext cx="7423639" cy="4460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435422" indent="-435422" defTabSz="286959" eaLnBrk="1">
              <a:spcBef>
                <a:spcPts val="2637"/>
              </a:spcBef>
              <a:buSzPct val="75000"/>
              <a:buFontTx/>
              <a:buChar char="•"/>
              <a:defRPr/>
            </a:pPr>
            <a:endParaRPr lang="en-US" b="1" dirty="0">
              <a:latin typeface="Calibri" panose="020F0502020204030204" pitchFamily="34" charset="0"/>
              <a:ea typeface="ＭＳ Ｐゴシック" charset="0"/>
              <a:cs typeface="Helvetica Light" charset="0"/>
            </a:endParaRPr>
          </a:p>
        </p:txBody>
      </p:sp>
      <p:sp>
        <p:nvSpPr>
          <p:cNvPr id="8197" name="AutoShape 5"/>
          <p:cNvSpPr>
            <a:spLocks/>
          </p:cNvSpPr>
          <p:nvPr/>
        </p:nvSpPr>
        <p:spPr bwMode="auto">
          <a:xfrm>
            <a:off x="559777" y="3513140"/>
            <a:ext cx="8024446" cy="8207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435422" indent="-435422" defTabSz="286959" eaLnBrk="1">
              <a:spcBef>
                <a:spcPts val="2637"/>
              </a:spcBef>
              <a:buSzPct val="75000"/>
              <a:buFontTx/>
              <a:buChar char="•"/>
              <a:defRPr/>
            </a:pPr>
            <a:endParaRPr lang="en-US" b="1" dirty="0">
              <a:latin typeface="Calibri" panose="020F0502020204030204" pitchFamily="34" charset="0"/>
              <a:ea typeface="ＭＳ Ｐゴシック" charset="0"/>
              <a:cs typeface="Helvetica Light" charset="0"/>
            </a:endParaRPr>
          </a:p>
        </p:txBody>
      </p:sp>
      <p:sp>
        <p:nvSpPr>
          <p:cNvPr id="1030" name="Rectangle 1"/>
          <p:cNvSpPr>
            <a:spLocks noChangeArrowheads="1"/>
          </p:cNvSpPr>
          <p:nvPr/>
        </p:nvSpPr>
        <p:spPr bwMode="auto">
          <a:xfrm>
            <a:off x="480964" y="854795"/>
            <a:ext cx="8442080" cy="36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391" tIns="28696" rIns="57391" bIns="28696">
            <a:spAutoFit/>
          </a:bodyPr>
          <a:lstStyle/>
          <a:p>
            <a:pPr algn="ctr" defTabSz="366672">
              <a:defRPr/>
            </a:pPr>
            <a:r>
              <a:rPr lang="en-GB" altLang="en-US" sz="4700" dirty="0" smtClean="0">
                <a:solidFill>
                  <a:srgbClr val="47C3D2"/>
                </a:solidFill>
                <a:latin typeface="+mn-lt"/>
              </a:rPr>
              <a:t>Delivering disability equality in the workplace </a:t>
            </a:r>
          </a:p>
          <a:p>
            <a:pPr algn="ctr" defTabSz="366672">
              <a:defRPr/>
            </a:pPr>
            <a:endParaRPr lang="en-GB" altLang="en-US" sz="4700" dirty="0">
              <a:solidFill>
                <a:srgbClr val="47C3D2"/>
              </a:solidFill>
              <a:latin typeface="+mn-lt"/>
            </a:endParaRPr>
          </a:p>
          <a:p>
            <a:pPr algn="ctr" defTabSz="366672">
              <a:defRPr/>
            </a:pPr>
            <a:r>
              <a:rPr lang="en-GB" altLang="en-US" sz="4700" dirty="0" smtClean="0">
                <a:solidFill>
                  <a:srgbClr val="47C3D2"/>
                </a:solidFill>
                <a:latin typeface="+mn-lt"/>
              </a:rPr>
              <a:t>Tracey Lazard: CEO Inclusion London </a:t>
            </a:r>
            <a:endParaRPr lang="en-GB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-197863373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-197863373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-197863373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-197863373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Planet-Earth-NAS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8839" y="1989139"/>
            <a:ext cx="2819400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983274" y="908052"/>
            <a:ext cx="7436826" cy="5008563"/>
            <a:chOff x="-205787" y="-84667"/>
            <a:chExt cx="10879304" cy="7362695"/>
          </a:xfrm>
        </p:grpSpPr>
        <p:sp>
          <p:nvSpPr>
            <p:cNvPr id="14341" name="AutoShape 5" descr="tile_paper_medgray.jpeg"/>
            <p:cNvSpPr>
              <a:spLocks/>
            </p:cNvSpPr>
            <p:nvPr/>
          </p:nvSpPr>
          <p:spPr bwMode="auto">
            <a:xfrm rot="-2154752">
              <a:off x="7532989" y="1432211"/>
              <a:ext cx="480190" cy="569413"/>
            </a:xfrm>
            <a:prstGeom prst="rightArrow">
              <a:avLst>
                <a:gd name="adj1" fmla="val 0"/>
                <a:gd name="adj2" fmla="val 100000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>
              <a:outerShdw blurRad="190500" dist="8455" dir="54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286959" eaLnBrk="1">
                <a:defRPr/>
              </a:pPr>
              <a:endParaRPr lang="en-US" sz="1600">
                <a:solidFill>
                  <a:srgbClr val="F932A3"/>
                </a:solidFill>
                <a:latin typeface="Calibri" panose="020F0502020204030204" pitchFamily="34" charset="0"/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4342" name="AutoShape 6" descr="tile_paper_medgray.jpeg"/>
            <p:cNvSpPr>
              <a:spLocks/>
            </p:cNvSpPr>
            <p:nvPr/>
          </p:nvSpPr>
          <p:spPr bwMode="auto">
            <a:xfrm rot="-300000">
              <a:off x="7968161" y="2876747"/>
              <a:ext cx="480190" cy="567078"/>
            </a:xfrm>
            <a:prstGeom prst="rightArrow">
              <a:avLst>
                <a:gd name="adj1" fmla="val 0"/>
                <a:gd name="adj2" fmla="val 100000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>
              <a:outerShdw blurRad="190500" dist="8455" dir="54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286959" eaLnBrk="1">
                <a:defRPr/>
              </a:pPr>
              <a:endParaRPr lang="en-US" sz="1600">
                <a:solidFill>
                  <a:srgbClr val="F932A3"/>
                </a:solidFill>
                <a:latin typeface="Calibri" panose="020F0502020204030204" pitchFamily="34" charset="0"/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4343" name="AutoShape 7" descr="tile_paper_medgray.jpeg"/>
            <p:cNvSpPr>
              <a:spLocks/>
            </p:cNvSpPr>
            <p:nvPr/>
          </p:nvSpPr>
          <p:spPr bwMode="auto">
            <a:xfrm rot="2424950">
              <a:off x="7252163" y="5324755"/>
              <a:ext cx="480190" cy="569413"/>
            </a:xfrm>
            <a:prstGeom prst="rightArrow">
              <a:avLst>
                <a:gd name="adj1" fmla="val 0"/>
                <a:gd name="adj2" fmla="val 100000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>
              <a:outerShdw blurRad="190500" dist="8455" dir="54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286959" eaLnBrk="1">
                <a:defRPr/>
              </a:pPr>
              <a:endParaRPr lang="en-US" sz="1600">
                <a:solidFill>
                  <a:srgbClr val="F932A3"/>
                </a:solidFill>
                <a:latin typeface="Calibri" panose="020F0502020204030204" pitchFamily="34" charset="0"/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4344" name="AutoShape 8" descr="tile_paper_medgray.jpeg"/>
            <p:cNvSpPr>
              <a:spLocks/>
            </p:cNvSpPr>
            <p:nvPr/>
          </p:nvSpPr>
          <p:spPr bwMode="auto">
            <a:xfrm rot="5384286">
              <a:off x="5020389" y="6222712"/>
              <a:ext cx="478401" cy="568083"/>
            </a:xfrm>
            <a:prstGeom prst="rightArrow">
              <a:avLst>
                <a:gd name="adj1" fmla="val 0"/>
                <a:gd name="adj2" fmla="val 100000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>
              <a:outerShdw blurRad="190500" dist="8455" dir="54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286959" eaLnBrk="1">
                <a:defRPr/>
              </a:pPr>
              <a:endParaRPr lang="en-US" sz="1600">
                <a:solidFill>
                  <a:srgbClr val="F932A3"/>
                </a:solidFill>
                <a:latin typeface="Calibri" panose="020F0502020204030204" pitchFamily="34" charset="0"/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4345" name="AutoShape 9" descr="tile_paper_medgray.jpeg"/>
            <p:cNvSpPr>
              <a:spLocks/>
            </p:cNvSpPr>
            <p:nvPr/>
          </p:nvSpPr>
          <p:spPr bwMode="auto">
            <a:xfrm rot="-8809012">
              <a:off x="2493137" y="1429878"/>
              <a:ext cx="480190" cy="567078"/>
            </a:xfrm>
            <a:prstGeom prst="rightArrow">
              <a:avLst>
                <a:gd name="adj1" fmla="val 0"/>
                <a:gd name="adj2" fmla="val 100000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>
              <a:outerShdw blurRad="190500" dist="8455" dir="54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286959" eaLnBrk="1">
                <a:defRPr/>
              </a:pPr>
              <a:endParaRPr lang="en-US" sz="1600">
                <a:solidFill>
                  <a:srgbClr val="F932A3"/>
                </a:solidFill>
                <a:latin typeface="Calibri" panose="020F0502020204030204" pitchFamily="34" charset="0"/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4346" name="AutoShape 10" descr="tile_paper_medgray.jpeg"/>
            <p:cNvSpPr>
              <a:spLocks/>
            </p:cNvSpPr>
            <p:nvPr/>
          </p:nvSpPr>
          <p:spPr bwMode="auto">
            <a:xfrm rot="-10129012">
              <a:off x="2143714" y="2776399"/>
              <a:ext cx="480190" cy="571747"/>
            </a:xfrm>
            <a:prstGeom prst="rightArrow">
              <a:avLst>
                <a:gd name="adj1" fmla="val 0"/>
                <a:gd name="adj2" fmla="val 100000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>
              <a:outerShdw blurRad="190500" dist="8455" dir="54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286959" eaLnBrk="1">
                <a:defRPr/>
              </a:pPr>
              <a:endParaRPr lang="en-US" sz="1600">
                <a:solidFill>
                  <a:srgbClr val="F932A3"/>
                </a:solidFill>
                <a:latin typeface="Calibri" panose="020F0502020204030204" pitchFamily="34" charset="0"/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4347" name="AutoShape 11" descr="tile_paper_medgray.jpeg"/>
            <p:cNvSpPr>
              <a:spLocks/>
            </p:cNvSpPr>
            <p:nvPr/>
          </p:nvSpPr>
          <p:spPr bwMode="auto">
            <a:xfrm rot="8280612">
              <a:off x="2731089" y="5322422"/>
              <a:ext cx="480190" cy="567078"/>
            </a:xfrm>
            <a:prstGeom prst="rightArrow">
              <a:avLst>
                <a:gd name="adj1" fmla="val 0"/>
                <a:gd name="adj2" fmla="val 100000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>
              <a:outerShdw blurRad="190500" dist="8455" dir="54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286959" eaLnBrk="1">
                <a:defRPr/>
              </a:pPr>
              <a:endParaRPr lang="en-US" sz="1600">
                <a:solidFill>
                  <a:srgbClr val="F932A3"/>
                </a:solidFill>
                <a:latin typeface="Calibri" panose="020F0502020204030204" pitchFamily="34" charset="0"/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4348" name="AutoShape 12"/>
            <p:cNvSpPr>
              <a:spLocks/>
            </p:cNvSpPr>
            <p:nvPr/>
          </p:nvSpPr>
          <p:spPr bwMode="auto">
            <a:xfrm>
              <a:off x="-90027" y="979482"/>
              <a:ext cx="2915439" cy="48306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86959" eaLnBrk="1">
                <a:defRPr/>
              </a:pPr>
              <a:r>
                <a:rPr lang="en-US" sz="1600" dirty="0">
                  <a:latin typeface="Calibri" panose="020F0502020204030204" pitchFamily="34" charset="0"/>
                  <a:ea typeface="ＭＳ Ｐゴシック" charset="0"/>
                  <a:cs typeface="Helvetica Light" charset="0"/>
                </a:rPr>
                <a:t>Life Opportunities </a:t>
              </a:r>
              <a:endParaRPr lang="en-US" dirty="0">
                <a:latin typeface="Calibri" panose="020F0502020204030204" pitchFamily="34" charset="0"/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4349" name="AutoShape 13"/>
            <p:cNvSpPr>
              <a:spLocks/>
            </p:cNvSpPr>
            <p:nvPr/>
          </p:nvSpPr>
          <p:spPr bwMode="auto">
            <a:xfrm>
              <a:off x="336570" y="2736728"/>
              <a:ext cx="2012940" cy="48306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86959" eaLnBrk="1">
                <a:defRPr/>
              </a:pPr>
              <a:r>
                <a:rPr lang="en-US" sz="1600" dirty="0">
                  <a:latin typeface="Calibri" panose="020F0502020204030204" pitchFamily="34" charset="0"/>
                  <a:ea typeface="ＭＳ Ｐゴシック" charset="0"/>
                  <a:cs typeface="Helvetica Light" charset="0"/>
                </a:rPr>
                <a:t>Segregation</a:t>
              </a:r>
              <a:endParaRPr lang="en-US" dirty="0">
                <a:latin typeface="Calibri" panose="020F0502020204030204" pitchFamily="34" charset="0"/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4350" name="AutoShape 14"/>
            <p:cNvSpPr>
              <a:spLocks/>
            </p:cNvSpPr>
            <p:nvPr/>
          </p:nvSpPr>
          <p:spPr bwMode="auto">
            <a:xfrm>
              <a:off x="-205787" y="4461301"/>
              <a:ext cx="2441680" cy="4807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86959" eaLnBrk="1">
                <a:defRPr/>
              </a:pPr>
              <a:r>
                <a:rPr lang="en-US" sz="1600" dirty="0">
                  <a:latin typeface="Calibri" panose="020F0502020204030204" pitchFamily="34" charset="0"/>
                  <a:ea typeface="ＭＳ Ｐゴシック" charset="0"/>
                  <a:cs typeface="Helvetica Light" charset="0"/>
                </a:rPr>
                <a:t>Negative Media</a:t>
              </a:r>
              <a:endParaRPr lang="en-US" dirty="0">
                <a:latin typeface="Calibri" panose="020F0502020204030204" pitchFamily="34" charset="0"/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4351" name="AutoShape 15"/>
            <p:cNvSpPr>
              <a:spLocks/>
            </p:cNvSpPr>
            <p:nvPr/>
          </p:nvSpPr>
          <p:spPr bwMode="auto">
            <a:xfrm>
              <a:off x="-83596" y="5775152"/>
              <a:ext cx="3054781" cy="48306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86959" eaLnBrk="1">
                <a:defRPr/>
              </a:pPr>
              <a:r>
                <a:rPr lang="en-US" sz="1600" dirty="0">
                  <a:latin typeface="Calibri" panose="020F0502020204030204" pitchFamily="34" charset="0"/>
                  <a:ea typeface="ＭＳ Ｐゴシック" charset="0"/>
                  <a:cs typeface="Helvetica Light" charset="0"/>
                </a:rPr>
                <a:t>Prejudiced Attitudes</a:t>
              </a:r>
              <a:endParaRPr lang="en-US" dirty="0">
                <a:latin typeface="Calibri" panose="020F0502020204030204" pitchFamily="34" charset="0"/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4352" name="AutoShape 16"/>
            <p:cNvSpPr>
              <a:spLocks/>
            </p:cNvSpPr>
            <p:nvPr/>
          </p:nvSpPr>
          <p:spPr bwMode="auto">
            <a:xfrm>
              <a:off x="4480353" y="6794960"/>
              <a:ext cx="1897179" cy="48306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86959" eaLnBrk="1">
                <a:defRPr/>
              </a:pPr>
              <a:r>
                <a:rPr lang="en-US" sz="1600" dirty="0">
                  <a:latin typeface="Calibri" panose="020F0502020204030204" pitchFamily="34" charset="0"/>
                  <a:ea typeface="ＭＳ Ｐゴシック" charset="0"/>
                  <a:cs typeface="Helvetica Light" charset="0"/>
                </a:rPr>
                <a:t>Employment</a:t>
              </a:r>
              <a:endParaRPr lang="en-US" dirty="0">
                <a:latin typeface="Calibri" panose="020F0502020204030204" pitchFamily="34" charset="0"/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4353" name="AutoShape 17"/>
            <p:cNvSpPr>
              <a:spLocks/>
            </p:cNvSpPr>
            <p:nvPr/>
          </p:nvSpPr>
          <p:spPr bwMode="auto">
            <a:xfrm>
              <a:off x="7978880" y="5740146"/>
              <a:ext cx="1689240" cy="48306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86959" eaLnBrk="1">
                <a:defRPr/>
              </a:pPr>
              <a:r>
                <a:rPr lang="en-US" sz="1600" dirty="0">
                  <a:latin typeface="Calibri" panose="020F0502020204030204" pitchFamily="34" charset="0"/>
                  <a:ea typeface="ＭＳ Ｐゴシック" charset="0"/>
                  <a:cs typeface="Helvetica Light" charset="0"/>
                </a:rPr>
                <a:t>Education</a:t>
              </a:r>
              <a:endParaRPr lang="en-US" dirty="0">
                <a:latin typeface="Calibri" panose="020F0502020204030204" pitchFamily="34" charset="0"/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4354" name="AutoShape 18"/>
            <p:cNvSpPr>
              <a:spLocks/>
            </p:cNvSpPr>
            <p:nvPr/>
          </p:nvSpPr>
          <p:spPr bwMode="auto">
            <a:xfrm>
              <a:off x="8688446" y="2925753"/>
              <a:ext cx="1474869" cy="48306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86959" eaLnBrk="1">
                <a:defRPr/>
              </a:pPr>
              <a:r>
                <a:rPr lang="en-US" sz="1600">
                  <a:latin typeface="Calibri" panose="020F0502020204030204" pitchFamily="34" charset="0"/>
                  <a:ea typeface="ＭＳ Ｐゴシック" charset="0"/>
                  <a:cs typeface="Helvetica Light" charset="0"/>
                </a:rPr>
                <a:t>Transport</a:t>
              </a:r>
              <a:endParaRPr lang="en-US">
                <a:latin typeface="Calibri" panose="020F0502020204030204" pitchFamily="34" charset="0"/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4355" name="AutoShape 19"/>
            <p:cNvSpPr>
              <a:spLocks/>
            </p:cNvSpPr>
            <p:nvPr/>
          </p:nvSpPr>
          <p:spPr bwMode="auto">
            <a:xfrm>
              <a:off x="8167526" y="1100832"/>
              <a:ext cx="2505991" cy="48306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86959" eaLnBrk="1">
                <a:defRPr/>
              </a:pPr>
              <a:r>
                <a:rPr lang="en-US" sz="1600" dirty="0">
                  <a:latin typeface="Calibri" panose="020F0502020204030204" pitchFamily="34" charset="0"/>
                  <a:ea typeface="ＭＳ Ｐゴシック" charset="0"/>
                  <a:cs typeface="Helvetica Light" charset="0"/>
                </a:rPr>
                <a:t>Building Design</a:t>
              </a:r>
              <a:endParaRPr lang="en-US" dirty="0">
                <a:latin typeface="Calibri" panose="020F0502020204030204" pitchFamily="34" charset="0"/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4356" name="AutoShape 20"/>
            <p:cNvSpPr>
              <a:spLocks/>
            </p:cNvSpPr>
            <p:nvPr/>
          </p:nvSpPr>
          <p:spPr bwMode="auto">
            <a:xfrm>
              <a:off x="8553393" y="4386624"/>
              <a:ext cx="1830724" cy="4807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86959" eaLnBrk="1">
                <a:defRPr/>
              </a:pPr>
              <a:r>
                <a:rPr lang="en-US" sz="1600" dirty="0">
                  <a:latin typeface="Calibri" panose="020F0502020204030204" pitchFamily="34" charset="0"/>
                  <a:ea typeface="ＭＳ Ｐゴシック" charset="0"/>
                  <a:cs typeface="Helvetica Light" charset="0"/>
                </a:rPr>
                <a:t>Civil Rights</a:t>
              </a:r>
              <a:endParaRPr lang="en-US" dirty="0">
                <a:latin typeface="Calibri" panose="020F0502020204030204" pitchFamily="34" charset="0"/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4357" name="AutoShape 21" descr="tile_paper_medgray.jpeg"/>
            <p:cNvSpPr>
              <a:spLocks/>
            </p:cNvSpPr>
            <p:nvPr/>
          </p:nvSpPr>
          <p:spPr bwMode="auto">
            <a:xfrm rot="764654">
              <a:off x="7871695" y="4176594"/>
              <a:ext cx="480190" cy="567080"/>
            </a:xfrm>
            <a:prstGeom prst="rightArrow">
              <a:avLst>
                <a:gd name="adj1" fmla="val 0"/>
                <a:gd name="adj2" fmla="val 100000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>
              <a:outerShdw blurRad="190500" dist="8455" dir="54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286959" eaLnBrk="1">
                <a:defRPr/>
              </a:pPr>
              <a:endParaRPr lang="en-US" sz="1600">
                <a:solidFill>
                  <a:srgbClr val="F932A3"/>
                </a:solidFill>
                <a:latin typeface="Calibri" panose="020F0502020204030204" pitchFamily="34" charset="0"/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4358" name="AutoShape 22" descr="tile_paper_medgray.jpeg"/>
            <p:cNvSpPr>
              <a:spLocks/>
            </p:cNvSpPr>
            <p:nvPr/>
          </p:nvSpPr>
          <p:spPr bwMode="auto">
            <a:xfrm rot="20280000" flipH="1">
              <a:off x="2135139" y="4211600"/>
              <a:ext cx="480190" cy="569413"/>
            </a:xfrm>
            <a:prstGeom prst="rightArrow">
              <a:avLst>
                <a:gd name="adj1" fmla="val 0"/>
                <a:gd name="adj2" fmla="val 100000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>
              <a:outerShdw blurRad="190500" dist="8455" dir="54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286959" eaLnBrk="1">
                <a:defRPr/>
              </a:pPr>
              <a:endParaRPr lang="en-US" sz="1600">
                <a:solidFill>
                  <a:srgbClr val="F932A3"/>
                </a:solidFill>
                <a:latin typeface="Calibri" panose="020F0502020204030204" pitchFamily="34" charset="0"/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4359" name="AutoShape 23"/>
            <p:cNvSpPr>
              <a:spLocks/>
            </p:cNvSpPr>
            <p:nvPr/>
          </p:nvSpPr>
          <p:spPr bwMode="auto">
            <a:xfrm>
              <a:off x="3702187" y="-84667"/>
              <a:ext cx="3579988" cy="6604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86959" eaLnBrk="1">
                <a:defRPr/>
              </a:pPr>
              <a:r>
                <a:rPr lang="en-US" dirty="0">
                  <a:latin typeface="Calibri" panose="020F0502020204030204" pitchFamily="34" charset="0"/>
                  <a:ea typeface="ＭＳ Ｐゴシック" charset="0"/>
                  <a:cs typeface="Helvetica Light" charset="0"/>
                </a:rPr>
                <a:t>Disabling World </a:t>
              </a:r>
            </a:p>
          </p:txBody>
        </p:sp>
        <p:sp>
          <p:nvSpPr>
            <p:cNvPr id="14360" name="AutoShape 24" descr="tile_paper_medgray.jpeg"/>
            <p:cNvSpPr>
              <a:spLocks/>
            </p:cNvSpPr>
            <p:nvPr/>
          </p:nvSpPr>
          <p:spPr bwMode="auto">
            <a:xfrm rot="-5415714">
              <a:off x="5018151" y="608023"/>
              <a:ext cx="480734" cy="570226"/>
            </a:xfrm>
            <a:prstGeom prst="rightArrow">
              <a:avLst>
                <a:gd name="adj1" fmla="val 0"/>
                <a:gd name="adj2" fmla="val 100000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>
              <a:outerShdw blurRad="190500" dist="8455" dir="54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286959" eaLnBrk="1">
                <a:defRPr/>
              </a:pPr>
              <a:endParaRPr lang="en-US" sz="1600">
                <a:solidFill>
                  <a:srgbClr val="FF0000"/>
                </a:solidFill>
                <a:latin typeface="Calibri" panose="020F0502020204030204" pitchFamily="34" charset="0"/>
                <a:ea typeface="ＭＳ Ｐゴシック" charset="0"/>
                <a:cs typeface="Helvetica Light" charset="0"/>
              </a:endParaRPr>
            </a:p>
          </p:txBody>
        </p:sp>
      </p:grpSp>
      <p:sp>
        <p:nvSpPr>
          <p:cNvPr id="26" name="AutoShape 2"/>
          <p:cNvSpPr>
            <a:spLocks/>
          </p:cNvSpPr>
          <p:nvPr/>
        </p:nvSpPr>
        <p:spPr bwMode="auto">
          <a:xfrm>
            <a:off x="369279" y="332656"/>
            <a:ext cx="8050823" cy="5191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1pPr>
            <a:lvl2pPr marL="742950" indent="-28575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2pPr>
            <a:lvl3pPr marL="11430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3pPr>
            <a:lvl4pPr marL="16002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4pPr>
            <a:lvl5pPr marL="20574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9pPr>
          </a:lstStyle>
          <a:p>
            <a:pPr eaLnBrk="1">
              <a:defRPr/>
            </a:pPr>
            <a:r>
              <a:rPr lang="en-US" altLang="en-US" dirty="0" smtClean="0">
                <a:solidFill>
                  <a:srgbClr val="19C7CE"/>
                </a:solidFill>
                <a:latin typeface="+mn-lt"/>
              </a:rPr>
              <a:t>The </a:t>
            </a:r>
            <a:r>
              <a:rPr lang="en-US" altLang="en-US" dirty="0">
                <a:solidFill>
                  <a:srgbClr val="19C7CE"/>
                </a:solidFill>
                <a:latin typeface="+mn-lt"/>
              </a:rPr>
              <a:t>Social Model</a:t>
            </a:r>
            <a:endParaRPr lang="en-US" altLang="en-US" dirty="0" smtClean="0">
              <a:solidFill>
                <a:srgbClr val="19C7CE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-197863373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/>
          </p:cNvSpPr>
          <p:nvPr/>
        </p:nvSpPr>
        <p:spPr bwMode="auto">
          <a:xfrm>
            <a:off x="392725" y="1468339"/>
            <a:ext cx="8255977" cy="45529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635000" indent="-6350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1pPr>
            <a:lvl2pPr marL="742950" indent="-28575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2pPr>
            <a:lvl3pPr marL="11430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3pPr>
            <a:lvl4pPr marL="16002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4pPr>
            <a:lvl5pPr marL="20574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9pPr>
          </a:lstStyle>
          <a:p>
            <a:pPr eaLnBrk="1">
              <a:spcBef>
                <a:spcPts val="1506"/>
              </a:spcBef>
              <a:buSzPct val="75000"/>
              <a:buFontTx/>
              <a:buChar char="•"/>
              <a:defRPr/>
            </a:pPr>
            <a:r>
              <a:rPr lang="en-GB" altLang="ja-JP" sz="2300" dirty="0" smtClean="0">
                <a:latin typeface="Calibri" panose="020F0502020204030204" pitchFamily="34" charset="0"/>
              </a:rPr>
              <a:t>Economic</a:t>
            </a:r>
            <a:r>
              <a:rPr lang="en-GB" altLang="ja-JP" sz="2300" dirty="0">
                <a:latin typeface="Calibri" panose="020F0502020204030204" pitchFamily="34" charset="0"/>
              </a:rPr>
              <a:t>, </a:t>
            </a:r>
            <a:r>
              <a:rPr lang="en-GB" altLang="ja-JP" sz="2300" dirty="0" smtClean="0">
                <a:latin typeface="Calibri" panose="020F0502020204030204" pitchFamily="34" charset="0"/>
              </a:rPr>
              <a:t>social, physical, communication &amp; attitudinal </a:t>
            </a:r>
            <a:r>
              <a:rPr lang="en-GB" altLang="ja-JP" sz="2300" dirty="0">
                <a:latin typeface="Calibri" panose="020F0502020204030204" pitchFamily="34" charset="0"/>
              </a:rPr>
              <a:t>barriers prevent Disabled people from participating fully in </a:t>
            </a:r>
            <a:r>
              <a:rPr lang="en-GB" altLang="ja-JP" sz="2300" dirty="0" smtClean="0">
                <a:latin typeface="Calibri" panose="020F0502020204030204" pitchFamily="34" charset="0"/>
              </a:rPr>
              <a:t>society.</a:t>
            </a:r>
            <a:endParaRPr lang="en-GB" altLang="ja-JP" sz="2300" dirty="0">
              <a:latin typeface="Calibri" panose="020F0502020204030204" pitchFamily="34" charset="0"/>
            </a:endParaRPr>
          </a:p>
          <a:p>
            <a:pPr eaLnBrk="1">
              <a:spcBef>
                <a:spcPts val="1506"/>
              </a:spcBef>
              <a:buSzPct val="75000"/>
              <a:buFontTx/>
              <a:buChar char="•"/>
              <a:defRPr/>
            </a:pPr>
            <a:r>
              <a:rPr lang="en-GB" altLang="ja-JP" sz="2300" dirty="0">
                <a:solidFill>
                  <a:schemeClr val="tx1"/>
                </a:solidFill>
                <a:latin typeface="Calibri" panose="020F0502020204030204" pitchFamily="34" charset="0"/>
              </a:rPr>
              <a:t>It is society that disables people with impairments. Disabled people have a problem because of discrimination and loss of human rights. </a:t>
            </a:r>
          </a:p>
          <a:p>
            <a:pPr eaLnBrk="1">
              <a:spcBef>
                <a:spcPts val="1506"/>
              </a:spcBef>
              <a:buSzPct val="75000"/>
              <a:buFontTx/>
              <a:buChar char="•"/>
              <a:defRPr/>
            </a:pPr>
            <a:r>
              <a:rPr lang="en-US" sz="2300" dirty="0">
                <a:latin typeface="Calibri" panose="020F0502020204030204" pitchFamily="34" charset="0"/>
                <a:ea typeface="ＭＳ Ｐゴシック" charset="0"/>
                <a:cs typeface="Helvetica Light" charset="0"/>
              </a:rPr>
              <a:t>Disability is created by society.</a:t>
            </a:r>
          </a:p>
          <a:p>
            <a:pPr eaLnBrk="1">
              <a:spcBef>
                <a:spcPts val="1506"/>
              </a:spcBef>
              <a:buSzPct val="75000"/>
              <a:buFontTx/>
              <a:buChar char="•"/>
              <a:defRPr/>
            </a:pPr>
            <a:r>
              <a:rPr lang="en-US" altLang="en-US" sz="23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</a:rPr>
              <a:t>Right response to disability </a:t>
            </a:r>
            <a:r>
              <a:rPr lang="en-GB" altLang="en-US" sz="23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</a:rPr>
              <a:t>is to change society: to end discrimination, remove barriers and create inclusion &amp; equality </a:t>
            </a:r>
            <a:endParaRPr lang="en-US" altLang="en-US" sz="23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>
              <a:spcBef>
                <a:spcPts val="2637"/>
              </a:spcBef>
              <a:buSzPct val="75000"/>
              <a:buFontTx/>
              <a:buChar char="•"/>
              <a:defRPr/>
            </a:pPr>
            <a:endParaRPr lang="en-US" altLang="en-US" sz="2300" dirty="0">
              <a:latin typeface="Calibri" panose="020F0502020204030204" pitchFamily="34" charset="0"/>
            </a:endParaRPr>
          </a:p>
        </p:txBody>
      </p:sp>
      <p:sp>
        <p:nvSpPr>
          <p:cNvPr id="8" name="AutoShape 2"/>
          <p:cNvSpPr>
            <a:spLocks/>
          </p:cNvSpPr>
          <p:nvPr/>
        </p:nvSpPr>
        <p:spPr bwMode="auto">
          <a:xfrm>
            <a:off x="369279" y="332656"/>
            <a:ext cx="8050823" cy="5175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1pPr>
            <a:lvl2pPr marL="742950" indent="-28575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2pPr>
            <a:lvl3pPr marL="11430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3pPr>
            <a:lvl4pPr marL="16002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4pPr>
            <a:lvl5pPr marL="20574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9pPr>
          </a:lstStyle>
          <a:p>
            <a:pPr eaLnBrk="1">
              <a:defRPr/>
            </a:pPr>
            <a:r>
              <a:rPr lang="en-US" altLang="en-US" dirty="0" smtClean="0">
                <a:solidFill>
                  <a:srgbClr val="19C7CE"/>
                </a:solidFill>
                <a:latin typeface="+mn-lt"/>
              </a:rPr>
              <a:t>The </a:t>
            </a:r>
            <a:r>
              <a:rPr lang="en-US" altLang="en-US" dirty="0">
                <a:solidFill>
                  <a:srgbClr val="19C7CE"/>
                </a:solidFill>
                <a:latin typeface="+mn-lt"/>
              </a:rPr>
              <a:t>Social Model</a:t>
            </a:r>
            <a:endParaRPr lang="en-US" altLang="en-US" sz="3400" dirty="0">
              <a:solidFill>
                <a:srgbClr val="19C7CE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-197863373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/>
          </p:cNvSpPr>
          <p:nvPr/>
        </p:nvSpPr>
        <p:spPr bwMode="auto">
          <a:xfrm>
            <a:off x="451339" y="1124744"/>
            <a:ext cx="8071339" cy="4286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86959" eaLnBrk="1">
              <a:spcBef>
                <a:spcPts val="2637"/>
              </a:spcBef>
              <a:buSzPct val="75000"/>
              <a:defRPr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Helvetica Light" charset="0"/>
              </a:rPr>
              <a:t>The Social Model is about change</a:t>
            </a:r>
            <a:r>
              <a:rPr lang="en-US" dirty="0">
                <a:latin typeface="Calibri" panose="020F0502020204030204" pitchFamily="34" charset="0"/>
                <a:ea typeface="ＭＳ Ｐゴシック" charset="0"/>
                <a:cs typeface="Helvetica Light" charset="0"/>
              </a:rPr>
              <a:t>.</a:t>
            </a:r>
            <a:endParaRPr lang="en-US" sz="2500" dirty="0">
              <a:latin typeface="Calibri" panose="020F0502020204030204" pitchFamily="34" charset="0"/>
              <a:ea typeface="ＭＳ Ｐゴシック" charset="0"/>
              <a:cs typeface="Helvetica Light" charset="0"/>
            </a:endParaRPr>
          </a:p>
        </p:txBody>
      </p:sp>
      <p:sp>
        <p:nvSpPr>
          <p:cNvPr id="16387" name="AutoShape 3"/>
          <p:cNvSpPr>
            <a:spLocks/>
          </p:cNvSpPr>
          <p:nvPr/>
        </p:nvSpPr>
        <p:spPr bwMode="auto">
          <a:xfrm>
            <a:off x="536332" y="3212976"/>
            <a:ext cx="6940061" cy="4286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410512" indent="-410512" defTabSz="286959" eaLnBrk="1">
              <a:spcBef>
                <a:spcPts val="2637"/>
              </a:spcBef>
              <a:buSzPct val="75000"/>
              <a:buFontTx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Helvetica Light" charset="0"/>
              </a:rPr>
              <a:t>Disabled people must be </a:t>
            </a:r>
            <a:r>
              <a:rPr lang="en-US" dirty="0" smtClean="0">
                <a:latin typeface="Calibri" panose="020F0502020204030204" pitchFamily="34" charset="0"/>
                <a:ea typeface="ＭＳ Ｐゴシック" charset="0"/>
                <a:cs typeface="Helvetica Light" charset="0"/>
              </a:rPr>
              <a:t>leading the change</a:t>
            </a:r>
            <a:r>
              <a:rPr lang="en-US" i="1" dirty="0">
                <a:latin typeface="Calibri" panose="020F0502020204030204" pitchFamily="34" charset="0"/>
                <a:ea typeface="ＭＳ Ｐゴシック" charset="0"/>
                <a:cs typeface="Helvetica Light" charset="0"/>
              </a:rPr>
              <a:t>.</a:t>
            </a:r>
            <a:endParaRPr lang="en-US" sz="2500" dirty="0">
              <a:latin typeface="Calibri" panose="020F0502020204030204" pitchFamily="34" charset="0"/>
              <a:ea typeface="ＭＳ Ｐゴシック" charset="0"/>
              <a:cs typeface="Helvetica Light" charset="0"/>
            </a:endParaRPr>
          </a:p>
        </p:txBody>
      </p:sp>
      <p:sp>
        <p:nvSpPr>
          <p:cNvPr id="16388" name="AutoShape 4"/>
          <p:cNvSpPr>
            <a:spLocks/>
          </p:cNvSpPr>
          <p:nvPr/>
        </p:nvSpPr>
        <p:spPr bwMode="auto">
          <a:xfrm>
            <a:off x="523145" y="2276872"/>
            <a:ext cx="7851531" cy="7858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410512" indent="-410512" defTabSz="286959" eaLnBrk="1">
              <a:spcBef>
                <a:spcPts val="2637"/>
              </a:spcBef>
              <a:buSzPct val="75000"/>
              <a:buFontTx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Helvetica Light" charset="0"/>
              </a:rPr>
              <a:t>Barriers can be removed: information, communication, access, the law, housing, employment, attitudes.</a:t>
            </a:r>
            <a:endParaRPr lang="en-US" sz="2500" dirty="0">
              <a:latin typeface="Calibri" panose="020F0502020204030204" pitchFamily="34" charset="0"/>
              <a:ea typeface="ＭＳ Ｐゴシック" charset="0"/>
              <a:cs typeface="Helvetica Light" charset="0"/>
            </a:endParaRPr>
          </a:p>
        </p:txBody>
      </p:sp>
      <p:pic>
        <p:nvPicPr>
          <p:cNvPr id="16389" name="Picture 5" descr="imag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31191">
            <a:off x="1561642" y="3792462"/>
            <a:ext cx="2310822" cy="207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390" name="Picture 6" descr="imag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91748">
            <a:off x="4449050" y="3786048"/>
            <a:ext cx="2130411" cy="212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92" name="AutoShape 8"/>
          <p:cNvSpPr>
            <a:spLocks/>
          </p:cNvSpPr>
          <p:nvPr/>
        </p:nvSpPr>
        <p:spPr bwMode="auto">
          <a:xfrm>
            <a:off x="536332" y="1700808"/>
            <a:ext cx="8071339" cy="4286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410512" indent="-410512" defTabSz="286959" eaLnBrk="1">
              <a:spcBef>
                <a:spcPts val="2637"/>
              </a:spcBef>
              <a:buSzPct val="75000"/>
              <a:buFontTx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Helvetica Light" charset="0"/>
              </a:rPr>
              <a:t>Discrimination is not inevitable.</a:t>
            </a:r>
            <a:endParaRPr lang="en-US" sz="2500" dirty="0">
              <a:latin typeface="Calibri" panose="020F0502020204030204" pitchFamily="34" charset="0"/>
              <a:ea typeface="ＭＳ Ｐゴシック" charset="0"/>
              <a:cs typeface="Helvetica Light" charset="0"/>
            </a:endParaRPr>
          </a:p>
        </p:txBody>
      </p:sp>
      <p:sp>
        <p:nvSpPr>
          <p:cNvPr id="10" name="AutoShape 2"/>
          <p:cNvSpPr>
            <a:spLocks/>
          </p:cNvSpPr>
          <p:nvPr/>
        </p:nvSpPr>
        <p:spPr bwMode="auto">
          <a:xfrm>
            <a:off x="369279" y="390527"/>
            <a:ext cx="8050823" cy="5175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1pPr>
            <a:lvl2pPr marL="742950" indent="-28575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2pPr>
            <a:lvl3pPr marL="11430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3pPr>
            <a:lvl4pPr marL="16002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4pPr>
            <a:lvl5pPr marL="20574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9pPr>
          </a:lstStyle>
          <a:p>
            <a:pPr eaLnBrk="1">
              <a:defRPr/>
            </a:pPr>
            <a:r>
              <a:rPr lang="en-US" altLang="en-US" dirty="0" smtClean="0">
                <a:solidFill>
                  <a:srgbClr val="19C7CE"/>
                </a:solidFill>
                <a:latin typeface="+mn-lt"/>
              </a:rPr>
              <a:t>The </a:t>
            </a:r>
            <a:r>
              <a:rPr lang="en-US" altLang="en-US" dirty="0">
                <a:solidFill>
                  <a:srgbClr val="19C7CE"/>
                </a:solidFill>
                <a:latin typeface="+mn-lt"/>
              </a:rPr>
              <a:t>Social Model</a:t>
            </a:r>
            <a:endParaRPr lang="en-US" altLang="en-US" sz="3400" dirty="0">
              <a:solidFill>
                <a:srgbClr val="19C7CE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-197863373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autoUpdateAnimBg="0"/>
      <p:bldP spid="16388" grpId="0" autoUpdateAnimBg="0"/>
      <p:bldP spid="16392" grpId="0" autoUpdateAnimBg="0"/>
      <p:bldP spid="1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/>
          </p:cNvSpPr>
          <p:nvPr/>
        </p:nvSpPr>
        <p:spPr bwMode="auto">
          <a:xfrm>
            <a:off x="480647" y="2173290"/>
            <a:ext cx="8071339" cy="33416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215220" indent="-215220" defTabSz="286959" eaLnBrk="1">
              <a:spcBef>
                <a:spcPts val="2637"/>
              </a:spcBef>
              <a:buSzPct val="75000"/>
              <a:buFont typeface="Arial" panose="020B0604020202020204" pitchFamily="34" charset="0"/>
              <a:buChar char="•"/>
              <a:defRPr/>
            </a:pPr>
            <a:endParaRPr lang="en-US" sz="1800" b="1" dirty="0">
              <a:latin typeface="Calibri" panose="020F0502020204030204" pitchFamily="34" charset="0"/>
              <a:ea typeface="ＭＳ Ｐゴシック" charset="0"/>
              <a:cs typeface="Helvetica Light" charset="0"/>
            </a:endParaRPr>
          </a:p>
        </p:txBody>
      </p:sp>
      <p:sp>
        <p:nvSpPr>
          <p:cNvPr id="16387" name="AutoShape 3"/>
          <p:cNvSpPr>
            <a:spLocks/>
          </p:cNvSpPr>
          <p:nvPr/>
        </p:nvSpPr>
        <p:spPr bwMode="auto">
          <a:xfrm>
            <a:off x="536332" y="3630616"/>
            <a:ext cx="6940061" cy="4286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86959" eaLnBrk="1">
              <a:spcBef>
                <a:spcPts val="2637"/>
              </a:spcBef>
              <a:buSzPct val="75000"/>
              <a:defRPr/>
            </a:pPr>
            <a:endParaRPr lang="en-US" sz="2000" b="1" dirty="0">
              <a:latin typeface="Calibri" panose="020F0502020204030204" pitchFamily="34" charset="0"/>
              <a:ea typeface="ＭＳ Ｐゴシック" charset="0"/>
              <a:cs typeface="Helvetica Light" charset="0"/>
            </a:endParaRPr>
          </a:p>
        </p:txBody>
      </p:sp>
      <p:sp>
        <p:nvSpPr>
          <p:cNvPr id="16388" name="AutoShape 4"/>
          <p:cNvSpPr>
            <a:spLocks/>
          </p:cNvSpPr>
          <p:nvPr/>
        </p:nvSpPr>
        <p:spPr bwMode="auto">
          <a:xfrm>
            <a:off x="523145" y="2720976"/>
            <a:ext cx="7851531" cy="7858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410512" indent="-410512" defTabSz="286959" eaLnBrk="1">
              <a:spcBef>
                <a:spcPts val="2637"/>
              </a:spcBef>
              <a:buSzPct val="75000"/>
              <a:buFontTx/>
              <a:buChar char="•"/>
              <a:defRPr/>
            </a:pPr>
            <a:endParaRPr lang="en-US" sz="2500" b="1" dirty="0">
              <a:latin typeface="Calibri" panose="020F0502020204030204" pitchFamily="34" charset="0"/>
              <a:ea typeface="ＭＳ Ｐゴシック" charset="0"/>
              <a:cs typeface="Helvetica Light" charset="0"/>
            </a:endParaRPr>
          </a:p>
        </p:txBody>
      </p:sp>
      <p:sp>
        <p:nvSpPr>
          <p:cNvPr id="16392" name="AutoShape 8"/>
          <p:cNvSpPr>
            <a:spLocks/>
          </p:cNvSpPr>
          <p:nvPr/>
        </p:nvSpPr>
        <p:spPr bwMode="auto">
          <a:xfrm>
            <a:off x="413238" y="1196752"/>
            <a:ext cx="8072804" cy="12049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86959" eaLnBrk="1">
              <a:spcBef>
                <a:spcPts val="2637"/>
              </a:spcBef>
              <a:buSzPct val="75000"/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Helvetica Light" charset="0"/>
              </a:rPr>
              <a:t>A journey from workhouse to workplace , from institution to independent living, from charity to human rights</a:t>
            </a:r>
          </a:p>
        </p:txBody>
      </p:sp>
      <p:sp>
        <p:nvSpPr>
          <p:cNvPr id="10" name="AutoShape 2"/>
          <p:cNvSpPr>
            <a:spLocks/>
          </p:cNvSpPr>
          <p:nvPr/>
        </p:nvSpPr>
        <p:spPr bwMode="auto">
          <a:xfrm>
            <a:off x="369279" y="305147"/>
            <a:ext cx="8050823" cy="9636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1pPr>
            <a:lvl2pPr marL="742950" indent="-28575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2pPr>
            <a:lvl3pPr marL="11430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3pPr>
            <a:lvl4pPr marL="16002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4pPr>
            <a:lvl5pPr marL="20574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9pPr>
          </a:lstStyle>
          <a:p>
            <a:pPr eaLnBrk="1">
              <a:defRPr/>
            </a:pPr>
            <a:r>
              <a:rPr lang="en-US" altLang="en-US" dirty="0" smtClean="0">
                <a:solidFill>
                  <a:srgbClr val="19C7CE"/>
                </a:solidFill>
                <a:latin typeface="+mn-lt"/>
              </a:rPr>
              <a:t>The history </a:t>
            </a:r>
            <a:r>
              <a:rPr lang="en-US" altLang="en-US" dirty="0">
                <a:solidFill>
                  <a:srgbClr val="19C7CE"/>
                </a:solidFill>
                <a:latin typeface="+mn-lt"/>
              </a:rPr>
              <a:t>of the Disabled </a:t>
            </a:r>
            <a:r>
              <a:rPr lang="en-US" altLang="en-US" dirty="0" smtClean="0">
                <a:solidFill>
                  <a:srgbClr val="19C7CE"/>
                </a:solidFill>
                <a:latin typeface="+mn-lt"/>
              </a:rPr>
              <a:t>people’s </a:t>
            </a:r>
            <a:r>
              <a:rPr lang="en-US" altLang="en-US" dirty="0">
                <a:solidFill>
                  <a:srgbClr val="19C7CE"/>
                </a:solidFill>
                <a:latin typeface="+mn-lt"/>
              </a:rPr>
              <a:t>rights movement</a:t>
            </a:r>
            <a:endParaRPr lang="en-US" altLang="en-US" dirty="0" smtClean="0">
              <a:solidFill>
                <a:srgbClr val="19C7CE"/>
              </a:solidFill>
              <a:latin typeface="+mn-lt"/>
            </a:endParaRPr>
          </a:p>
        </p:txBody>
      </p:sp>
      <p:sp>
        <p:nvSpPr>
          <p:cNvPr id="53255" name="Rectangle 1"/>
          <p:cNvSpPr>
            <a:spLocks noChangeArrowheads="1"/>
          </p:cNvSpPr>
          <p:nvPr/>
        </p:nvSpPr>
        <p:spPr bwMode="auto">
          <a:xfrm>
            <a:off x="467460" y="2617789"/>
            <a:ext cx="7746023" cy="190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391" tIns="28696" rIns="57391" bIns="28696">
            <a:spAutoFit/>
          </a:bodyPr>
          <a:lstStyle/>
          <a:p>
            <a:endParaRPr lang="en-GB" altLang="en-US" sz="2000" b="1"/>
          </a:p>
          <a:p>
            <a:endParaRPr lang="en-GB" altLang="en-US" sz="2000" b="1"/>
          </a:p>
          <a:p>
            <a:endParaRPr lang="en-GB" altLang="en-US" sz="2000" b="1"/>
          </a:p>
          <a:p>
            <a:endParaRPr lang="en-GB" altLang="en-US" sz="2000" b="1"/>
          </a:p>
          <a:p>
            <a:endParaRPr lang="en-GB" altLang="en-US" sz="2000" b="1"/>
          </a:p>
          <a:p>
            <a:endParaRPr lang="en-GB" altLang="en-US" sz="2000"/>
          </a:p>
        </p:txBody>
      </p:sp>
      <p:pic>
        <p:nvPicPr>
          <p:cNvPr id="3072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08599">
            <a:off x="1349216" y="2521819"/>
            <a:ext cx="3057296" cy="210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365C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38100" dist="25400" dir="54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949">
            <a:off x="3821069" y="3559372"/>
            <a:ext cx="2519963" cy="2047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9183">
            <a:off x="6070488" y="2659809"/>
            <a:ext cx="2757976" cy="2240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2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509" y="3123077"/>
            <a:ext cx="2208549" cy="275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365C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38100" dist="25400" dir="54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-197863373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utoUpdateAnimBg="0"/>
      <p:bldP spid="1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/>
          </p:cNvSpPr>
          <p:nvPr/>
        </p:nvSpPr>
        <p:spPr bwMode="auto">
          <a:xfrm>
            <a:off x="392725" y="1468339"/>
            <a:ext cx="8255977" cy="45529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635000" indent="-6350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1pPr>
            <a:lvl2pPr marL="742950" indent="-28575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2pPr>
            <a:lvl3pPr marL="11430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3pPr>
            <a:lvl4pPr marL="16002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4pPr>
            <a:lvl5pPr marL="20574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9pPr>
          </a:lstStyle>
          <a:p>
            <a:pPr marL="0" indent="0" eaLnBrk="1">
              <a:spcBef>
                <a:spcPts val="1506"/>
              </a:spcBef>
              <a:buSzPct val="75000"/>
              <a:defRPr/>
            </a:pPr>
            <a:endParaRPr lang="en-GB" altLang="en-US" sz="3200" b="1" dirty="0" smtClean="0">
              <a:latin typeface="Calibri" panose="020F0502020204030204" pitchFamily="34" charset="0"/>
            </a:endParaRPr>
          </a:p>
          <a:p>
            <a:pPr marL="0" indent="0" eaLnBrk="1">
              <a:spcBef>
                <a:spcPts val="1506"/>
              </a:spcBef>
              <a:buSzPct val="75000"/>
              <a:defRPr/>
            </a:pPr>
            <a:endParaRPr lang="en-GB" altLang="en-US" sz="3200" b="1" dirty="0" smtClean="0">
              <a:latin typeface="Calibri" panose="020F0502020204030204" pitchFamily="34" charset="0"/>
            </a:endParaRPr>
          </a:p>
          <a:p>
            <a:pPr marL="0" indent="0" eaLnBrk="1">
              <a:spcBef>
                <a:spcPts val="1506"/>
              </a:spcBef>
              <a:buSzPct val="75000"/>
              <a:defRPr/>
            </a:pPr>
            <a:endParaRPr lang="en-GB" altLang="en-US" sz="3200" b="1" dirty="0">
              <a:latin typeface="Calibri" panose="020F0502020204030204" pitchFamily="34" charset="0"/>
            </a:endParaRPr>
          </a:p>
          <a:p>
            <a:pPr marL="0" indent="0" eaLnBrk="1">
              <a:spcBef>
                <a:spcPts val="1506"/>
              </a:spcBef>
              <a:buSzPct val="75000"/>
              <a:defRPr/>
            </a:pPr>
            <a:endParaRPr lang="en-GB" altLang="en-US" sz="3200" b="1" dirty="0" smtClean="0">
              <a:latin typeface="Calibri" panose="020F0502020204030204" pitchFamily="34" charset="0"/>
            </a:endParaRPr>
          </a:p>
          <a:p>
            <a:pPr marL="0" indent="0" eaLnBrk="1">
              <a:spcBef>
                <a:spcPts val="1506"/>
              </a:spcBef>
              <a:buSzPct val="75000"/>
              <a:defRPr/>
            </a:pPr>
            <a:endParaRPr lang="en-GB" altLang="en-US" sz="3200" b="1" dirty="0" smtClean="0">
              <a:latin typeface="Calibri" panose="020F0502020204030204" pitchFamily="34" charset="0"/>
            </a:endParaRPr>
          </a:p>
          <a:p>
            <a:pPr marL="0" indent="0" eaLnBrk="1">
              <a:spcBef>
                <a:spcPts val="1506"/>
              </a:spcBef>
              <a:buSzPct val="75000"/>
              <a:defRPr/>
            </a:pPr>
            <a:endParaRPr lang="en-GB" altLang="en-US" sz="3200" b="1" dirty="0">
              <a:latin typeface="Calibri" panose="020F0502020204030204" pitchFamily="34" charset="0"/>
            </a:endParaRPr>
          </a:p>
          <a:p>
            <a:pPr marL="0" indent="0" eaLnBrk="1">
              <a:spcBef>
                <a:spcPts val="1506"/>
              </a:spcBef>
              <a:buSzPct val="75000"/>
              <a:defRPr/>
            </a:pPr>
            <a:r>
              <a:rPr lang="en-GB" altLang="en-US" sz="3200" b="1" dirty="0" smtClean="0">
                <a:latin typeface="Calibri" panose="020F0502020204030204" pitchFamily="34" charset="0"/>
              </a:rPr>
              <a:t>Attitudinal and cultural</a:t>
            </a:r>
          </a:p>
          <a:p>
            <a:pPr marL="342900" indent="-342900" eaLnBrk="1">
              <a:spcBef>
                <a:spcPts val="1506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Calibri" panose="020F0502020204030204" pitchFamily="34" charset="0"/>
              </a:rPr>
              <a:t>Organisational goals on </a:t>
            </a:r>
            <a:r>
              <a:rPr lang="en-GB" altLang="en-US" sz="2400" dirty="0" smtClean="0">
                <a:latin typeface="Calibri" panose="020F0502020204030204" pitchFamily="34" charset="0"/>
              </a:rPr>
              <a:t>diversity owned and performance assessed</a:t>
            </a:r>
          </a:p>
          <a:p>
            <a:pPr marL="342900" indent="-342900" eaLnBrk="1">
              <a:spcBef>
                <a:spcPts val="1506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Calibri" panose="020F0502020204030204" pitchFamily="34" charset="0"/>
              </a:rPr>
              <a:t>Staff receive </a:t>
            </a:r>
            <a:r>
              <a:rPr lang="en-GB" altLang="en-US" sz="2400" dirty="0" smtClean="0">
                <a:latin typeface="Calibri" panose="020F0502020204030204" pitchFamily="34" charset="0"/>
              </a:rPr>
              <a:t>DET</a:t>
            </a:r>
          </a:p>
          <a:p>
            <a:pPr marL="342900" indent="-342900" eaLnBrk="1">
              <a:spcBef>
                <a:spcPts val="1506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2400" dirty="0" smtClean="0">
                <a:latin typeface="Calibri" panose="020F0502020204030204" pitchFamily="34" charset="0"/>
              </a:rPr>
              <a:t>Culture that openly talks about access and inclusion issues</a:t>
            </a:r>
          </a:p>
          <a:p>
            <a:pPr marL="342900" indent="-342900" eaLnBrk="1">
              <a:spcBef>
                <a:spcPts val="1506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Calibri" panose="020F0502020204030204" pitchFamily="34" charset="0"/>
              </a:rPr>
              <a:t> Disabled staff networks encouraged and </a:t>
            </a:r>
            <a:r>
              <a:rPr lang="en-GB" altLang="en-US" sz="2400" dirty="0" smtClean="0">
                <a:latin typeface="Calibri" panose="020F0502020204030204" pitchFamily="34" charset="0"/>
              </a:rPr>
              <a:t>supported</a:t>
            </a:r>
          </a:p>
          <a:p>
            <a:pPr marL="342900" indent="-342900" eaLnBrk="1">
              <a:spcBef>
                <a:spcPts val="1506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Calibri" panose="020F0502020204030204" pitchFamily="34" charset="0"/>
              </a:rPr>
              <a:t> Equality </a:t>
            </a:r>
            <a:r>
              <a:rPr lang="en-GB" altLang="en-US" sz="2400" dirty="0" smtClean="0">
                <a:latin typeface="Calibri" panose="020F0502020204030204" pitchFamily="34" charset="0"/>
              </a:rPr>
              <a:t>Act duties and rights understood </a:t>
            </a:r>
            <a:endParaRPr lang="en-GB" altLang="en-US" sz="2400" dirty="0">
              <a:latin typeface="Calibri" panose="020F0502020204030204" pitchFamily="34" charset="0"/>
            </a:endParaRPr>
          </a:p>
          <a:p>
            <a:pPr marL="342900" indent="-342900" eaLnBrk="1">
              <a:spcBef>
                <a:spcPts val="1506"/>
              </a:spcBef>
              <a:buSzPct val="75000"/>
              <a:buFont typeface="Arial" panose="020B0604020202020204" pitchFamily="34" charset="0"/>
              <a:buChar char="•"/>
              <a:defRPr/>
            </a:pPr>
            <a:endParaRPr lang="en-GB" altLang="en-US" sz="2400" dirty="0" smtClean="0">
              <a:latin typeface="Calibri" panose="020F0502020204030204" pitchFamily="34" charset="0"/>
            </a:endParaRPr>
          </a:p>
          <a:p>
            <a:pPr marL="0" indent="0" eaLnBrk="1">
              <a:spcBef>
                <a:spcPts val="1506"/>
              </a:spcBef>
              <a:buSzPct val="75000"/>
              <a:defRPr/>
            </a:pPr>
            <a:r>
              <a:rPr lang="en-GB" altLang="en-US" sz="2400" dirty="0" smtClean="0">
                <a:latin typeface="Calibri" panose="020F0502020204030204" pitchFamily="34" charset="0"/>
              </a:rPr>
              <a:t>  </a:t>
            </a:r>
          </a:p>
          <a:p>
            <a:pPr marL="0" indent="0" eaLnBrk="1">
              <a:spcBef>
                <a:spcPts val="1506"/>
              </a:spcBef>
              <a:buSzPct val="75000"/>
              <a:defRPr/>
            </a:pPr>
            <a:endParaRPr lang="en-GB" altLang="en-US" sz="2300" dirty="0">
              <a:latin typeface="Calibri" panose="020F0502020204030204" pitchFamily="34" charset="0"/>
            </a:endParaRPr>
          </a:p>
          <a:p>
            <a:pPr marL="0" indent="0" eaLnBrk="1">
              <a:spcBef>
                <a:spcPts val="1506"/>
              </a:spcBef>
              <a:buSzPct val="75000"/>
              <a:defRPr/>
            </a:pPr>
            <a:endParaRPr lang="en-GB" altLang="en-US" sz="2300" dirty="0" smtClean="0">
              <a:latin typeface="Calibri" panose="020F0502020204030204" pitchFamily="34" charset="0"/>
            </a:endParaRPr>
          </a:p>
          <a:p>
            <a:pPr marL="0" indent="0" eaLnBrk="1">
              <a:spcBef>
                <a:spcPts val="1506"/>
              </a:spcBef>
              <a:buSzPct val="75000"/>
              <a:defRPr/>
            </a:pPr>
            <a:endParaRPr lang="en-GB" altLang="en-US" sz="2300" dirty="0">
              <a:latin typeface="Calibri" panose="020F0502020204030204" pitchFamily="34" charset="0"/>
            </a:endParaRPr>
          </a:p>
          <a:p>
            <a:pPr marL="0" indent="0" eaLnBrk="1">
              <a:spcBef>
                <a:spcPts val="1506"/>
              </a:spcBef>
              <a:buSzPct val="75000"/>
              <a:defRPr/>
            </a:pPr>
            <a:endParaRPr lang="en-GB" altLang="en-US" sz="2300" dirty="0" smtClean="0">
              <a:latin typeface="Calibri" panose="020F0502020204030204" pitchFamily="34" charset="0"/>
            </a:endParaRPr>
          </a:p>
          <a:p>
            <a:pPr marL="0" indent="0" eaLnBrk="1">
              <a:spcBef>
                <a:spcPts val="1506"/>
              </a:spcBef>
              <a:buSzPct val="75000"/>
              <a:defRPr/>
            </a:pPr>
            <a:endParaRPr lang="en-GB" altLang="en-US" sz="2300" dirty="0">
              <a:latin typeface="Calibri" panose="020F0502020204030204" pitchFamily="34" charset="0"/>
            </a:endParaRPr>
          </a:p>
          <a:p>
            <a:pPr marL="0" indent="0" eaLnBrk="1">
              <a:spcBef>
                <a:spcPts val="1506"/>
              </a:spcBef>
              <a:buSzPct val="75000"/>
              <a:defRPr/>
            </a:pPr>
            <a:endParaRPr lang="en-GB" altLang="en-US" sz="2300" dirty="0" smtClean="0">
              <a:latin typeface="Calibri" panose="020F0502020204030204" pitchFamily="34" charset="0"/>
            </a:endParaRPr>
          </a:p>
          <a:p>
            <a:pPr marL="0" indent="0" eaLnBrk="1">
              <a:spcBef>
                <a:spcPts val="1506"/>
              </a:spcBef>
              <a:buSzPct val="75000"/>
              <a:defRPr/>
            </a:pPr>
            <a:endParaRPr lang="en-US" altLang="en-US" sz="2300" dirty="0">
              <a:latin typeface="Calibri" panose="020F0502020204030204" pitchFamily="34" charset="0"/>
            </a:endParaRPr>
          </a:p>
        </p:txBody>
      </p:sp>
      <p:sp>
        <p:nvSpPr>
          <p:cNvPr id="8" name="AutoShape 2"/>
          <p:cNvSpPr>
            <a:spLocks/>
          </p:cNvSpPr>
          <p:nvPr/>
        </p:nvSpPr>
        <p:spPr bwMode="auto">
          <a:xfrm>
            <a:off x="369279" y="332656"/>
            <a:ext cx="8050823" cy="5175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1pPr>
            <a:lvl2pPr marL="742950" indent="-28575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2pPr>
            <a:lvl3pPr marL="11430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3pPr>
            <a:lvl4pPr marL="16002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4pPr>
            <a:lvl5pPr marL="20574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9pPr>
          </a:lstStyle>
          <a:p>
            <a:pPr eaLnBrk="1">
              <a:defRPr/>
            </a:pPr>
            <a:r>
              <a:rPr lang="en-US" altLang="en-US" dirty="0" smtClean="0">
                <a:solidFill>
                  <a:srgbClr val="19C7CE"/>
                </a:solidFill>
                <a:latin typeface="+mn-lt"/>
              </a:rPr>
              <a:t>What does an inclusive and accessible workplace look like? </a:t>
            </a:r>
            <a:endParaRPr lang="en-US" altLang="en-US" sz="3400" dirty="0">
              <a:solidFill>
                <a:srgbClr val="19C7C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78175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-197863373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/>
          </p:cNvSpPr>
          <p:nvPr/>
        </p:nvSpPr>
        <p:spPr bwMode="auto">
          <a:xfrm>
            <a:off x="392725" y="1468339"/>
            <a:ext cx="8255977" cy="45529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635000" indent="-6350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1pPr>
            <a:lvl2pPr marL="742950" indent="-28575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2pPr>
            <a:lvl3pPr marL="11430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3pPr>
            <a:lvl4pPr marL="16002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4pPr>
            <a:lvl5pPr marL="20574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9pPr>
          </a:lstStyle>
          <a:p>
            <a:pPr marL="0" indent="0" eaLnBrk="1">
              <a:spcBef>
                <a:spcPts val="1506"/>
              </a:spcBef>
              <a:buSzPct val="75000"/>
              <a:defRPr/>
            </a:pPr>
            <a:endParaRPr lang="en-GB" altLang="en-US" sz="3200" b="1" dirty="0" smtClean="0">
              <a:latin typeface="Calibri" panose="020F0502020204030204" pitchFamily="34" charset="0"/>
            </a:endParaRPr>
          </a:p>
          <a:p>
            <a:pPr marL="0" indent="0" eaLnBrk="1">
              <a:spcBef>
                <a:spcPts val="1506"/>
              </a:spcBef>
              <a:buSzPct val="75000"/>
              <a:defRPr/>
            </a:pPr>
            <a:endParaRPr lang="en-GB" altLang="en-US" sz="3200" b="1" dirty="0" smtClean="0">
              <a:latin typeface="Calibri" panose="020F0502020204030204" pitchFamily="34" charset="0"/>
            </a:endParaRPr>
          </a:p>
          <a:p>
            <a:pPr marL="0" indent="0" eaLnBrk="1">
              <a:spcBef>
                <a:spcPts val="1506"/>
              </a:spcBef>
              <a:buSzPct val="75000"/>
              <a:defRPr/>
            </a:pPr>
            <a:endParaRPr lang="en-GB" altLang="en-US" sz="3200" b="1" dirty="0">
              <a:latin typeface="Calibri" panose="020F0502020204030204" pitchFamily="34" charset="0"/>
            </a:endParaRPr>
          </a:p>
          <a:p>
            <a:pPr marL="0" indent="0" eaLnBrk="1">
              <a:spcBef>
                <a:spcPts val="1506"/>
              </a:spcBef>
              <a:buSzPct val="75000"/>
              <a:defRPr/>
            </a:pPr>
            <a:endParaRPr lang="en-GB" altLang="en-US" sz="3200" b="1" dirty="0" smtClean="0">
              <a:latin typeface="Calibri" panose="020F0502020204030204" pitchFamily="34" charset="0"/>
            </a:endParaRPr>
          </a:p>
          <a:p>
            <a:pPr marL="0" indent="0" eaLnBrk="1">
              <a:spcBef>
                <a:spcPts val="1506"/>
              </a:spcBef>
              <a:buSzPct val="75000"/>
              <a:defRPr/>
            </a:pPr>
            <a:endParaRPr lang="en-GB" altLang="en-US" sz="3200" b="1" dirty="0" smtClean="0">
              <a:latin typeface="Calibri" panose="020F0502020204030204" pitchFamily="34" charset="0"/>
            </a:endParaRPr>
          </a:p>
          <a:p>
            <a:pPr marL="0" indent="0" eaLnBrk="1">
              <a:spcBef>
                <a:spcPts val="1506"/>
              </a:spcBef>
              <a:buSzPct val="75000"/>
              <a:defRPr/>
            </a:pPr>
            <a:r>
              <a:rPr lang="en-GB" altLang="en-US" sz="3200" b="1" dirty="0" smtClean="0">
                <a:latin typeface="Calibri" panose="020F0502020204030204" pitchFamily="34" charset="0"/>
              </a:rPr>
              <a:t>Right policies and practice:</a:t>
            </a:r>
            <a:endParaRPr lang="en-GB" altLang="en-US" sz="3200" b="1" dirty="0">
              <a:latin typeface="Calibri" panose="020F0502020204030204" pitchFamily="34" charset="0"/>
            </a:endParaRPr>
          </a:p>
          <a:p>
            <a:pPr marL="342900" indent="-342900" eaLnBrk="1">
              <a:spcBef>
                <a:spcPts val="1506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2400" dirty="0" smtClean="0">
                <a:latin typeface="Calibri" panose="020F0502020204030204" pitchFamily="34" charset="0"/>
              </a:rPr>
              <a:t>Equality impact assessments are embedded in service reviews and development</a:t>
            </a:r>
          </a:p>
          <a:p>
            <a:pPr marL="342900" indent="-342900" eaLnBrk="1">
              <a:spcBef>
                <a:spcPts val="1506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Calibri" panose="020F0502020204030204" pitchFamily="34" charset="0"/>
              </a:rPr>
              <a:t>Best practice is followed: Reasonable Adjustments Guide, Performance Management Policy and Procedure, Back to work  Policy, Disability Leave </a:t>
            </a:r>
            <a:r>
              <a:rPr lang="en-GB" altLang="en-US" sz="2400" dirty="0" smtClean="0">
                <a:latin typeface="Calibri" panose="020F0502020204030204" pitchFamily="34" charset="0"/>
              </a:rPr>
              <a:t>Policy</a:t>
            </a:r>
          </a:p>
          <a:p>
            <a:pPr marL="342900" indent="-342900" eaLnBrk="1">
              <a:spcBef>
                <a:spcPts val="1506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2400" dirty="0" smtClean="0">
                <a:latin typeface="Calibri" panose="020F0502020204030204" pitchFamily="34" charset="0"/>
              </a:rPr>
              <a:t>Staff have skills, confidence and knowledge to raise and meet access needs </a:t>
            </a:r>
            <a:endParaRPr lang="en-GB" altLang="en-US" sz="2400" dirty="0">
              <a:latin typeface="Calibri" panose="020F0502020204030204" pitchFamily="34" charset="0"/>
            </a:endParaRPr>
          </a:p>
          <a:p>
            <a:pPr marL="342900" indent="-342900" eaLnBrk="1">
              <a:spcBef>
                <a:spcPts val="1506"/>
              </a:spcBef>
              <a:buSzPct val="75000"/>
              <a:buFont typeface="Arial" panose="020B0604020202020204" pitchFamily="34" charset="0"/>
              <a:buChar char="•"/>
              <a:defRPr/>
            </a:pPr>
            <a:endParaRPr lang="en-GB" altLang="en-US" sz="2400" dirty="0" smtClean="0">
              <a:latin typeface="Calibri" panose="020F0502020204030204" pitchFamily="34" charset="0"/>
            </a:endParaRPr>
          </a:p>
          <a:p>
            <a:pPr marL="0" indent="0" eaLnBrk="1">
              <a:spcBef>
                <a:spcPts val="1506"/>
              </a:spcBef>
              <a:buSzPct val="75000"/>
              <a:defRPr/>
            </a:pPr>
            <a:r>
              <a:rPr lang="en-GB" altLang="en-US" sz="2400" dirty="0" smtClean="0">
                <a:latin typeface="Calibri" panose="020F0502020204030204" pitchFamily="34" charset="0"/>
              </a:rPr>
              <a:t>  </a:t>
            </a:r>
          </a:p>
          <a:p>
            <a:pPr marL="0" indent="0" eaLnBrk="1">
              <a:spcBef>
                <a:spcPts val="1506"/>
              </a:spcBef>
              <a:buSzPct val="75000"/>
              <a:defRPr/>
            </a:pPr>
            <a:endParaRPr lang="en-GB" altLang="en-US" sz="2300" dirty="0">
              <a:latin typeface="Calibri" panose="020F0502020204030204" pitchFamily="34" charset="0"/>
            </a:endParaRPr>
          </a:p>
          <a:p>
            <a:pPr marL="0" indent="0" eaLnBrk="1">
              <a:spcBef>
                <a:spcPts val="1506"/>
              </a:spcBef>
              <a:buSzPct val="75000"/>
              <a:defRPr/>
            </a:pPr>
            <a:endParaRPr lang="en-GB" altLang="en-US" sz="2300" dirty="0" smtClean="0">
              <a:latin typeface="Calibri" panose="020F0502020204030204" pitchFamily="34" charset="0"/>
            </a:endParaRPr>
          </a:p>
          <a:p>
            <a:pPr marL="0" indent="0" eaLnBrk="1">
              <a:spcBef>
                <a:spcPts val="1506"/>
              </a:spcBef>
              <a:buSzPct val="75000"/>
              <a:defRPr/>
            </a:pPr>
            <a:endParaRPr lang="en-GB" altLang="en-US" sz="2300" dirty="0">
              <a:latin typeface="Calibri" panose="020F0502020204030204" pitchFamily="34" charset="0"/>
            </a:endParaRPr>
          </a:p>
          <a:p>
            <a:pPr marL="0" indent="0" eaLnBrk="1">
              <a:spcBef>
                <a:spcPts val="1506"/>
              </a:spcBef>
              <a:buSzPct val="75000"/>
              <a:defRPr/>
            </a:pPr>
            <a:endParaRPr lang="en-GB" altLang="en-US" sz="2300" dirty="0" smtClean="0">
              <a:latin typeface="Calibri" panose="020F0502020204030204" pitchFamily="34" charset="0"/>
            </a:endParaRPr>
          </a:p>
          <a:p>
            <a:pPr marL="0" indent="0" eaLnBrk="1">
              <a:spcBef>
                <a:spcPts val="1506"/>
              </a:spcBef>
              <a:buSzPct val="75000"/>
              <a:defRPr/>
            </a:pPr>
            <a:endParaRPr lang="en-GB" altLang="en-US" sz="2300" dirty="0">
              <a:latin typeface="Calibri" panose="020F0502020204030204" pitchFamily="34" charset="0"/>
            </a:endParaRPr>
          </a:p>
          <a:p>
            <a:pPr marL="0" indent="0" eaLnBrk="1">
              <a:spcBef>
                <a:spcPts val="1506"/>
              </a:spcBef>
              <a:buSzPct val="75000"/>
              <a:defRPr/>
            </a:pPr>
            <a:endParaRPr lang="en-GB" altLang="en-US" sz="2300" dirty="0" smtClean="0">
              <a:latin typeface="Calibri" panose="020F0502020204030204" pitchFamily="34" charset="0"/>
            </a:endParaRPr>
          </a:p>
          <a:p>
            <a:pPr marL="0" indent="0" eaLnBrk="1">
              <a:spcBef>
                <a:spcPts val="1506"/>
              </a:spcBef>
              <a:buSzPct val="75000"/>
              <a:defRPr/>
            </a:pPr>
            <a:endParaRPr lang="en-US" altLang="en-US" sz="2300" dirty="0">
              <a:latin typeface="Calibri" panose="020F0502020204030204" pitchFamily="34" charset="0"/>
            </a:endParaRPr>
          </a:p>
        </p:txBody>
      </p:sp>
      <p:sp>
        <p:nvSpPr>
          <p:cNvPr id="8" name="AutoShape 2"/>
          <p:cNvSpPr>
            <a:spLocks/>
          </p:cNvSpPr>
          <p:nvPr/>
        </p:nvSpPr>
        <p:spPr bwMode="auto">
          <a:xfrm>
            <a:off x="369279" y="332656"/>
            <a:ext cx="8050823" cy="5175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1pPr>
            <a:lvl2pPr marL="742950" indent="-28575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2pPr>
            <a:lvl3pPr marL="11430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3pPr>
            <a:lvl4pPr marL="16002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4pPr>
            <a:lvl5pPr marL="20574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9pPr>
          </a:lstStyle>
          <a:p>
            <a:pPr eaLnBrk="1">
              <a:defRPr/>
            </a:pPr>
            <a:r>
              <a:rPr lang="en-US" altLang="en-US" dirty="0" smtClean="0">
                <a:solidFill>
                  <a:srgbClr val="19C7CE"/>
                </a:solidFill>
                <a:latin typeface="+mn-lt"/>
              </a:rPr>
              <a:t>What does an inclusive and accessible workplace look like? </a:t>
            </a:r>
            <a:endParaRPr lang="en-US" altLang="en-US" sz="3400" dirty="0">
              <a:solidFill>
                <a:srgbClr val="19C7C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6097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-197863373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/>
          </p:cNvSpPr>
          <p:nvPr/>
        </p:nvSpPr>
        <p:spPr bwMode="auto">
          <a:xfrm>
            <a:off x="470390" y="549276"/>
            <a:ext cx="7949711" cy="5175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1pPr>
            <a:lvl2pPr marL="742950" indent="-28575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2pPr>
            <a:lvl3pPr marL="11430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3pPr>
            <a:lvl4pPr marL="16002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4pPr>
            <a:lvl5pPr marL="20574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9pPr>
          </a:lstStyle>
          <a:p>
            <a:pPr eaLnBrk="1">
              <a:defRPr/>
            </a:pPr>
            <a:r>
              <a:rPr lang="en-US" altLang="ja-JP" dirty="0" smtClean="0">
                <a:solidFill>
                  <a:srgbClr val="47C3D2"/>
                </a:solidFill>
                <a:latin typeface="+mn-lt"/>
              </a:rPr>
              <a:t>Who are we talking about ? </a:t>
            </a:r>
            <a:endParaRPr lang="en-US" altLang="en-US" sz="3400" dirty="0">
              <a:solidFill>
                <a:srgbClr val="47C3D2"/>
              </a:solidFill>
              <a:latin typeface="+mn-lt"/>
            </a:endParaRPr>
          </a:p>
        </p:txBody>
      </p:sp>
      <p:sp>
        <p:nvSpPr>
          <p:cNvPr id="8195" name="AutoShape 3"/>
          <p:cNvSpPr>
            <a:spLocks/>
          </p:cNvSpPr>
          <p:nvPr/>
        </p:nvSpPr>
        <p:spPr bwMode="auto">
          <a:xfrm>
            <a:off x="470391" y="1066800"/>
            <a:ext cx="7644911" cy="54514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66672">
              <a:spcAft>
                <a:spcPts val="1023"/>
              </a:spcAft>
              <a:defRPr/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using the term Disabled </a:t>
            </a:r>
            <a:r>
              <a:rPr lang="en-GB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I mean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286959" indent="-286959" defTabSz="366672">
              <a:spcAft>
                <a:spcPts val="511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with physical impairments </a:t>
            </a:r>
          </a:p>
          <a:p>
            <a:pPr marL="286959" indent="-286959" defTabSz="366672">
              <a:spcAft>
                <a:spcPts val="511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with visual impairments </a:t>
            </a:r>
          </a:p>
          <a:p>
            <a:pPr marL="286959" indent="-286959" defTabSz="366672">
              <a:spcAft>
                <a:spcPts val="511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Deaf people</a:t>
            </a:r>
          </a:p>
          <a:p>
            <a:pPr marL="286959" indent="-286959" defTabSz="366672">
              <a:spcAft>
                <a:spcPts val="511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with hearing impairments </a:t>
            </a:r>
          </a:p>
          <a:p>
            <a:pPr marL="286959" indent="-286959" defTabSz="366672">
              <a:spcAft>
                <a:spcPts val="511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with learning difficulties </a:t>
            </a:r>
          </a:p>
          <a:p>
            <a:pPr marL="286959" indent="-286959" defTabSz="366672">
              <a:spcAft>
                <a:spcPts val="511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with mental health issues </a:t>
            </a:r>
          </a:p>
          <a:p>
            <a:pPr marL="286959" indent="-286959" defTabSz="366672">
              <a:spcAft>
                <a:spcPts val="511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with long term health conditions</a:t>
            </a:r>
          </a:p>
          <a:p>
            <a:pPr marL="286959" indent="-286959" defTabSz="366672">
              <a:spcAft>
                <a:spcPts val="511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who are neuro diverse</a:t>
            </a:r>
          </a:p>
          <a:p>
            <a:pPr marL="286959" indent="-286959" defTabSz="366672">
              <a:spcAft>
                <a:spcPts val="511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with hidden impairments</a:t>
            </a:r>
          </a:p>
          <a:p>
            <a:pPr defTabSz="366672">
              <a:spcAft>
                <a:spcPts val="0"/>
              </a:spcAft>
              <a:defRPr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b="1" dirty="0">
              <a:latin typeface="Calibri" panose="020F0502020204030204" pitchFamily="34" charset="0"/>
              <a:ea typeface="ＭＳ Ｐゴシック" charset="0"/>
              <a:cs typeface="Helvetica Light" charset="0"/>
            </a:endParaRPr>
          </a:p>
        </p:txBody>
      </p:sp>
      <p:sp>
        <p:nvSpPr>
          <p:cNvPr id="8196" name="AutoShape 4"/>
          <p:cNvSpPr>
            <a:spLocks/>
          </p:cNvSpPr>
          <p:nvPr/>
        </p:nvSpPr>
        <p:spPr bwMode="auto">
          <a:xfrm>
            <a:off x="571502" y="4981575"/>
            <a:ext cx="7423639" cy="4460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435422" indent="-435422" defTabSz="286959" eaLnBrk="1">
              <a:spcBef>
                <a:spcPts val="2637"/>
              </a:spcBef>
              <a:buSzPct val="75000"/>
              <a:buFontTx/>
              <a:buChar char="•"/>
              <a:defRPr/>
            </a:pPr>
            <a:endParaRPr lang="en-US" b="1" dirty="0">
              <a:latin typeface="Calibri" panose="020F0502020204030204" pitchFamily="34" charset="0"/>
              <a:ea typeface="ＭＳ Ｐゴシック" charset="0"/>
              <a:cs typeface="Helvetica Light" charset="0"/>
            </a:endParaRPr>
          </a:p>
        </p:txBody>
      </p:sp>
      <p:sp>
        <p:nvSpPr>
          <p:cNvPr id="8197" name="AutoShape 5"/>
          <p:cNvSpPr>
            <a:spLocks/>
          </p:cNvSpPr>
          <p:nvPr/>
        </p:nvSpPr>
        <p:spPr bwMode="auto">
          <a:xfrm>
            <a:off x="559777" y="3513140"/>
            <a:ext cx="8024446" cy="8207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435422" indent="-435422" defTabSz="286959" eaLnBrk="1">
              <a:spcBef>
                <a:spcPts val="2637"/>
              </a:spcBef>
              <a:buSzPct val="75000"/>
              <a:buFontTx/>
              <a:buChar char="•"/>
              <a:defRPr/>
            </a:pPr>
            <a:endParaRPr lang="en-US" b="1" dirty="0">
              <a:latin typeface="Calibri" panose="020F0502020204030204" pitchFamily="34" charset="0"/>
              <a:ea typeface="ＭＳ Ｐゴシック" charset="0"/>
              <a:cs typeface="Helvetica Ligh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-197863373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-197863373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-197863373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-197863373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/>
          </p:cNvSpPr>
          <p:nvPr/>
        </p:nvSpPr>
        <p:spPr bwMode="auto">
          <a:xfrm>
            <a:off x="470390" y="549276"/>
            <a:ext cx="7949711" cy="5175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1pPr>
            <a:lvl2pPr marL="742950" indent="-28575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2pPr>
            <a:lvl3pPr marL="11430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3pPr>
            <a:lvl4pPr marL="16002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4pPr>
            <a:lvl5pPr marL="20574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9pPr>
          </a:lstStyle>
          <a:p>
            <a:pPr eaLnBrk="1">
              <a:defRPr/>
            </a:pPr>
            <a:r>
              <a:rPr lang="en-US" altLang="ja-JP" dirty="0" smtClean="0">
                <a:solidFill>
                  <a:srgbClr val="47C3D2"/>
                </a:solidFill>
                <a:latin typeface="+mn-lt"/>
              </a:rPr>
              <a:t>Historic and current exclusion and discrimination…  </a:t>
            </a:r>
            <a:endParaRPr lang="en-US" altLang="en-US" sz="3400" dirty="0">
              <a:solidFill>
                <a:srgbClr val="47C3D2"/>
              </a:solidFill>
              <a:latin typeface="+mn-lt"/>
            </a:endParaRPr>
          </a:p>
        </p:txBody>
      </p:sp>
      <p:sp>
        <p:nvSpPr>
          <p:cNvPr id="8195" name="AutoShape 3"/>
          <p:cNvSpPr>
            <a:spLocks/>
          </p:cNvSpPr>
          <p:nvPr/>
        </p:nvSpPr>
        <p:spPr bwMode="auto">
          <a:xfrm>
            <a:off x="470389" y="1809749"/>
            <a:ext cx="8113834" cy="28844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457200" indent="-457200" defTabSz="366672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Treated as ‘other’, feared, pitied or viewed as of less value</a:t>
            </a:r>
          </a:p>
          <a:p>
            <a:pPr marL="457200" indent="-457200" defTabSz="366672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Socially, culturally and economically excluded</a:t>
            </a:r>
          </a:p>
          <a:p>
            <a:pPr marL="457200" indent="-457200" defTabSz="366672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Institutionalised</a:t>
            </a:r>
          </a:p>
          <a:p>
            <a:pPr marL="457200" indent="-457200" defTabSz="366672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Little choice or control</a:t>
            </a:r>
          </a:p>
          <a:p>
            <a:pPr marL="457200" indent="-457200" defTabSz="366672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 of austerity: rights going backwards, poverty, deprivation, poorer outcomes 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Calibri" panose="020F0502020204030204" pitchFamily="34" charset="0"/>
              <a:ea typeface="ＭＳ Ｐゴシック" charset="0"/>
              <a:cs typeface="Helvetica Light" charset="0"/>
            </a:endParaRPr>
          </a:p>
        </p:txBody>
      </p:sp>
      <p:sp>
        <p:nvSpPr>
          <p:cNvPr id="8196" name="AutoShape 4"/>
          <p:cNvSpPr>
            <a:spLocks/>
          </p:cNvSpPr>
          <p:nvPr/>
        </p:nvSpPr>
        <p:spPr bwMode="auto">
          <a:xfrm>
            <a:off x="571502" y="4981575"/>
            <a:ext cx="7423639" cy="4460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435422" indent="-435422" defTabSz="286959" eaLnBrk="1">
              <a:spcBef>
                <a:spcPts val="2637"/>
              </a:spcBef>
              <a:buSzPct val="75000"/>
              <a:buFontTx/>
              <a:buChar char="•"/>
              <a:defRPr/>
            </a:pPr>
            <a:endParaRPr lang="en-US" b="1" dirty="0">
              <a:latin typeface="Calibri" panose="020F0502020204030204" pitchFamily="34" charset="0"/>
              <a:ea typeface="ＭＳ Ｐゴシック" charset="0"/>
              <a:cs typeface="Helvetica Light" charset="0"/>
            </a:endParaRPr>
          </a:p>
        </p:txBody>
      </p:sp>
      <p:sp>
        <p:nvSpPr>
          <p:cNvPr id="8197" name="AutoShape 5"/>
          <p:cNvSpPr>
            <a:spLocks/>
          </p:cNvSpPr>
          <p:nvPr/>
        </p:nvSpPr>
        <p:spPr bwMode="auto">
          <a:xfrm>
            <a:off x="559777" y="3513140"/>
            <a:ext cx="8024446" cy="8207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435422" indent="-435422" defTabSz="286959" eaLnBrk="1">
              <a:spcBef>
                <a:spcPts val="2637"/>
              </a:spcBef>
              <a:buSzPct val="75000"/>
              <a:buFontTx/>
              <a:buChar char="•"/>
              <a:defRPr/>
            </a:pPr>
            <a:endParaRPr lang="en-US" b="1" dirty="0">
              <a:latin typeface="Calibri" panose="020F0502020204030204" pitchFamily="34" charset="0"/>
              <a:ea typeface="ＭＳ Ｐゴシック" charset="0"/>
              <a:cs typeface="Helvetica Ligh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-197863373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-197863373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-197863373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-197863373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/>
          </p:cNvSpPr>
          <p:nvPr/>
        </p:nvSpPr>
        <p:spPr bwMode="auto">
          <a:xfrm>
            <a:off x="470390" y="549276"/>
            <a:ext cx="7949711" cy="12604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1pPr>
            <a:lvl2pPr marL="742950" indent="-28575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2pPr>
            <a:lvl3pPr marL="11430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3pPr>
            <a:lvl4pPr marL="16002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4pPr>
            <a:lvl5pPr marL="20574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9pPr>
          </a:lstStyle>
          <a:p>
            <a:pPr eaLnBrk="1">
              <a:defRPr/>
            </a:pPr>
            <a:r>
              <a:rPr lang="en-US" altLang="ja-JP" dirty="0" smtClean="0">
                <a:solidFill>
                  <a:srgbClr val="47C3D2"/>
                </a:solidFill>
                <a:latin typeface="+mn-lt"/>
              </a:rPr>
              <a:t>Employment ….. </a:t>
            </a:r>
            <a:endParaRPr lang="en-US" altLang="en-US" sz="3400" dirty="0">
              <a:solidFill>
                <a:srgbClr val="47C3D2"/>
              </a:solidFill>
              <a:latin typeface="+mn-lt"/>
            </a:endParaRPr>
          </a:p>
        </p:txBody>
      </p:sp>
      <p:sp>
        <p:nvSpPr>
          <p:cNvPr id="8195" name="AutoShape 3"/>
          <p:cNvSpPr>
            <a:spLocks/>
          </p:cNvSpPr>
          <p:nvPr/>
        </p:nvSpPr>
        <p:spPr bwMode="auto">
          <a:xfrm>
            <a:off x="470389" y="1809749"/>
            <a:ext cx="8113834" cy="28844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457200" indent="-457200" defTabSz="366672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30 % raising to 80% employment gap between Disabled and non-disabled people</a:t>
            </a:r>
          </a:p>
          <a:p>
            <a:pPr marL="457200" indent="-457200" defTabSz="366672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ailure to retain staff that become disabled</a:t>
            </a:r>
          </a:p>
          <a:p>
            <a:pPr marL="457200" indent="-457200" defTabSz="366672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significant non disclosure 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Calibri" panose="020F0502020204030204" pitchFamily="34" charset="0"/>
              <a:ea typeface="ＭＳ Ｐゴシック" charset="0"/>
              <a:cs typeface="Helvetica Light" charset="0"/>
            </a:endParaRPr>
          </a:p>
        </p:txBody>
      </p:sp>
      <p:sp>
        <p:nvSpPr>
          <p:cNvPr id="8196" name="AutoShape 4"/>
          <p:cNvSpPr>
            <a:spLocks/>
          </p:cNvSpPr>
          <p:nvPr/>
        </p:nvSpPr>
        <p:spPr bwMode="auto">
          <a:xfrm>
            <a:off x="571502" y="4981575"/>
            <a:ext cx="7423639" cy="4460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435422" indent="-435422" defTabSz="286959" eaLnBrk="1">
              <a:spcBef>
                <a:spcPts val="2637"/>
              </a:spcBef>
              <a:buSzPct val="75000"/>
              <a:buFontTx/>
              <a:buChar char="•"/>
              <a:defRPr/>
            </a:pPr>
            <a:endParaRPr lang="en-US" b="1" dirty="0">
              <a:latin typeface="Calibri" panose="020F0502020204030204" pitchFamily="34" charset="0"/>
              <a:ea typeface="ＭＳ Ｐゴシック" charset="0"/>
              <a:cs typeface="Helvetica Light" charset="0"/>
            </a:endParaRPr>
          </a:p>
        </p:txBody>
      </p:sp>
      <p:sp>
        <p:nvSpPr>
          <p:cNvPr id="8197" name="AutoShape 5"/>
          <p:cNvSpPr>
            <a:spLocks/>
          </p:cNvSpPr>
          <p:nvPr/>
        </p:nvSpPr>
        <p:spPr bwMode="auto">
          <a:xfrm>
            <a:off x="559777" y="3513140"/>
            <a:ext cx="8024446" cy="8207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435422" indent="-435422" defTabSz="286959" eaLnBrk="1">
              <a:spcBef>
                <a:spcPts val="2637"/>
              </a:spcBef>
              <a:buSzPct val="75000"/>
              <a:buFontTx/>
              <a:buChar char="•"/>
              <a:defRPr/>
            </a:pPr>
            <a:endParaRPr lang="en-US" b="1" dirty="0">
              <a:latin typeface="Calibri" panose="020F0502020204030204" pitchFamily="34" charset="0"/>
              <a:ea typeface="ＭＳ Ｐゴシック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282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-197863373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-197863373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-197863373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-197863373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/>
          </p:cNvSpPr>
          <p:nvPr/>
        </p:nvSpPr>
        <p:spPr bwMode="auto">
          <a:xfrm>
            <a:off x="470390" y="549276"/>
            <a:ext cx="7949711" cy="12604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1pPr>
            <a:lvl2pPr marL="742950" indent="-28575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2pPr>
            <a:lvl3pPr marL="11430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3pPr>
            <a:lvl4pPr marL="16002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4pPr>
            <a:lvl5pPr marL="20574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9pPr>
          </a:lstStyle>
          <a:p>
            <a:pPr eaLnBrk="1">
              <a:defRPr/>
            </a:pPr>
            <a:r>
              <a:rPr lang="en-US" altLang="ja-JP" dirty="0" smtClean="0">
                <a:solidFill>
                  <a:srgbClr val="47C3D2"/>
                </a:solidFill>
                <a:latin typeface="+mn-lt"/>
              </a:rPr>
              <a:t>How can we increase equality and inclusion in the workplace?</a:t>
            </a:r>
            <a:endParaRPr lang="en-US" altLang="en-US" sz="3400" dirty="0">
              <a:solidFill>
                <a:srgbClr val="47C3D2"/>
              </a:solidFill>
              <a:latin typeface="+mn-lt"/>
            </a:endParaRPr>
          </a:p>
        </p:txBody>
      </p:sp>
      <p:sp>
        <p:nvSpPr>
          <p:cNvPr id="8195" name="AutoShape 3"/>
          <p:cNvSpPr>
            <a:spLocks/>
          </p:cNvSpPr>
          <p:nvPr/>
        </p:nvSpPr>
        <p:spPr bwMode="auto">
          <a:xfrm>
            <a:off x="470389" y="1809749"/>
            <a:ext cx="8113834" cy="28844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457200" indent="-457200" defTabSz="366672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real and genuine understanding of the value that diversity, access and inclusion brings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Calibri" panose="020F0502020204030204" pitchFamily="34" charset="0"/>
              <a:ea typeface="ＭＳ Ｐゴシック" charset="0"/>
              <a:cs typeface="Helvetica Light" charset="0"/>
            </a:endParaRPr>
          </a:p>
        </p:txBody>
      </p:sp>
      <p:sp>
        <p:nvSpPr>
          <p:cNvPr id="8196" name="AutoShape 4"/>
          <p:cNvSpPr>
            <a:spLocks/>
          </p:cNvSpPr>
          <p:nvPr/>
        </p:nvSpPr>
        <p:spPr bwMode="auto">
          <a:xfrm>
            <a:off x="571502" y="4981575"/>
            <a:ext cx="7423639" cy="4460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435422" indent="-435422" defTabSz="286959" eaLnBrk="1">
              <a:spcBef>
                <a:spcPts val="2637"/>
              </a:spcBef>
              <a:buSzPct val="75000"/>
              <a:buFontTx/>
              <a:buChar char="•"/>
              <a:defRPr/>
            </a:pPr>
            <a:endParaRPr lang="en-US" b="1" dirty="0">
              <a:latin typeface="Calibri" panose="020F0502020204030204" pitchFamily="34" charset="0"/>
              <a:ea typeface="ＭＳ Ｐゴシック" charset="0"/>
              <a:cs typeface="Helvetica Light" charset="0"/>
            </a:endParaRPr>
          </a:p>
        </p:txBody>
      </p:sp>
      <p:sp>
        <p:nvSpPr>
          <p:cNvPr id="8197" name="AutoShape 5"/>
          <p:cNvSpPr>
            <a:spLocks/>
          </p:cNvSpPr>
          <p:nvPr/>
        </p:nvSpPr>
        <p:spPr bwMode="auto">
          <a:xfrm>
            <a:off x="559777" y="3513140"/>
            <a:ext cx="8024446" cy="8207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435422" indent="-435422" defTabSz="286959" eaLnBrk="1">
              <a:spcBef>
                <a:spcPts val="2637"/>
              </a:spcBef>
              <a:buSzPct val="75000"/>
              <a:buFontTx/>
              <a:buChar char="•"/>
              <a:defRPr/>
            </a:pPr>
            <a:endParaRPr lang="en-US" b="1" dirty="0">
              <a:latin typeface="Calibri" panose="020F0502020204030204" pitchFamily="34" charset="0"/>
              <a:ea typeface="ＭＳ Ｐゴシック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605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-197863373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-197863373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-197863373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-197863373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/>
          </p:cNvSpPr>
          <p:nvPr/>
        </p:nvSpPr>
        <p:spPr bwMode="auto">
          <a:xfrm>
            <a:off x="470390" y="549276"/>
            <a:ext cx="7949711" cy="12604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1pPr>
            <a:lvl2pPr marL="742950" indent="-28575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2pPr>
            <a:lvl3pPr marL="11430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3pPr>
            <a:lvl4pPr marL="16002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4pPr>
            <a:lvl5pPr marL="20574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9pPr>
          </a:lstStyle>
          <a:p>
            <a:pPr eaLnBrk="1">
              <a:defRPr/>
            </a:pPr>
            <a:r>
              <a:rPr lang="en-US" altLang="en-US" sz="3400" dirty="0" smtClean="0">
                <a:solidFill>
                  <a:srgbClr val="47C3D2"/>
                </a:solidFill>
                <a:latin typeface="+mn-lt"/>
              </a:rPr>
              <a:t>A real understanding of equalities issues and the barriers that exclude /marginalize people</a:t>
            </a:r>
            <a:endParaRPr lang="en-US" altLang="en-US" sz="3400" dirty="0">
              <a:solidFill>
                <a:srgbClr val="47C3D2"/>
              </a:solidFill>
              <a:latin typeface="+mn-lt"/>
            </a:endParaRPr>
          </a:p>
        </p:txBody>
      </p:sp>
      <p:sp>
        <p:nvSpPr>
          <p:cNvPr id="8195" name="AutoShape 3"/>
          <p:cNvSpPr>
            <a:spLocks/>
          </p:cNvSpPr>
          <p:nvPr/>
        </p:nvSpPr>
        <p:spPr bwMode="auto">
          <a:xfrm>
            <a:off x="470389" y="1809749"/>
            <a:ext cx="8113834" cy="28844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66672">
              <a:spcAft>
                <a:spcPts val="0"/>
              </a:spcAft>
              <a:defRPr/>
            </a:pP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Disabled people that understanding starts with the challenging traditional views about disability 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Calibri" panose="020F0502020204030204" pitchFamily="34" charset="0"/>
              <a:ea typeface="ＭＳ Ｐゴシック" charset="0"/>
              <a:cs typeface="Helvetica Light" charset="0"/>
            </a:endParaRPr>
          </a:p>
        </p:txBody>
      </p:sp>
      <p:sp>
        <p:nvSpPr>
          <p:cNvPr id="8196" name="AutoShape 4"/>
          <p:cNvSpPr>
            <a:spLocks/>
          </p:cNvSpPr>
          <p:nvPr/>
        </p:nvSpPr>
        <p:spPr bwMode="auto">
          <a:xfrm>
            <a:off x="571502" y="4981575"/>
            <a:ext cx="7423639" cy="4460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435422" indent="-435422" defTabSz="286959" eaLnBrk="1">
              <a:spcBef>
                <a:spcPts val="2637"/>
              </a:spcBef>
              <a:buSzPct val="75000"/>
              <a:buFontTx/>
              <a:buChar char="•"/>
              <a:defRPr/>
            </a:pPr>
            <a:endParaRPr lang="en-US" b="1" dirty="0">
              <a:latin typeface="Calibri" panose="020F0502020204030204" pitchFamily="34" charset="0"/>
              <a:ea typeface="ＭＳ Ｐゴシック" charset="0"/>
              <a:cs typeface="Helvetica Light" charset="0"/>
            </a:endParaRPr>
          </a:p>
        </p:txBody>
      </p:sp>
      <p:sp>
        <p:nvSpPr>
          <p:cNvPr id="8197" name="AutoShape 5"/>
          <p:cNvSpPr>
            <a:spLocks/>
          </p:cNvSpPr>
          <p:nvPr/>
        </p:nvSpPr>
        <p:spPr bwMode="auto">
          <a:xfrm>
            <a:off x="559777" y="3513140"/>
            <a:ext cx="8024446" cy="8207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435422" indent="-435422" defTabSz="286959" eaLnBrk="1">
              <a:spcBef>
                <a:spcPts val="2637"/>
              </a:spcBef>
              <a:buSzPct val="75000"/>
              <a:buFontTx/>
              <a:buChar char="•"/>
              <a:defRPr/>
            </a:pPr>
            <a:endParaRPr lang="en-US" b="1" dirty="0">
              <a:latin typeface="Calibri" panose="020F0502020204030204" pitchFamily="34" charset="0"/>
              <a:ea typeface="ＭＳ Ｐゴシック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652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-197863373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-197863373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-197863373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-197863373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2778370" y="836614"/>
            <a:ext cx="3521320" cy="4448175"/>
            <a:chOff x="0" y="0"/>
            <a:chExt cx="5187575" cy="6904429"/>
          </a:xfrm>
        </p:grpSpPr>
        <p:pic>
          <p:nvPicPr>
            <p:cNvPr id="12292" name="Picture 4" descr="image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295679">
              <a:off x="2689853" y="98564"/>
              <a:ext cx="2400575" cy="2372935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400" dir="54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</p:pic>
        <p:pic>
          <p:nvPicPr>
            <p:cNvPr id="12293" name="Picture 5" descr="image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246894">
              <a:off x="2689853" y="4428000"/>
              <a:ext cx="2400575" cy="2370471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400" dir="54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</p:pic>
        <p:pic>
          <p:nvPicPr>
            <p:cNvPr id="12294" name="Picture 6" descr="image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234031">
              <a:off x="2689853" y="2212768"/>
              <a:ext cx="2400575" cy="2375400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400" dir="54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</p:pic>
        <p:pic>
          <p:nvPicPr>
            <p:cNvPr id="12295" name="Picture 7" descr="image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81562">
              <a:off x="105781" y="98564"/>
              <a:ext cx="2398416" cy="2372935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400" dir="54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</p:pic>
        <p:pic>
          <p:nvPicPr>
            <p:cNvPr id="12296" name="Picture 8" descr="image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315584">
              <a:off x="103622" y="4428000"/>
              <a:ext cx="2398417" cy="2370471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400" dir="54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</p:pic>
        <p:pic>
          <p:nvPicPr>
            <p:cNvPr id="12297" name="Picture 9" descr="image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05781" y="2232481"/>
              <a:ext cx="2398416" cy="2372935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400" dir="54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</p:pic>
      </p:grpSp>
      <p:grpSp>
        <p:nvGrpSpPr>
          <p:cNvPr id="45059" name="Group 10"/>
          <p:cNvGrpSpPr>
            <a:grpSpLocks/>
          </p:cNvGrpSpPr>
          <p:nvPr/>
        </p:nvGrpSpPr>
        <p:grpSpPr bwMode="auto">
          <a:xfrm>
            <a:off x="464528" y="1484314"/>
            <a:ext cx="8546123" cy="4418012"/>
            <a:chOff x="0" y="0"/>
            <a:chExt cx="12154297" cy="6622337"/>
          </a:xfrm>
        </p:grpSpPr>
        <p:sp>
          <p:nvSpPr>
            <p:cNvPr id="12299" name="AutoShape 11" descr="tile_paper_medgray.png"/>
            <p:cNvSpPr>
              <a:spLocks/>
            </p:cNvSpPr>
            <p:nvPr/>
          </p:nvSpPr>
          <p:spPr bwMode="auto">
            <a:xfrm rot="16196497">
              <a:off x="5522756" y="4289455"/>
              <a:ext cx="571096" cy="2571743"/>
            </a:xfrm>
            <a:prstGeom prst="rightArrow">
              <a:avLst>
                <a:gd name="adj1" fmla="val 0"/>
                <a:gd name="adj2" fmla="val 100000"/>
              </a:avLst>
            </a:prstGeom>
            <a:blipFill dpi="0" rotWithShape="0">
              <a:blip r:embed="rId9"/>
              <a:srcRect/>
              <a:tile tx="0" ty="0" sx="100000" sy="100000" flip="none" algn="tl"/>
            </a:blipFill>
            <a:ln>
              <a:noFill/>
            </a:ln>
            <a:effectLst>
              <a:outerShdw blurRad="38100" dist="25400" dir="54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286959" eaLnBrk="1">
                <a:defRPr/>
              </a:pPr>
              <a:endParaRPr lang="en-US" sz="1600">
                <a:solidFill>
                  <a:srgbClr val="F932A3"/>
                </a:solidFill>
                <a:latin typeface="Calibri" panose="020F0502020204030204" pitchFamily="34" charset="0"/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2300" name="AutoShape 12" descr="tile_paper_medgray.png"/>
            <p:cNvSpPr>
              <a:spLocks/>
            </p:cNvSpPr>
            <p:nvPr/>
          </p:nvSpPr>
          <p:spPr bwMode="auto">
            <a:xfrm>
              <a:off x="2511304" y="0"/>
              <a:ext cx="479336" cy="568716"/>
            </a:xfrm>
            <a:prstGeom prst="rightArrow">
              <a:avLst>
                <a:gd name="adj1" fmla="val 0"/>
                <a:gd name="adj2" fmla="val 100000"/>
              </a:avLst>
            </a:prstGeom>
            <a:blipFill dpi="0" rotWithShape="0">
              <a:blip r:embed="rId9"/>
              <a:srcRect/>
              <a:tile tx="0" ty="0" sx="100000" sy="100000" flip="none" algn="tl"/>
            </a:blipFill>
            <a:ln>
              <a:noFill/>
            </a:ln>
            <a:effectLst>
              <a:outerShdw blurRad="190500" dist="8455" dir="54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286959" eaLnBrk="1">
                <a:defRPr/>
              </a:pPr>
              <a:endParaRPr lang="en-US" sz="1600">
                <a:solidFill>
                  <a:srgbClr val="F932A3"/>
                </a:solidFill>
                <a:latin typeface="Calibri" panose="020F0502020204030204" pitchFamily="34" charset="0"/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2301" name="AutoShape 13" descr="tile_paper_medgray.jpeg"/>
            <p:cNvSpPr>
              <a:spLocks/>
            </p:cNvSpPr>
            <p:nvPr/>
          </p:nvSpPr>
          <p:spPr bwMode="auto">
            <a:xfrm>
              <a:off x="2542566" y="1796573"/>
              <a:ext cx="481420" cy="568718"/>
            </a:xfrm>
            <a:prstGeom prst="rightArrow">
              <a:avLst>
                <a:gd name="adj1" fmla="val 0"/>
                <a:gd name="adj2" fmla="val 100000"/>
              </a:avLst>
            </a:prstGeom>
            <a:blipFill dpi="0" rotWithShape="0">
              <a:blip r:embed="rId9"/>
              <a:srcRect/>
              <a:tile tx="0" ty="0" sx="100000" sy="100000" flip="none" algn="tl"/>
            </a:blipFill>
            <a:ln>
              <a:noFill/>
            </a:ln>
            <a:effectLst>
              <a:outerShdw blurRad="190500" dist="8455" dir="54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286959" eaLnBrk="1">
                <a:defRPr/>
              </a:pPr>
              <a:endParaRPr lang="en-US" sz="1600">
                <a:solidFill>
                  <a:srgbClr val="F932A3"/>
                </a:solidFill>
                <a:latin typeface="Calibri" panose="020F0502020204030204" pitchFamily="34" charset="0"/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2302" name="AutoShape 14" descr="tile_paper_medgray.jpeg"/>
            <p:cNvSpPr>
              <a:spLocks/>
            </p:cNvSpPr>
            <p:nvPr/>
          </p:nvSpPr>
          <p:spPr bwMode="auto">
            <a:xfrm>
              <a:off x="2577994" y="3438475"/>
              <a:ext cx="479336" cy="568718"/>
            </a:xfrm>
            <a:prstGeom prst="rightArrow">
              <a:avLst>
                <a:gd name="adj1" fmla="val 0"/>
                <a:gd name="adj2" fmla="val 100000"/>
              </a:avLst>
            </a:prstGeom>
            <a:blipFill dpi="0" rotWithShape="0">
              <a:blip r:embed="rId9"/>
              <a:srcRect/>
              <a:tile tx="0" ty="0" sx="100000" sy="100000" flip="none" algn="tl"/>
            </a:blipFill>
            <a:ln>
              <a:noFill/>
            </a:ln>
            <a:effectLst>
              <a:outerShdw blurRad="190500" dist="8455" dir="54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286959" eaLnBrk="1">
                <a:defRPr/>
              </a:pPr>
              <a:endParaRPr lang="en-US" sz="1600">
                <a:solidFill>
                  <a:srgbClr val="F932A3"/>
                </a:solidFill>
                <a:latin typeface="Calibri" panose="020F0502020204030204" pitchFamily="34" charset="0"/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2303" name="AutoShape 15" descr="tile_paper_medgray.jpeg"/>
            <p:cNvSpPr>
              <a:spLocks/>
            </p:cNvSpPr>
            <p:nvPr/>
          </p:nvSpPr>
          <p:spPr bwMode="auto">
            <a:xfrm rot="-10789012">
              <a:off x="8480081" y="4759"/>
              <a:ext cx="479336" cy="566337"/>
            </a:xfrm>
            <a:prstGeom prst="rightArrow">
              <a:avLst>
                <a:gd name="adj1" fmla="val 0"/>
                <a:gd name="adj2" fmla="val 100000"/>
              </a:avLst>
            </a:prstGeom>
            <a:blipFill dpi="0" rotWithShape="0">
              <a:blip r:embed="rId9"/>
              <a:srcRect/>
              <a:tile tx="0" ty="0" sx="100000" sy="100000" flip="none" algn="tl"/>
            </a:blipFill>
            <a:ln>
              <a:noFill/>
            </a:ln>
            <a:effectLst>
              <a:outerShdw blurRad="190500" dist="8455" dir="54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286959" eaLnBrk="1">
                <a:defRPr/>
              </a:pPr>
              <a:endParaRPr lang="en-US" sz="1600">
                <a:solidFill>
                  <a:srgbClr val="F932A3"/>
                </a:solidFill>
                <a:latin typeface="Calibri" panose="020F0502020204030204" pitchFamily="34" charset="0"/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2304" name="AutoShape 16" descr="tile_paper_medgray.jpeg"/>
            <p:cNvSpPr>
              <a:spLocks/>
            </p:cNvSpPr>
            <p:nvPr/>
          </p:nvSpPr>
          <p:spPr bwMode="auto">
            <a:xfrm rot="10800000">
              <a:off x="8480081" y="3438475"/>
              <a:ext cx="479336" cy="568718"/>
            </a:xfrm>
            <a:prstGeom prst="rightArrow">
              <a:avLst>
                <a:gd name="adj1" fmla="val 0"/>
                <a:gd name="adj2" fmla="val 100000"/>
              </a:avLst>
            </a:prstGeom>
            <a:blipFill dpi="0" rotWithShape="0">
              <a:blip r:embed="rId9"/>
              <a:srcRect/>
              <a:tile tx="0" ty="0" sx="100000" sy="100000" flip="none" algn="tl"/>
            </a:blipFill>
            <a:ln>
              <a:noFill/>
            </a:ln>
            <a:effectLst>
              <a:outerShdw blurRad="190500" dist="8455" dir="54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286959" eaLnBrk="1">
                <a:defRPr/>
              </a:pPr>
              <a:endParaRPr lang="en-US" sz="1600">
                <a:solidFill>
                  <a:srgbClr val="F932A3"/>
                </a:solidFill>
                <a:latin typeface="Calibri" panose="020F0502020204030204" pitchFamily="34" charset="0"/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2305" name="AutoShape 17" descr="tile_paper_medgray.jpeg"/>
            <p:cNvSpPr>
              <a:spLocks/>
            </p:cNvSpPr>
            <p:nvPr/>
          </p:nvSpPr>
          <p:spPr bwMode="auto">
            <a:xfrm rot="10800000">
              <a:off x="8480081" y="1796573"/>
              <a:ext cx="479336" cy="568718"/>
            </a:xfrm>
            <a:prstGeom prst="rightArrow">
              <a:avLst>
                <a:gd name="adj1" fmla="val 0"/>
                <a:gd name="adj2" fmla="val 100000"/>
              </a:avLst>
            </a:prstGeom>
            <a:blipFill dpi="0" rotWithShape="0">
              <a:blip r:embed="rId9"/>
              <a:srcRect/>
              <a:tile tx="0" ty="0" sx="100000" sy="100000" flip="none" algn="tl"/>
            </a:blipFill>
            <a:ln>
              <a:noFill/>
            </a:ln>
            <a:effectLst>
              <a:outerShdw blurRad="190500" dist="8455" dir="54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286959" eaLnBrk="1">
                <a:defRPr/>
              </a:pPr>
              <a:endParaRPr lang="en-US" sz="1600">
                <a:solidFill>
                  <a:srgbClr val="F932A3"/>
                </a:solidFill>
                <a:latin typeface="Calibri" panose="020F0502020204030204" pitchFamily="34" charset="0"/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2306" name="AutoShape 18"/>
            <p:cNvSpPr>
              <a:spLocks/>
            </p:cNvSpPr>
            <p:nvPr/>
          </p:nvSpPr>
          <p:spPr bwMode="auto">
            <a:xfrm>
              <a:off x="625221" y="30934"/>
              <a:ext cx="1806888" cy="50684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457200" eaLnBrk="0">
                <a:defRPr sz="3600">
                  <a:solidFill>
                    <a:srgbClr val="000000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1pPr>
              <a:lvl2pPr marL="742950" indent="-285750" defTabSz="457200" eaLnBrk="0">
                <a:defRPr sz="3600">
                  <a:solidFill>
                    <a:srgbClr val="000000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2pPr>
              <a:lvl3pPr marL="1143000" indent="-228600" defTabSz="457200" eaLnBrk="0">
                <a:defRPr sz="3600">
                  <a:solidFill>
                    <a:srgbClr val="000000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3pPr>
              <a:lvl4pPr marL="1600200" indent="-228600" defTabSz="457200" eaLnBrk="0">
                <a:defRPr sz="3600">
                  <a:solidFill>
                    <a:srgbClr val="000000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4pPr>
              <a:lvl5pPr marL="2057400" indent="-228600" defTabSz="457200" eaLnBrk="0">
                <a:defRPr sz="3600">
                  <a:solidFill>
                    <a:srgbClr val="000000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9pPr>
            </a:lstStyle>
            <a:p>
              <a:pPr eaLnBrk="1">
                <a:defRPr/>
              </a:pPr>
              <a:r>
                <a:rPr lang="en-US" altLang="en-US" sz="1700" dirty="0">
                  <a:solidFill>
                    <a:srgbClr val="585858"/>
                  </a:solidFill>
                  <a:latin typeface="Calibri" panose="020F0502020204030204" pitchFamily="34" charset="0"/>
                </a:rPr>
                <a:t>Can</a:t>
              </a:r>
              <a:r>
                <a:rPr lang="en-GB" altLang="en-US" sz="1700" dirty="0">
                  <a:solidFill>
                    <a:srgbClr val="585858"/>
                  </a:solidFill>
                  <a:latin typeface="Calibri" panose="020F0502020204030204" pitchFamily="34" charset="0"/>
                </a:rPr>
                <a:t>’</a:t>
              </a:r>
              <a:r>
                <a:rPr lang="en-US" altLang="ja-JP" sz="1700" dirty="0">
                  <a:solidFill>
                    <a:srgbClr val="585858"/>
                  </a:solidFill>
                  <a:latin typeface="Calibri" panose="020F0502020204030204" pitchFamily="34" charset="0"/>
                </a:rPr>
                <a:t>t talk </a:t>
              </a:r>
              <a:endParaRPr lang="en-US" altLang="en-US" dirty="0" smtClean="0">
                <a:latin typeface="Calibri" panose="020F0502020204030204" pitchFamily="34" charset="0"/>
              </a:endParaRPr>
            </a:p>
          </p:txBody>
        </p:sp>
        <p:sp>
          <p:nvSpPr>
            <p:cNvPr id="12307" name="AutoShape 19"/>
            <p:cNvSpPr>
              <a:spLocks/>
            </p:cNvSpPr>
            <p:nvPr/>
          </p:nvSpPr>
          <p:spPr bwMode="auto">
            <a:xfrm>
              <a:off x="527269" y="1820369"/>
              <a:ext cx="1831898" cy="53302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457200" eaLnBrk="0">
                <a:defRPr sz="3600">
                  <a:solidFill>
                    <a:srgbClr val="000000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1pPr>
              <a:lvl2pPr marL="742950" indent="-285750" defTabSz="457200" eaLnBrk="0">
                <a:defRPr sz="3600">
                  <a:solidFill>
                    <a:srgbClr val="000000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2pPr>
              <a:lvl3pPr marL="1143000" indent="-228600" defTabSz="457200" eaLnBrk="0">
                <a:defRPr sz="3600">
                  <a:solidFill>
                    <a:srgbClr val="000000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3pPr>
              <a:lvl4pPr marL="1600200" indent="-228600" defTabSz="457200" eaLnBrk="0">
                <a:defRPr sz="3600">
                  <a:solidFill>
                    <a:srgbClr val="000000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4pPr>
              <a:lvl5pPr marL="2057400" indent="-228600" defTabSz="457200" eaLnBrk="0">
                <a:defRPr sz="3600">
                  <a:solidFill>
                    <a:srgbClr val="000000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9pPr>
            </a:lstStyle>
            <a:p>
              <a:pPr eaLnBrk="1">
                <a:defRPr/>
              </a:pPr>
              <a:r>
                <a:rPr lang="en-US" altLang="en-US" sz="1800" dirty="0">
                  <a:solidFill>
                    <a:srgbClr val="585858"/>
                  </a:solidFill>
                  <a:latin typeface="Calibri" panose="020F0502020204030204" pitchFamily="34" charset="0"/>
                </a:rPr>
                <a:t>Can</a:t>
              </a:r>
              <a:r>
                <a:rPr lang="en-GB" altLang="en-US" sz="1800" dirty="0">
                  <a:solidFill>
                    <a:srgbClr val="585858"/>
                  </a:solidFill>
                  <a:latin typeface="Calibri" panose="020F0502020204030204" pitchFamily="34" charset="0"/>
                </a:rPr>
                <a:t>’</a:t>
              </a:r>
              <a:r>
                <a:rPr lang="en-US" altLang="ja-JP" sz="1800" dirty="0">
                  <a:solidFill>
                    <a:srgbClr val="585858"/>
                  </a:solidFill>
                  <a:latin typeface="Calibri" panose="020F0502020204030204" pitchFamily="34" charset="0"/>
                </a:rPr>
                <a:t>t hear </a:t>
              </a:r>
              <a:endParaRPr lang="en-US" altLang="en-US" dirty="0" smtClean="0">
                <a:latin typeface="Calibri" panose="020F0502020204030204" pitchFamily="34" charset="0"/>
              </a:endParaRPr>
            </a:p>
          </p:txBody>
        </p:sp>
        <p:sp>
          <p:nvSpPr>
            <p:cNvPr id="12308" name="AutoShape 20"/>
            <p:cNvSpPr>
              <a:spLocks/>
            </p:cNvSpPr>
            <p:nvPr/>
          </p:nvSpPr>
          <p:spPr bwMode="auto">
            <a:xfrm>
              <a:off x="539774" y="3455133"/>
              <a:ext cx="1836066" cy="53302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86959" eaLnBrk="1">
                <a:defRPr/>
              </a:pPr>
              <a:r>
                <a:rPr lang="en-US" sz="1800" dirty="0">
                  <a:solidFill>
                    <a:srgbClr val="585858"/>
                  </a:solidFill>
                  <a:latin typeface="Calibri" panose="020F0502020204030204" pitchFamily="34" charset="0"/>
                  <a:ea typeface="ＭＳ Ｐゴシック" charset="0"/>
                  <a:cs typeface="Helvetica Light" charset="0"/>
                </a:rPr>
                <a:t>Mentally ill</a:t>
              </a:r>
              <a:endParaRPr lang="en-US" dirty="0">
                <a:latin typeface="Calibri" panose="020F0502020204030204" pitchFamily="34" charset="0"/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2309" name="AutoShape 21"/>
            <p:cNvSpPr>
              <a:spLocks/>
            </p:cNvSpPr>
            <p:nvPr/>
          </p:nvSpPr>
          <p:spPr bwMode="auto">
            <a:xfrm>
              <a:off x="9234514" y="1815610"/>
              <a:ext cx="2490464" cy="53302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86959" eaLnBrk="1">
                <a:defRPr/>
              </a:pPr>
              <a:r>
                <a:rPr lang="en-US" sz="1800">
                  <a:solidFill>
                    <a:srgbClr val="585858"/>
                  </a:solidFill>
                  <a:latin typeface="Calibri" panose="020F0502020204030204" pitchFamily="34" charset="0"/>
                  <a:ea typeface="ＭＳ Ｐゴシック" charset="0"/>
                  <a:cs typeface="Helvetica Light" charset="0"/>
                </a:rPr>
                <a:t>Special needs</a:t>
              </a:r>
              <a:endParaRPr lang="en-US">
                <a:latin typeface="Calibri" panose="020F0502020204030204" pitchFamily="34" charset="0"/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2310" name="AutoShape 22"/>
            <p:cNvSpPr>
              <a:spLocks/>
            </p:cNvSpPr>
            <p:nvPr/>
          </p:nvSpPr>
          <p:spPr bwMode="auto">
            <a:xfrm>
              <a:off x="9292868" y="3455133"/>
              <a:ext cx="1931934" cy="53302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457200" eaLnBrk="0">
                <a:defRPr sz="3600">
                  <a:solidFill>
                    <a:srgbClr val="000000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1pPr>
              <a:lvl2pPr marL="742950" indent="-285750" defTabSz="457200" eaLnBrk="0">
                <a:defRPr sz="3600">
                  <a:solidFill>
                    <a:srgbClr val="000000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2pPr>
              <a:lvl3pPr marL="1143000" indent="-228600" defTabSz="457200" eaLnBrk="0">
                <a:defRPr sz="3600">
                  <a:solidFill>
                    <a:srgbClr val="000000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3pPr>
              <a:lvl4pPr marL="1600200" indent="-228600" defTabSz="457200" eaLnBrk="0">
                <a:defRPr sz="3600">
                  <a:solidFill>
                    <a:srgbClr val="000000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4pPr>
              <a:lvl5pPr marL="2057400" indent="-228600" defTabSz="457200" eaLnBrk="0">
                <a:defRPr sz="3600">
                  <a:solidFill>
                    <a:srgbClr val="000000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9pPr>
            </a:lstStyle>
            <a:p>
              <a:pPr eaLnBrk="1">
                <a:defRPr/>
              </a:pPr>
              <a:r>
                <a:rPr lang="en-US" altLang="en-US" sz="1800" dirty="0">
                  <a:solidFill>
                    <a:srgbClr val="585858"/>
                  </a:solidFill>
                  <a:latin typeface="Calibri" panose="020F0502020204030204" pitchFamily="34" charset="0"/>
                </a:rPr>
                <a:t>Can’</a:t>
              </a:r>
              <a:r>
                <a:rPr lang="en-US" altLang="ja-JP" sz="1800" dirty="0">
                  <a:solidFill>
                    <a:srgbClr val="585858"/>
                  </a:solidFill>
                  <a:latin typeface="Calibri" panose="020F0502020204030204" pitchFamily="34" charset="0"/>
                </a:rPr>
                <a:t>t see</a:t>
              </a:r>
              <a:endParaRPr lang="en-US" altLang="en-US" dirty="0" smtClean="0">
                <a:latin typeface="Calibri" panose="020F0502020204030204" pitchFamily="34" charset="0"/>
              </a:endParaRPr>
            </a:p>
          </p:txBody>
        </p:sp>
        <p:sp>
          <p:nvSpPr>
            <p:cNvPr id="12311" name="AutoShape 23"/>
            <p:cNvSpPr>
              <a:spLocks/>
            </p:cNvSpPr>
            <p:nvPr/>
          </p:nvSpPr>
          <p:spPr bwMode="auto">
            <a:xfrm>
              <a:off x="4257755" y="5937021"/>
              <a:ext cx="3003146" cy="6853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286959" eaLnBrk="1">
                <a:defRPr/>
              </a:pPr>
              <a:r>
                <a:rPr lang="en-US" dirty="0">
                  <a:solidFill>
                    <a:srgbClr val="585858"/>
                  </a:solidFill>
                  <a:latin typeface="Calibri" panose="020F0502020204030204" pitchFamily="34" charset="0"/>
                  <a:ea typeface="ＭＳ Ｐゴシック" charset="0"/>
                  <a:cs typeface="Helvetica Light" charset="0"/>
                </a:rPr>
                <a:t>Problem</a:t>
              </a:r>
              <a:endParaRPr lang="en-US" dirty="0">
                <a:latin typeface="Calibri" panose="020F0502020204030204" pitchFamily="34" charset="0"/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2312" name="AutoShape 24"/>
            <p:cNvSpPr>
              <a:spLocks/>
            </p:cNvSpPr>
            <p:nvPr/>
          </p:nvSpPr>
          <p:spPr bwMode="auto">
            <a:xfrm>
              <a:off x="9101134" y="21415"/>
              <a:ext cx="3053163" cy="53540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86959" eaLnBrk="1">
                <a:defRPr/>
              </a:pPr>
              <a:r>
                <a:rPr lang="en-US" sz="1800" dirty="0">
                  <a:solidFill>
                    <a:srgbClr val="585858"/>
                  </a:solidFill>
                  <a:latin typeface="Calibri" panose="020F0502020204030204" pitchFamily="34" charset="0"/>
                  <a:ea typeface="ＭＳ Ｐゴシック" charset="0"/>
                  <a:cs typeface="Helvetica Light" charset="0"/>
                </a:rPr>
                <a:t>Wheelchair bound</a:t>
              </a:r>
              <a:endParaRPr lang="en-US" dirty="0">
                <a:latin typeface="Calibri" panose="020F0502020204030204" pitchFamily="34" charset="0"/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2313" name="AutoShape 25"/>
            <p:cNvSpPr>
              <a:spLocks/>
            </p:cNvSpPr>
            <p:nvPr/>
          </p:nvSpPr>
          <p:spPr bwMode="auto">
            <a:xfrm>
              <a:off x="0" y="5030407"/>
              <a:ext cx="2542566" cy="53302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86959" eaLnBrk="1">
                <a:defRPr/>
              </a:pPr>
              <a:r>
                <a:rPr lang="en-US" sz="1800">
                  <a:solidFill>
                    <a:srgbClr val="585858"/>
                  </a:solidFill>
                  <a:latin typeface="Calibri" panose="020F0502020204030204" pitchFamily="34" charset="0"/>
                  <a:ea typeface="ＭＳ Ｐゴシック" charset="0"/>
                  <a:cs typeface="Helvetica Light" charset="0"/>
                </a:rPr>
                <a:t>Less intelligent</a:t>
              </a:r>
              <a:endParaRPr lang="en-US">
                <a:latin typeface="Calibri" panose="020F0502020204030204" pitchFamily="34" charset="0"/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2315" name="AutoShape 27" descr="tile_paper_medgray.jpeg"/>
            <p:cNvSpPr>
              <a:spLocks/>
            </p:cNvSpPr>
            <p:nvPr/>
          </p:nvSpPr>
          <p:spPr bwMode="auto">
            <a:xfrm rot="10800000">
              <a:off x="8438399" y="5013749"/>
              <a:ext cx="479336" cy="568718"/>
            </a:xfrm>
            <a:prstGeom prst="rightArrow">
              <a:avLst>
                <a:gd name="adj1" fmla="val 0"/>
                <a:gd name="adj2" fmla="val 100000"/>
              </a:avLst>
            </a:prstGeom>
            <a:blipFill dpi="0" rotWithShape="0">
              <a:blip r:embed="rId9"/>
              <a:srcRect/>
              <a:tile tx="0" ty="0" sx="100000" sy="100000" flip="none" algn="tl"/>
            </a:blipFill>
            <a:ln>
              <a:noFill/>
            </a:ln>
            <a:effectLst>
              <a:outerShdw blurRad="190500" dist="8455" dir="54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286959" eaLnBrk="1">
                <a:defRPr/>
              </a:pPr>
              <a:endParaRPr lang="en-US" sz="1600">
                <a:solidFill>
                  <a:srgbClr val="F932A3"/>
                </a:solidFill>
                <a:latin typeface="Calibri" panose="020F0502020204030204" pitchFamily="34" charset="0"/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2316" name="AutoShape 28" descr="tile_paper_medgray.jpeg"/>
            <p:cNvSpPr>
              <a:spLocks/>
            </p:cNvSpPr>
            <p:nvPr/>
          </p:nvSpPr>
          <p:spPr bwMode="auto">
            <a:xfrm>
              <a:off x="2536313" y="5013749"/>
              <a:ext cx="479336" cy="568718"/>
            </a:xfrm>
            <a:prstGeom prst="rightArrow">
              <a:avLst>
                <a:gd name="adj1" fmla="val 0"/>
                <a:gd name="adj2" fmla="val 100000"/>
              </a:avLst>
            </a:prstGeom>
            <a:blipFill dpi="0" rotWithShape="0">
              <a:blip r:embed="rId9"/>
              <a:srcRect/>
              <a:tile tx="0" ty="0" sx="100000" sy="100000" flip="none" algn="tl"/>
            </a:blipFill>
            <a:ln>
              <a:noFill/>
            </a:ln>
            <a:effectLst>
              <a:outerShdw blurRad="190500" dist="8455" dir="54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286959" eaLnBrk="1">
                <a:defRPr/>
              </a:pPr>
              <a:endParaRPr lang="en-US" sz="1600">
                <a:solidFill>
                  <a:srgbClr val="F932A3"/>
                </a:solidFill>
                <a:latin typeface="Calibri" panose="020F0502020204030204" pitchFamily="34" charset="0"/>
                <a:ea typeface="ＭＳ Ｐゴシック" charset="0"/>
                <a:cs typeface="Helvetica Light" charset="0"/>
              </a:endParaRPr>
            </a:p>
          </p:txBody>
        </p:sp>
      </p:grpSp>
      <p:sp>
        <p:nvSpPr>
          <p:cNvPr id="31" name="AutoShape 26"/>
          <p:cNvSpPr>
            <a:spLocks/>
          </p:cNvSpPr>
          <p:nvPr/>
        </p:nvSpPr>
        <p:spPr bwMode="auto">
          <a:xfrm>
            <a:off x="6986955" y="5373688"/>
            <a:ext cx="1786305" cy="3746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1pPr>
            <a:lvl2pPr marL="742950" indent="-28575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2pPr>
            <a:lvl3pPr marL="11430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3pPr>
            <a:lvl4pPr marL="16002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4pPr>
            <a:lvl5pPr marL="20574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9pPr>
          </a:lstStyle>
          <a:p>
            <a:pPr eaLnBrk="1">
              <a:defRPr/>
            </a:pPr>
            <a:r>
              <a:rPr lang="en-US" altLang="en-US" sz="1800" dirty="0">
                <a:solidFill>
                  <a:srgbClr val="585858"/>
                </a:solidFill>
                <a:latin typeface="Calibri" panose="020F0502020204030204" pitchFamily="34" charset="0"/>
              </a:rPr>
              <a:t>Can</a:t>
            </a:r>
            <a:r>
              <a:rPr lang="en-GB" altLang="en-US" sz="1800" dirty="0">
                <a:solidFill>
                  <a:srgbClr val="585858"/>
                </a:solidFill>
                <a:latin typeface="Calibri" panose="020F0502020204030204" pitchFamily="34" charset="0"/>
              </a:rPr>
              <a:t>’</a:t>
            </a:r>
            <a:r>
              <a:rPr lang="en-US" altLang="ja-JP" sz="1800" dirty="0">
                <a:solidFill>
                  <a:srgbClr val="585858"/>
                </a:solidFill>
                <a:latin typeface="Calibri" panose="020F0502020204030204" pitchFamily="34" charset="0"/>
              </a:rPr>
              <a:t>t walk </a:t>
            </a:r>
            <a:endParaRPr lang="en-US" altLang="en-US" sz="1800" dirty="0">
              <a:latin typeface="Calibri" panose="020F0502020204030204" pitchFamily="34" charset="0"/>
            </a:endParaRPr>
          </a:p>
          <a:p>
            <a:pPr eaLnBrk="1">
              <a:defRPr/>
            </a:pPr>
            <a:endParaRPr lang="en-US" altLang="en-US" dirty="0" smtClean="0">
              <a:solidFill>
                <a:schemeClr val="accent5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AutoShape 2"/>
          <p:cNvSpPr>
            <a:spLocks/>
          </p:cNvSpPr>
          <p:nvPr/>
        </p:nvSpPr>
        <p:spPr bwMode="auto">
          <a:xfrm>
            <a:off x="369279" y="333376"/>
            <a:ext cx="8050823" cy="5175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1pPr>
            <a:lvl2pPr marL="742950" indent="-28575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2pPr>
            <a:lvl3pPr marL="11430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3pPr>
            <a:lvl4pPr marL="16002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4pPr>
            <a:lvl5pPr marL="20574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9pPr>
          </a:lstStyle>
          <a:p>
            <a:pPr eaLnBrk="1">
              <a:defRPr/>
            </a:pPr>
            <a:r>
              <a:rPr lang="en-US" altLang="en-US" dirty="0" smtClean="0">
                <a:solidFill>
                  <a:srgbClr val="47C3D2"/>
                </a:solidFill>
                <a:latin typeface="+mn-lt"/>
              </a:rPr>
              <a:t>The </a:t>
            </a:r>
            <a:r>
              <a:rPr lang="en-US" altLang="en-US" dirty="0">
                <a:solidFill>
                  <a:srgbClr val="47C3D2"/>
                </a:solidFill>
                <a:latin typeface="+mn-lt"/>
              </a:rPr>
              <a:t>Medical Model</a:t>
            </a:r>
            <a:endParaRPr lang="en-US" altLang="en-US" sz="3400" dirty="0">
              <a:solidFill>
                <a:srgbClr val="47C3D2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-197863373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/>
          </p:cNvSpPr>
          <p:nvPr/>
        </p:nvSpPr>
        <p:spPr bwMode="auto">
          <a:xfrm>
            <a:off x="583225" y="1557339"/>
            <a:ext cx="7765073" cy="38158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635000" indent="-6350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1pPr>
            <a:lvl2pPr marL="742950" indent="-28575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2pPr>
            <a:lvl3pPr marL="11430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3pPr>
            <a:lvl4pPr marL="16002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4pPr>
            <a:lvl5pPr marL="20574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9pPr>
          </a:lstStyle>
          <a:p>
            <a:pPr eaLnBrk="1">
              <a:spcBef>
                <a:spcPts val="1506"/>
              </a:spcBef>
              <a:buSzPct val="75000"/>
              <a:buFontTx/>
              <a:buChar char="•"/>
              <a:defRPr/>
            </a:pPr>
            <a:r>
              <a:rPr lang="en-US" altLang="en-US" sz="2300" dirty="0">
                <a:latin typeface="Calibri" panose="020F0502020204030204" pitchFamily="34" charset="0"/>
              </a:rPr>
              <a:t>Disability is about having something </a:t>
            </a:r>
            <a:r>
              <a:rPr lang="en-GB" altLang="en-US" sz="2300" dirty="0">
                <a:latin typeface="Calibri" panose="020F0502020204030204" pitchFamily="34" charset="0"/>
              </a:rPr>
              <a:t>‘</a:t>
            </a:r>
            <a:r>
              <a:rPr lang="en-US" altLang="ja-JP" sz="2300" dirty="0">
                <a:latin typeface="Calibri" panose="020F0502020204030204" pitchFamily="34" charset="0"/>
              </a:rPr>
              <a:t>wrong’ with you.</a:t>
            </a:r>
            <a:endParaRPr lang="en-GB" altLang="ja-JP" sz="2300" dirty="0">
              <a:latin typeface="Calibri" panose="020F0502020204030204" pitchFamily="34" charset="0"/>
            </a:endParaRPr>
          </a:p>
          <a:p>
            <a:pPr eaLnBrk="1">
              <a:spcBef>
                <a:spcPts val="1506"/>
              </a:spcBef>
              <a:buSzPct val="75000"/>
              <a:buFontTx/>
              <a:buChar char="•"/>
              <a:defRPr/>
            </a:pPr>
            <a:r>
              <a:rPr lang="en-US" altLang="en-US" sz="2300" dirty="0">
                <a:solidFill>
                  <a:schemeClr val="tx1"/>
                </a:solidFill>
                <a:latin typeface="Calibri" panose="020F0502020204030204" pitchFamily="34" charset="0"/>
              </a:rPr>
              <a:t>Disabled people have </a:t>
            </a:r>
            <a:r>
              <a:rPr lang="en-GB" altLang="en-US" sz="2300" dirty="0">
                <a:solidFill>
                  <a:schemeClr val="tx1"/>
                </a:solidFill>
                <a:latin typeface="Calibri" panose="020F0502020204030204" pitchFamily="34" charset="0"/>
              </a:rPr>
              <a:t>‘</a:t>
            </a:r>
            <a:r>
              <a:rPr lang="en-US" altLang="ja-JP" sz="2300" dirty="0">
                <a:solidFill>
                  <a:schemeClr val="tx1"/>
                </a:solidFill>
                <a:latin typeface="Calibri" panose="020F0502020204030204" pitchFamily="34" charset="0"/>
              </a:rPr>
              <a:t>special needs</a:t>
            </a:r>
            <a:r>
              <a:rPr lang="en-GB" altLang="ja-JP" sz="2300" dirty="0">
                <a:solidFill>
                  <a:schemeClr val="tx1"/>
                </a:solidFill>
                <a:latin typeface="Calibri" panose="020F0502020204030204" pitchFamily="34" charset="0"/>
              </a:rPr>
              <a:t>’</a:t>
            </a:r>
            <a:r>
              <a:rPr lang="en-US" altLang="ja-JP" sz="23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3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as a result </a:t>
            </a:r>
            <a:r>
              <a:rPr lang="en-US" altLang="ja-JP" sz="23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e.g</a:t>
            </a:r>
            <a:r>
              <a:rPr lang="en-US" altLang="ja-JP" sz="23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need </a:t>
            </a:r>
            <a:r>
              <a:rPr lang="en-US" altLang="ja-JP" sz="2300" dirty="0">
                <a:solidFill>
                  <a:schemeClr val="tx1"/>
                </a:solidFill>
                <a:latin typeface="Calibri" panose="020F0502020204030204" pitchFamily="34" charset="0"/>
              </a:rPr>
              <a:t>day centers,  </a:t>
            </a:r>
            <a:r>
              <a:rPr lang="en-GB" altLang="ja-JP" sz="2300" dirty="0">
                <a:solidFill>
                  <a:schemeClr val="tx1"/>
                </a:solidFill>
                <a:latin typeface="Calibri" panose="020F0502020204030204" pitchFamily="34" charset="0"/>
              </a:rPr>
              <a:t>‘</a:t>
            </a:r>
            <a:r>
              <a:rPr lang="en-US" altLang="ja-JP" sz="2300" dirty="0">
                <a:solidFill>
                  <a:schemeClr val="tx1"/>
                </a:solidFill>
                <a:latin typeface="Calibri" panose="020F0502020204030204" pitchFamily="34" charset="0"/>
              </a:rPr>
              <a:t>special schools</a:t>
            </a:r>
            <a:r>
              <a:rPr lang="en-GB" altLang="ja-JP" sz="2300" dirty="0">
                <a:solidFill>
                  <a:schemeClr val="tx1"/>
                </a:solidFill>
                <a:latin typeface="Calibri" panose="020F0502020204030204" pitchFamily="34" charset="0"/>
              </a:rPr>
              <a:t>’</a:t>
            </a:r>
            <a:r>
              <a:rPr lang="en-US" altLang="ja-JP" sz="2300" dirty="0">
                <a:solidFill>
                  <a:schemeClr val="tx1"/>
                </a:solidFill>
                <a:latin typeface="Calibri" panose="020F0502020204030204" pitchFamily="34" charset="0"/>
              </a:rPr>
              <a:t> and </a:t>
            </a:r>
            <a:r>
              <a:rPr lang="en-GB" altLang="ja-JP" sz="2300" dirty="0">
                <a:solidFill>
                  <a:schemeClr val="tx1"/>
                </a:solidFill>
                <a:latin typeface="Calibri" panose="020F0502020204030204" pitchFamily="34" charset="0"/>
              </a:rPr>
              <a:t>‘</a:t>
            </a:r>
            <a:r>
              <a:rPr lang="en-US" altLang="ja-JP" sz="2300" dirty="0">
                <a:solidFill>
                  <a:schemeClr val="tx1"/>
                </a:solidFill>
                <a:latin typeface="Calibri" panose="020F0502020204030204" pitchFamily="34" charset="0"/>
              </a:rPr>
              <a:t>special</a:t>
            </a:r>
            <a:r>
              <a:rPr lang="en-GB" altLang="ja-JP" sz="2300" dirty="0">
                <a:solidFill>
                  <a:schemeClr val="tx1"/>
                </a:solidFill>
                <a:latin typeface="Calibri" panose="020F0502020204030204" pitchFamily="34" charset="0"/>
              </a:rPr>
              <a:t>’</a:t>
            </a:r>
            <a:r>
              <a:rPr lang="en-US" altLang="ja-JP" sz="2300" dirty="0">
                <a:solidFill>
                  <a:schemeClr val="tx1"/>
                </a:solidFill>
                <a:latin typeface="Calibri" panose="020F0502020204030204" pitchFamily="34" charset="0"/>
              </a:rPr>
              <a:t> transport.</a:t>
            </a:r>
          </a:p>
          <a:p>
            <a:pPr eaLnBrk="1">
              <a:spcBef>
                <a:spcPts val="1506"/>
              </a:spcBef>
              <a:buSzPct val="75000"/>
              <a:buFontTx/>
              <a:buChar char="•"/>
              <a:defRPr/>
            </a:pPr>
            <a:r>
              <a:rPr lang="en-US" sz="2300" dirty="0" smtClean="0">
                <a:latin typeface="Calibri" panose="020F0502020204030204" pitchFamily="34" charset="0"/>
                <a:ea typeface="ＭＳ Ｐゴシック" charset="0"/>
                <a:cs typeface="Helvetica Light" charset="0"/>
              </a:rPr>
              <a:t>Disability </a:t>
            </a:r>
            <a:r>
              <a:rPr lang="en-US" sz="2300" dirty="0">
                <a:latin typeface="Calibri" panose="020F0502020204030204" pitchFamily="34" charset="0"/>
                <a:ea typeface="ＭＳ Ｐゴシック" charset="0"/>
                <a:cs typeface="Helvetica Light" charset="0"/>
              </a:rPr>
              <a:t>is </a:t>
            </a:r>
            <a:r>
              <a:rPr lang="en-US" sz="2300" dirty="0" smtClean="0">
                <a:latin typeface="Calibri" panose="020F0502020204030204" pitchFamily="34" charset="0"/>
                <a:ea typeface="ＭＳ Ｐゴシック" charset="0"/>
                <a:cs typeface="Helvetica Light" charset="0"/>
              </a:rPr>
              <a:t>primarily a private </a:t>
            </a:r>
            <a:r>
              <a:rPr lang="en-US" sz="2300" dirty="0">
                <a:latin typeface="Calibri" panose="020F0502020204030204" pitchFamily="34" charset="0"/>
                <a:ea typeface="ＭＳ Ｐゴシック" charset="0"/>
                <a:cs typeface="Helvetica Light" charset="0"/>
              </a:rPr>
              <a:t>issue for the individual.</a:t>
            </a:r>
          </a:p>
          <a:p>
            <a:pPr eaLnBrk="1">
              <a:spcBef>
                <a:spcPts val="1506"/>
              </a:spcBef>
              <a:buSzPct val="75000"/>
              <a:buFontTx/>
              <a:buChar char="•"/>
              <a:defRPr/>
            </a:pPr>
            <a:r>
              <a:rPr lang="en-US" altLang="en-US" sz="23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</a:rPr>
              <a:t>Right response to disability is by trying to cure the individual or through pity, charity and sympathy. </a:t>
            </a:r>
            <a:endParaRPr lang="en-US" altLang="en-US" sz="23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>
              <a:spcBef>
                <a:spcPts val="2637"/>
              </a:spcBef>
              <a:buSzPct val="75000"/>
              <a:buFontTx/>
              <a:buChar char="•"/>
              <a:defRPr/>
            </a:pPr>
            <a:endParaRPr lang="en-US" altLang="en-US" sz="1900" dirty="0">
              <a:latin typeface="Calibri" panose="020F0502020204030204" pitchFamily="34" charset="0"/>
            </a:endParaRPr>
          </a:p>
        </p:txBody>
      </p:sp>
      <p:sp>
        <p:nvSpPr>
          <p:cNvPr id="8" name="AutoShape 2"/>
          <p:cNvSpPr>
            <a:spLocks/>
          </p:cNvSpPr>
          <p:nvPr/>
        </p:nvSpPr>
        <p:spPr bwMode="auto">
          <a:xfrm>
            <a:off x="369279" y="404664"/>
            <a:ext cx="8050823" cy="5175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1pPr>
            <a:lvl2pPr marL="742950" indent="-28575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2pPr>
            <a:lvl3pPr marL="11430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3pPr>
            <a:lvl4pPr marL="16002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4pPr>
            <a:lvl5pPr marL="20574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9pPr>
          </a:lstStyle>
          <a:p>
            <a:pPr eaLnBrk="1">
              <a:defRPr/>
            </a:pPr>
            <a:r>
              <a:rPr lang="en-GB" altLang="en-US" dirty="0">
                <a:solidFill>
                  <a:srgbClr val="47C3D2"/>
                </a:solidFill>
                <a:latin typeface="+mn-lt"/>
              </a:rPr>
              <a:t>Disability – </a:t>
            </a:r>
            <a:r>
              <a:rPr lang="en-US" altLang="en-US" dirty="0">
                <a:solidFill>
                  <a:srgbClr val="47C3D2"/>
                </a:solidFill>
                <a:latin typeface="+mn-lt"/>
              </a:rPr>
              <a:t>The Medical Model</a:t>
            </a:r>
            <a:endParaRPr lang="en-US" altLang="en-US" sz="3400" dirty="0">
              <a:solidFill>
                <a:srgbClr val="47C3D2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-197863373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/>
          </p:cNvSpPr>
          <p:nvPr/>
        </p:nvSpPr>
        <p:spPr bwMode="auto">
          <a:xfrm>
            <a:off x="583225" y="1557339"/>
            <a:ext cx="7765073" cy="32398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635000" indent="-6350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1pPr>
            <a:lvl2pPr marL="742950" indent="-28575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2pPr>
            <a:lvl3pPr marL="11430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3pPr>
            <a:lvl4pPr marL="16002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4pPr>
            <a:lvl5pPr marL="20574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9pPr>
          </a:lstStyle>
          <a:p>
            <a:pPr marL="0" indent="0" eaLnBrk="1">
              <a:spcBef>
                <a:spcPts val="2637"/>
              </a:spcBef>
              <a:buSzPct val="75000"/>
              <a:defRPr/>
            </a:pPr>
            <a:r>
              <a:rPr lang="en-US" altLang="en-US" sz="4000" dirty="0" smtClean="0">
                <a:latin typeface="Calibri" panose="020F0502020204030204" pitchFamily="34" charset="0"/>
              </a:rPr>
              <a:t>The lives Disabled people lead are inevitable consequences of having something ‘wrong’ with you..</a:t>
            </a:r>
            <a:endParaRPr lang="en-US" altLang="en-US" sz="4000" dirty="0">
              <a:latin typeface="Calibri" panose="020F0502020204030204" pitchFamily="34" charset="0"/>
            </a:endParaRPr>
          </a:p>
        </p:txBody>
      </p:sp>
      <p:sp>
        <p:nvSpPr>
          <p:cNvPr id="8" name="AutoShape 2"/>
          <p:cNvSpPr>
            <a:spLocks/>
          </p:cNvSpPr>
          <p:nvPr/>
        </p:nvSpPr>
        <p:spPr bwMode="auto">
          <a:xfrm>
            <a:off x="369279" y="404664"/>
            <a:ext cx="8050823" cy="5175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1pPr>
            <a:lvl2pPr marL="742950" indent="-28575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2pPr>
            <a:lvl3pPr marL="11430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3pPr>
            <a:lvl4pPr marL="16002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4pPr>
            <a:lvl5pPr marL="2057400" indent="-228600" defTabSz="4572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9pPr>
          </a:lstStyle>
          <a:p>
            <a:pPr eaLnBrk="1">
              <a:defRPr/>
            </a:pPr>
            <a:r>
              <a:rPr lang="en-GB" altLang="en-US" dirty="0">
                <a:solidFill>
                  <a:srgbClr val="47C3D2"/>
                </a:solidFill>
                <a:latin typeface="+mn-lt"/>
              </a:rPr>
              <a:t>Disability – </a:t>
            </a:r>
            <a:r>
              <a:rPr lang="en-US" altLang="en-US" dirty="0">
                <a:solidFill>
                  <a:srgbClr val="47C3D2"/>
                </a:solidFill>
                <a:latin typeface="+mn-lt"/>
              </a:rPr>
              <a:t>The Medical Model</a:t>
            </a:r>
            <a:endParaRPr lang="en-US" altLang="en-US" sz="3400" dirty="0">
              <a:solidFill>
                <a:srgbClr val="47C3D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32096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-197863373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8" grpId="0" autoUpdateAnimBg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5794</TotalTime>
  <Words>577</Words>
  <Application>Microsoft Office PowerPoint</Application>
  <PresentationFormat>On-screen Show (4:3)</PresentationFormat>
  <Paragraphs>113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MS PGothic</vt:lpstr>
      <vt:lpstr>MS PGothic</vt:lpstr>
      <vt:lpstr>Arial</vt:lpstr>
      <vt:lpstr>Avenir</vt:lpstr>
      <vt:lpstr>Calibri</vt:lpstr>
      <vt:lpstr>Helvetica Light</vt:lpstr>
      <vt:lpstr>Source Sans Pro</vt:lpstr>
      <vt:lpstr>Times New Roman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Faryal Velmi</dc:creator>
  <cp:lastModifiedBy>Wendy Irwin</cp:lastModifiedBy>
  <cp:revision>192</cp:revision>
  <cp:lastPrinted>2018-02-14T12:19:26Z</cp:lastPrinted>
  <dcterms:modified xsi:type="dcterms:W3CDTF">2018-03-19T15:42:50Z</dcterms:modified>
</cp:coreProperties>
</file>