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4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2898" autoAdjust="0"/>
  </p:normalViewPr>
  <p:slideViewPr>
    <p:cSldViewPr snapToGrid="0">
      <p:cViewPr varScale="1">
        <p:scale>
          <a:sx n="73" d="100"/>
          <a:sy n="73" d="100"/>
        </p:scale>
        <p:origin x="273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22AB2-9429-4BD0-9D70-13D2CB2293ED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AA51-FB1D-4AF2-9B51-76F822AF2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7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93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DB596-D218-9D43-A4EC-2B51BE9299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491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DB596-D218-9D43-A4EC-2B51BE9299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498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DB596-D218-9D43-A4EC-2B51BE9299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906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6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DB596-D218-9D43-A4EC-2B51BE9299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414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Arial" panose="020B0604020202020204" pitchFamily="34" charset="0"/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DB596-D218-9D43-A4EC-2B51BE9299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421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Close the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3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16BC-6D6E-4E25-9D10-902E2658BE21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8984-2881-440C-91F1-D2B7C7B37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0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16BC-6D6E-4E25-9D10-902E2658BE21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8984-2881-440C-91F1-D2B7C7B37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82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16BC-6D6E-4E25-9D10-902E2658BE21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8984-2881-440C-91F1-D2B7C7B37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6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16BC-6D6E-4E25-9D10-902E2658BE21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8984-2881-440C-91F1-D2B7C7B37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91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16BC-6D6E-4E25-9D10-902E2658BE21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8984-2881-440C-91F1-D2B7C7B37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61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16BC-6D6E-4E25-9D10-902E2658BE21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8984-2881-440C-91F1-D2B7C7B37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5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16BC-6D6E-4E25-9D10-902E2658BE21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8984-2881-440C-91F1-D2B7C7B37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09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16BC-6D6E-4E25-9D10-902E2658BE21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8984-2881-440C-91F1-D2B7C7B37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16BC-6D6E-4E25-9D10-902E2658BE21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8984-2881-440C-91F1-D2B7C7B37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41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16BC-6D6E-4E25-9D10-902E2658BE21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8984-2881-440C-91F1-D2B7C7B37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63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16BC-6D6E-4E25-9D10-902E2658BE21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8984-2881-440C-91F1-D2B7C7B37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31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B16BC-6D6E-4E25-9D10-902E2658BE21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A8984-2881-440C-91F1-D2B7C7B37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87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CV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2701" y="1917953"/>
            <a:ext cx="8501062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endParaRPr lang="en-US" sz="4000" dirty="0">
              <a:solidFill>
                <a:srgbClr val="FFFFFF"/>
              </a:solidFill>
              <a:cs typeface="Arial"/>
            </a:endParaRPr>
          </a:p>
          <a:p>
            <a:pPr>
              <a:lnSpc>
                <a:spcPts val="4300"/>
              </a:lnSpc>
            </a:pPr>
            <a:r>
              <a:rPr lang="en-US" sz="4000" b="1" dirty="0">
                <a:solidFill>
                  <a:srgbClr val="FFFFFF"/>
                </a:solidFill>
                <a:cs typeface="Arial"/>
              </a:rPr>
              <a:t>Workplace Inclusion: What works well for sexual orientation and gender identity</a:t>
            </a:r>
            <a:r>
              <a:rPr lang="en-US" sz="2400" b="1" dirty="0">
                <a:solidFill>
                  <a:srgbClr val="0C0C0C"/>
                </a:solidFill>
                <a:cs typeface="Arial"/>
              </a:rPr>
              <a:t/>
            </a:r>
            <a:br>
              <a:rPr lang="en-US" sz="2400" b="1" dirty="0">
                <a:solidFill>
                  <a:srgbClr val="0C0C0C"/>
                </a:solidFill>
                <a:cs typeface="Arial"/>
              </a:rPr>
            </a:br>
            <a:endParaRPr lang="en-US" sz="2400" b="1" dirty="0">
              <a:solidFill>
                <a:srgbClr val="0C0C0C"/>
              </a:solidFill>
              <a:cs typeface="Arial"/>
            </a:endParaRPr>
          </a:p>
          <a:p>
            <a:pPr>
              <a:lnSpc>
                <a:spcPts val="4300"/>
              </a:lnSpc>
            </a:pPr>
            <a:r>
              <a:rPr lang="en-US" sz="2400" dirty="0">
                <a:solidFill>
                  <a:schemeClr val="bg1"/>
                </a:solidFill>
                <a:cs typeface="Arial"/>
              </a:rPr>
              <a:t>Serena Sidaway</a:t>
            </a:r>
            <a:br>
              <a:rPr lang="en-US" sz="2400" dirty="0">
                <a:solidFill>
                  <a:schemeClr val="bg1"/>
                </a:solidFill>
                <a:cs typeface="Arial"/>
              </a:rPr>
            </a:br>
            <a:r>
              <a:rPr lang="en-US" sz="2400" dirty="0">
                <a:solidFill>
                  <a:schemeClr val="bg1"/>
                </a:solidFill>
                <a:cs typeface="Arial"/>
              </a:rPr>
              <a:t>Client Account Manager – Public Sector, Stonewall</a:t>
            </a:r>
            <a:r>
              <a:rPr lang="en-US" sz="2400" b="1" dirty="0">
                <a:solidFill>
                  <a:srgbClr val="0C0C0C"/>
                </a:solidFill>
                <a:cs typeface="Arial"/>
              </a:rPr>
              <a:t/>
            </a:r>
            <a:br>
              <a:rPr lang="en-US" sz="2400" b="1" dirty="0">
                <a:solidFill>
                  <a:srgbClr val="0C0C0C"/>
                </a:solidFill>
                <a:cs typeface="Arial"/>
              </a:rPr>
            </a:br>
            <a:endParaRPr lang="en-US" sz="2400" b="1" dirty="0">
              <a:solidFill>
                <a:srgbClr val="0C0C0C"/>
              </a:solidFill>
              <a:cs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9142" y="2255162"/>
            <a:ext cx="3722915" cy="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9142" y="4414474"/>
            <a:ext cx="3722915" cy="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90" y="320339"/>
            <a:ext cx="1355644" cy="113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01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Foot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3840"/>
            <a:ext cx="9144000" cy="1324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4471" y="1063765"/>
            <a:ext cx="8501062" cy="4857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endParaRPr lang="en-US" sz="3200" b="1" dirty="0">
              <a:solidFill>
                <a:srgbClr val="CD0920"/>
              </a:solidFill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endParaRPr lang="en-US" sz="2400" b="1" dirty="0">
              <a:solidFill>
                <a:srgbClr val="CD0920"/>
              </a:solidFill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endParaRPr lang="en-US" sz="2000" b="1" dirty="0">
              <a:solidFill>
                <a:srgbClr val="CD09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Greater employee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productivity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people perform better when they can be themselves</a:t>
            </a:r>
          </a:p>
          <a:p>
            <a:pPr>
              <a:lnSpc>
                <a:spcPct val="15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Attracting future talent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49%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18-24 year olds chose something other than 100% heterosexual when asked to plot themselves on a ‘sexuality scale’ in 2015. 23% of British people chose something other than 100% heterosexual</a:t>
            </a:r>
          </a:p>
          <a:p>
            <a:pPr>
              <a:lnSpc>
                <a:spcPct val="150000"/>
              </a:lnSpc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Increased awareness </a:t>
            </a: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improves care for LGBT service users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– LGBT people face specific health inequalities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CD09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695268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CD0920"/>
                </a:solidFill>
                <a:latin typeface="Arial"/>
                <a:cs typeface="Arial"/>
              </a:rPr>
              <a:t>Business case for an LGBT inclusive workplace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C568718-1FA2-455D-A883-E3F7D4F289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89" y="320339"/>
            <a:ext cx="1355644" cy="113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66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35135" y="1807344"/>
            <a:ext cx="7992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3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AC94E97-BAD5-4B04-95C1-99E527271D7F}"/>
              </a:ext>
            </a:extLst>
          </p:cNvPr>
          <p:cNvSpPr/>
          <p:nvPr/>
        </p:nvSpPr>
        <p:spPr>
          <a:xfrm>
            <a:off x="117080" y="632998"/>
            <a:ext cx="77799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CD0920"/>
                </a:solidFill>
                <a:latin typeface="Arial"/>
                <a:cs typeface="Arial"/>
              </a:rPr>
              <a:t>Staff experiences in Health &amp;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CD0920"/>
                </a:solidFill>
                <a:latin typeface="Arial"/>
                <a:cs typeface="Arial"/>
              </a:rPr>
              <a:t>Social Care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E8DE438-3B4C-444E-A47A-557E2C741D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89" y="320339"/>
            <a:ext cx="1355644" cy="113109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809ADA5-5662-4800-B4DB-089DEAB065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35168"/>
            <a:ext cx="9144000" cy="13228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62BCD22-9737-4005-A590-BBB1A1B81F9D}"/>
              </a:ext>
            </a:extLst>
          </p:cNvPr>
          <p:cNvSpPr txBox="1"/>
          <p:nvPr/>
        </p:nvSpPr>
        <p:spPr>
          <a:xfrm>
            <a:off x="428824" y="1548557"/>
            <a:ext cx="5077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CB77BE2-1A27-4477-91B5-E70D38BEFF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079" y="1916162"/>
            <a:ext cx="4559403" cy="20462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0D9D4FE-E090-4378-9162-7A692D140F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080" y="3962400"/>
            <a:ext cx="4401912" cy="22211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2CE16E4-48DE-4716-92A4-D856326D73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4440" y="2638341"/>
            <a:ext cx="4310968" cy="270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77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35135" y="1807344"/>
            <a:ext cx="7992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3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AC94E97-BAD5-4B04-95C1-99E527271D7F}"/>
              </a:ext>
            </a:extLst>
          </p:cNvPr>
          <p:cNvSpPr/>
          <p:nvPr/>
        </p:nvSpPr>
        <p:spPr>
          <a:xfrm>
            <a:off x="117080" y="632998"/>
            <a:ext cx="77799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CD0920"/>
                </a:solidFill>
                <a:latin typeface="Arial"/>
                <a:cs typeface="Arial"/>
              </a:rPr>
              <a:t>WEI 2018 – Health &amp; Social Care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E8DE438-3B4C-444E-A47A-557E2C741D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89" y="320339"/>
            <a:ext cx="1355644" cy="113109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809ADA5-5662-4800-B4DB-089DEAB065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35168"/>
            <a:ext cx="9144000" cy="13228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62BCD22-9737-4005-A590-BBB1A1B81F9D}"/>
              </a:ext>
            </a:extLst>
          </p:cNvPr>
          <p:cNvSpPr txBox="1"/>
          <p:nvPr/>
        </p:nvSpPr>
        <p:spPr>
          <a:xfrm>
            <a:off x="263224" y="1217773"/>
            <a:ext cx="83367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81% of LGB employees </a:t>
            </a:r>
            <a:r>
              <a:rPr kumimoji="0" lang="en-GB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would feel comfortable reporting homophobic and </a:t>
            </a:r>
            <a:r>
              <a:rPr kumimoji="0" lang="en-GB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biphobic</a:t>
            </a:r>
            <a:r>
              <a:rPr kumimoji="0" lang="en-GB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bullying and harassment to their employer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37% of LGBT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of non-LGBT employees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taken part in LGBT network group activity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58% of LGBT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and 59% of </a:t>
            </a: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non-LGBT employees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agree that they can see visible role models who are gay men in their organisation. This drops to </a:t>
            </a: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 of LGBT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19% of non-LGBT employees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who agree that there are visible role models in their organisation who are trans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22% of LGB employees </a:t>
            </a:r>
            <a:r>
              <a:rPr kumimoji="0" lang="en-GB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have experienced negative comments or conduct from colleagues because of their sexual orientation at least once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Only 19% of trans employees </a:t>
            </a:r>
            <a:r>
              <a:rPr kumimoji="0" lang="en-GB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would feel comfortable disclosing their trans identity to everyone at work</a:t>
            </a:r>
            <a:endParaRPr kumimoji="0" lang="en-GB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9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35135" y="1807344"/>
            <a:ext cx="7992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3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AC94E97-BAD5-4B04-95C1-99E527271D7F}"/>
              </a:ext>
            </a:extLst>
          </p:cNvPr>
          <p:cNvSpPr/>
          <p:nvPr/>
        </p:nvSpPr>
        <p:spPr>
          <a:xfrm>
            <a:off x="117080" y="632998"/>
            <a:ext cx="77799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CD0920"/>
                </a:solidFill>
                <a:latin typeface="Arial"/>
                <a:cs typeface="Arial"/>
              </a:rPr>
              <a:t>LGBT experiences in London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E8DE438-3B4C-444E-A47A-557E2C741D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89" y="320339"/>
            <a:ext cx="1355644" cy="113109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809ADA5-5662-4800-B4DB-089DEAB065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35168"/>
            <a:ext cx="9144000" cy="13228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62BCD22-9737-4005-A590-BBB1A1B81F9D}"/>
              </a:ext>
            </a:extLst>
          </p:cNvPr>
          <p:cNvSpPr txBox="1"/>
          <p:nvPr/>
        </p:nvSpPr>
        <p:spPr>
          <a:xfrm>
            <a:off x="428824" y="1548557"/>
            <a:ext cx="5077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80AF47C-38AD-4057-BF58-F70FB977E5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824" y="1347355"/>
            <a:ext cx="3467368" cy="484922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507E22E-F9BE-41FB-ABD4-75249E6A13B2}"/>
              </a:ext>
            </a:extLst>
          </p:cNvPr>
          <p:cNvSpPr txBox="1"/>
          <p:nvPr/>
        </p:nvSpPr>
        <p:spPr>
          <a:xfrm>
            <a:off x="4007054" y="2722903"/>
            <a:ext cx="4648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LGBT people who have experienced a hate crime or incident due to being LGBT in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past 12 months – </a:t>
            </a: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in London</a:t>
            </a:r>
          </a:p>
        </p:txBody>
      </p:sp>
    </p:spTree>
    <p:extLst>
      <p:ext uri="{BB962C8B-B14F-4D97-AF65-F5344CB8AC3E}">
        <p14:creationId xmlns:p14="http://schemas.microsoft.com/office/powerpoint/2010/main" val="313689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Foot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3840"/>
            <a:ext cx="9144000" cy="1324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5600" y="916313"/>
            <a:ext cx="850106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endParaRPr lang="en-US" sz="3200" b="1" dirty="0">
              <a:solidFill>
                <a:srgbClr val="CD0920"/>
              </a:solidFill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endParaRPr lang="en-US" sz="2400" b="1" dirty="0">
              <a:solidFill>
                <a:srgbClr val="CD0920"/>
              </a:solidFill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endParaRPr lang="en-US" sz="1400" dirty="0">
              <a:solidFill>
                <a:srgbClr val="CD09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14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CD0920"/>
                </a:solidFill>
                <a:latin typeface="Arial"/>
                <a:cs typeface="Arial"/>
              </a:rPr>
              <a:t>Stonewall Workplace Equality Index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C568718-1FA2-455D-A883-E3F7D4F289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89" y="320339"/>
            <a:ext cx="1355644" cy="11310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3E80311-69B0-4E25-9A75-6FD879987581}"/>
              </a:ext>
            </a:extLst>
          </p:cNvPr>
          <p:cNvSpPr txBox="1"/>
          <p:nvPr/>
        </p:nvSpPr>
        <p:spPr>
          <a:xfrm>
            <a:off x="355600" y="2202950"/>
            <a:ext cx="84099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Definitive benchmarking tool for employers to measure progress on lesbian, gay, bi and trans inclusion in the workplace.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 areas of employment policy and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Staff complete an anonymous survey about their experiences of diversity and inclusion at work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434 organisations took part in the 2018 Workplace Equality Index</a:t>
            </a:r>
          </a:p>
        </p:txBody>
      </p:sp>
    </p:spTree>
    <p:extLst>
      <p:ext uri="{BB962C8B-B14F-4D97-AF65-F5344CB8AC3E}">
        <p14:creationId xmlns:p14="http://schemas.microsoft.com/office/powerpoint/2010/main" val="62507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35135" y="1807344"/>
            <a:ext cx="7992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3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AC94E97-BAD5-4B04-95C1-99E527271D7F}"/>
              </a:ext>
            </a:extLst>
          </p:cNvPr>
          <p:cNvSpPr/>
          <p:nvPr/>
        </p:nvSpPr>
        <p:spPr>
          <a:xfrm>
            <a:off x="117080" y="632998"/>
            <a:ext cx="77799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CD092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Stonewall Workplace Equality Index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E8DE438-3B4C-444E-A47A-557E2C741D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89" y="320339"/>
            <a:ext cx="1355644" cy="113109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809ADA5-5662-4800-B4DB-089DEAB065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35168"/>
            <a:ext cx="9144000" cy="13228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62BCD22-9737-4005-A590-BBB1A1B81F9D}"/>
              </a:ext>
            </a:extLst>
          </p:cNvPr>
          <p:cNvSpPr txBox="1"/>
          <p:nvPr/>
        </p:nvSpPr>
        <p:spPr>
          <a:xfrm>
            <a:off x="428823" y="1548557"/>
            <a:ext cx="698106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60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Policies and Benefits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Employee Lifecycle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LGBT Employee Network Group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Allies and Role Models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Senior Leadership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Procurement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Community Engagement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Clients, Cust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omers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Service Users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Additional Work</a:t>
            </a:r>
          </a:p>
        </p:txBody>
      </p:sp>
    </p:spTree>
    <p:extLst>
      <p:ext uri="{BB962C8B-B14F-4D97-AF65-F5344CB8AC3E}">
        <p14:creationId xmlns:p14="http://schemas.microsoft.com/office/powerpoint/2010/main" val="153188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35135" y="1807344"/>
            <a:ext cx="7992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3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AC94E97-BAD5-4B04-95C1-99E527271D7F}"/>
              </a:ext>
            </a:extLst>
          </p:cNvPr>
          <p:cNvSpPr/>
          <p:nvPr/>
        </p:nvSpPr>
        <p:spPr>
          <a:xfrm>
            <a:off x="117080" y="632998"/>
            <a:ext cx="77799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CD0920"/>
                </a:solidFill>
                <a:latin typeface="Arial"/>
                <a:cs typeface="Arial"/>
              </a:rPr>
              <a:t>What next?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E8DE438-3B4C-444E-A47A-557E2C741D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89" y="320339"/>
            <a:ext cx="1355644" cy="113109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809ADA5-5662-4800-B4DB-089DEAB065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35168"/>
            <a:ext cx="9144000" cy="13228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837440E-1851-4EE5-B975-7C93F9AC9B62}"/>
              </a:ext>
            </a:extLst>
          </p:cNvPr>
          <p:cNvSpPr txBox="1"/>
          <p:nvPr/>
        </p:nvSpPr>
        <p:spPr>
          <a:xfrm>
            <a:off x="435135" y="1807344"/>
            <a:ext cx="69747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Stonewall is working with over 70 health and social care organisations through the Diversity Champions programme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Stonewall is lobbying to reform the Gender Recognition Act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Stonewall Workplace Conference London 2018</a:t>
            </a:r>
          </a:p>
        </p:txBody>
      </p:sp>
    </p:spTree>
    <p:extLst>
      <p:ext uri="{BB962C8B-B14F-4D97-AF65-F5344CB8AC3E}">
        <p14:creationId xmlns:p14="http://schemas.microsoft.com/office/powerpoint/2010/main" val="790331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CV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3029" y="2402787"/>
            <a:ext cx="8501062" cy="272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ts val="2700"/>
              </a:lnSpc>
            </a:pPr>
            <a:r>
              <a:rPr lang="en-US" sz="4000" b="1" dirty="0">
                <a:solidFill>
                  <a:schemeClr val="bg1"/>
                </a:solidFill>
                <a:cs typeface="Arial"/>
              </a:rPr>
              <a:t>Serena.Sidaway@stonewall.org.uk</a:t>
            </a:r>
          </a:p>
          <a:p>
            <a:pPr>
              <a:lnSpc>
                <a:spcPts val="2700"/>
              </a:lnSpc>
            </a:pPr>
            <a:endParaRPr lang="en-US" sz="4000" b="1" dirty="0">
              <a:solidFill>
                <a:schemeClr val="bg1"/>
              </a:solidFill>
              <a:cs typeface="Arial"/>
            </a:endParaRPr>
          </a:p>
          <a:p>
            <a:pPr>
              <a:lnSpc>
                <a:spcPts val="2700"/>
              </a:lnSpc>
            </a:pPr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ts val="2700"/>
              </a:lnSpc>
            </a:pPr>
            <a:r>
              <a:rPr lang="en-US" sz="4000" dirty="0">
                <a:solidFill>
                  <a:srgbClr val="FFFFFF"/>
                </a:solidFill>
                <a:latin typeface="Arial"/>
                <a:cs typeface="Arial"/>
              </a:rPr>
              <a:t>www.stonewall.org.uk</a:t>
            </a:r>
            <a:br>
              <a:rPr lang="en-US" sz="4000" dirty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ts val="2700"/>
              </a:lnSpc>
            </a:pPr>
            <a:endParaRPr lang="en-US" sz="4000" b="1" dirty="0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9142" y="2255162"/>
            <a:ext cx="3722915" cy="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9143" y="4963892"/>
            <a:ext cx="3722915" cy="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0D86613-6E5E-4EC9-BAF2-1D93B21B96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048" y="5974165"/>
            <a:ext cx="1535328" cy="60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761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</TotalTime>
  <Words>394</Words>
  <Application>Microsoft Office PowerPoint</Application>
  <PresentationFormat>On-screen Show (4:3)</PresentationFormat>
  <Paragraphs>69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Serena Sidaway</dc:creator>
  <cp:lastModifiedBy>Wendy Irwin</cp:lastModifiedBy>
  <cp:revision>8</cp:revision>
  <dcterms:created xsi:type="dcterms:W3CDTF">2018-02-06T20:05:18Z</dcterms:created>
  <dcterms:modified xsi:type="dcterms:W3CDTF">2018-03-15T11:19:20Z</dcterms:modified>
</cp:coreProperties>
</file>