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1" r:id="rId2"/>
    <p:sldId id="263" r:id="rId3"/>
    <p:sldId id="264" r:id="rId4"/>
    <p:sldId id="265" r:id="rId5"/>
    <p:sldId id="266" r:id="rId6"/>
    <p:sldId id="267" r:id="rId7"/>
    <p:sldId id="270" r:id="rId8"/>
    <p:sldId id="271" r:id="rId9"/>
    <p:sldId id="268" r:id="rId10"/>
    <p:sldId id="272" r:id="rId11"/>
    <p:sldId id="273" r:id="rId12"/>
    <p:sldId id="274" r:id="rId13"/>
    <p:sldId id="275" r:id="rId14"/>
    <p:sldId id="276" r:id="rId15"/>
    <p:sldId id="277" r:id="rId16"/>
    <p:sldId id="288" r:id="rId17"/>
    <p:sldId id="289" r:id="rId18"/>
    <p:sldId id="278" r:id="rId19"/>
    <p:sldId id="279" r:id="rId20"/>
    <p:sldId id="280" r:id="rId21"/>
    <p:sldId id="281" r:id="rId22"/>
    <p:sldId id="282" r:id="rId23"/>
    <p:sldId id="283" r:id="rId24"/>
    <p:sldId id="284" r:id="rId25"/>
    <p:sldId id="285" r:id="rId26"/>
    <p:sldId id="286" r:id="rId27"/>
    <p:sldId id="287" r:id="rId28"/>
    <p:sldId id="290" r:id="rId29"/>
    <p:sldId id="291" r:id="rId30"/>
    <p:sldId id="292" r:id="rId31"/>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366" userDrawn="1">
          <p15:clr>
            <a:srgbClr val="A4A3A4"/>
          </p15:clr>
        </p15:guide>
        <p15:guide id="3" pos="2003" userDrawn="1">
          <p15:clr>
            <a:srgbClr val="A4A3A4"/>
          </p15:clr>
        </p15:guide>
        <p15:guide id="4" pos="5518" userDrawn="1">
          <p15:clr>
            <a:srgbClr val="A4A3A4"/>
          </p15:clr>
        </p15:guide>
        <p15:guide id="5" pos="7378" userDrawn="1">
          <p15:clr>
            <a:srgbClr val="A4A3A4"/>
          </p15:clr>
        </p15:guide>
        <p15:guide id="6" orient="horz" pos="1933" userDrawn="1">
          <p15:clr>
            <a:srgbClr val="A4A3A4"/>
          </p15:clr>
        </p15:guide>
        <p15:guide id="7" orient="horz" pos="19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42"/>
    <a:srgbClr val="004288"/>
    <a:srgbClr val="74B037"/>
    <a:srgbClr val="5B528E"/>
    <a:srgbClr val="4A103B"/>
    <a:srgbClr val="00457C"/>
    <a:srgbClr val="B62136"/>
    <a:srgbClr val="E47823"/>
    <a:srgbClr val="0C2E91"/>
    <a:srgbClr val="00A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68" d="100"/>
          <a:sy n="68" d="100"/>
        </p:scale>
        <p:origin x="96" y="90"/>
      </p:cViewPr>
      <p:guideLst>
        <p:guide orient="horz" pos="981"/>
        <p:guide pos="2366"/>
        <p:guide pos="2003"/>
        <p:guide pos="5518"/>
        <p:guide pos="7378"/>
        <p:guide orient="horz" pos="1933"/>
        <p:guide orient="horz" pos="197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97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F7256F87-E284-453E-8AA3-7DC4795342D0}" type="datetimeFigureOut">
              <a:rPr lang="en-GB" smtClean="0"/>
              <a:t>04/10/2019</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7F3436F9-B07A-441C-9177-48DD2FD9A1C1}" type="slidenum">
              <a:rPr lang="en-GB" smtClean="0"/>
              <a:t>‹#›</a:t>
            </a:fld>
            <a:endParaRPr lang="en-GB"/>
          </a:p>
        </p:txBody>
      </p:sp>
    </p:spTree>
    <p:extLst>
      <p:ext uri="{BB962C8B-B14F-4D97-AF65-F5344CB8AC3E}">
        <p14:creationId xmlns:p14="http://schemas.microsoft.com/office/powerpoint/2010/main" val="269304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BDB63C1-9306-4619-A9D5-EB3FA481C66A}" type="datetimeFigureOut">
              <a:rPr lang="en-GB" smtClean="0"/>
              <a:t>04/10/2019</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729315D5-FEFD-4F78-B421-A246A63A39CB}" type="slidenum">
              <a:rPr lang="en-GB" smtClean="0"/>
              <a:t>‹#›</a:t>
            </a:fld>
            <a:endParaRPr lang="en-GB"/>
          </a:p>
        </p:txBody>
      </p:sp>
    </p:spTree>
    <p:extLst>
      <p:ext uri="{BB962C8B-B14F-4D97-AF65-F5344CB8AC3E}">
        <p14:creationId xmlns:p14="http://schemas.microsoft.com/office/powerpoint/2010/main" val="184659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A004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1" y="3429000"/>
            <a:ext cx="10447866" cy="208280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90211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to Action page">
    <p:spTree>
      <p:nvGrpSpPr>
        <p:cNvPr id="1" name=""/>
        <p:cNvGrpSpPr/>
        <p:nvPr/>
      </p:nvGrpSpPr>
      <p:grpSpPr>
        <a:xfrm>
          <a:off x="0" y="0"/>
          <a:ext cx="0" cy="0"/>
          <a:chOff x="0" y="0"/>
          <a:chExt cx="0" cy="0"/>
        </a:xfrm>
      </p:grpSpPr>
      <p:sp>
        <p:nvSpPr>
          <p:cNvPr id="20" name="Rectangle 19"/>
          <p:cNvSpPr/>
          <p:nvPr userDrawn="1"/>
        </p:nvSpPr>
        <p:spPr>
          <a:xfrm>
            <a:off x="2679975" y="2245367"/>
            <a:ext cx="6831413" cy="2238003"/>
          </a:xfrm>
          <a:prstGeom prst="rect">
            <a:avLst/>
          </a:prstGeom>
          <a:solidFill>
            <a:srgbClr val="DA00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2" hasCustomPrompt="1"/>
          </p:nvPr>
        </p:nvSpPr>
        <p:spPr>
          <a:xfrm>
            <a:off x="3019425" y="2543175"/>
            <a:ext cx="6134100" cy="1562100"/>
          </a:xfrm>
          <a:prstGeom prst="rect">
            <a:avLst/>
          </a:prstGeom>
        </p:spPr>
        <p:txBody>
          <a:bodyPr/>
          <a:lstStyle>
            <a:lvl1pPr marL="0" indent="0" algn="ctr">
              <a:buNone/>
              <a:defRPr sz="2000" baseline="0">
                <a:solidFill>
                  <a:schemeClr val="bg1"/>
                </a:solidFill>
                <a:latin typeface="Georgia" panose="02040502050405020303" pitchFamily="18" charset="0"/>
              </a:defRPr>
            </a:lvl1pPr>
            <a:lvl2pPr marL="457200" indent="0" algn="ctr">
              <a:buNone/>
              <a:defRPr sz="2000">
                <a:solidFill>
                  <a:schemeClr val="bg1"/>
                </a:solidFill>
                <a:latin typeface="Georgia" panose="02040502050405020303" pitchFamily="18" charset="0"/>
              </a:defRPr>
            </a:lvl2pPr>
            <a:lvl3pPr marL="914400" indent="0" algn="ctr">
              <a:buNone/>
              <a:defRPr sz="2000">
                <a:solidFill>
                  <a:schemeClr val="bg1"/>
                </a:solidFill>
                <a:latin typeface="Georgia" panose="02040502050405020303" pitchFamily="18" charset="0"/>
              </a:defRPr>
            </a:lvl3pPr>
            <a:lvl4pPr marL="1371600" indent="0" algn="ctr">
              <a:buNone/>
              <a:defRPr sz="2000">
                <a:solidFill>
                  <a:schemeClr val="bg1"/>
                </a:solidFill>
                <a:latin typeface="Georgia" panose="02040502050405020303" pitchFamily="18" charset="0"/>
              </a:defRPr>
            </a:lvl4pPr>
            <a:lvl5pPr marL="1828800" indent="0" algn="ctr">
              <a:buNone/>
              <a:defRPr sz="2000">
                <a:solidFill>
                  <a:schemeClr val="bg1"/>
                </a:solidFill>
                <a:latin typeface="Georgia" panose="02040502050405020303" pitchFamily="18" charset="0"/>
              </a:defRPr>
            </a:lvl5pPr>
          </a:lstStyle>
          <a:p>
            <a:pPr lvl="0"/>
            <a:r>
              <a:rPr lang="en-US" dirty="0"/>
              <a:t>Click to add in calls to action </a:t>
            </a:r>
          </a:p>
          <a:p>
            <a:pPr lvl="0"/>
            <a:r>
              <a:rPr lang="en-US" dirty="0"/>
              <a:t>(address, email, web, telephone, </a:t>
            </a:r>
            <a:r>
              <a:rPr lang="en-US" dirty="0" err="1"/>
              <a:t>etc</a:t>
            </a:r>
            <a:r>
              <a:rPr lang="en-US" dirty="0"/>
              <a:t>)</a:t>
            </a:r>
            <a:endParaRPr lang="en-GB" dirty="0"/>
          </a:p>
        </p:txBody>
      </p:sp>
      <p:grpSp>
        <p:nvGrpSpPr>
          <p:cNvPr id="7" name="Group 6"/>
          <p:cNvGrpSpPr/>
          <p:nvPr userDrawn="1"/>
        </p:nvGrpSpPr>
        <p:grpSpPr>
          <a:xfrm>
            <a:off x="2544346" y="4483370"/>
            <a:ext cx="7114004" cy="806823"/>
            <a:chOff x="2269738" y="3719957"/>
            <a:chExt cx="6565004" cy="806823"/>
          </a:xfrm>
        </p:grpSpPr>
        <p:sp>
          <p:nvSpPr>
            <p:cNvPr id="8" name="Rectangle 7"/>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2269738" y="3900230"/>
              <a:ext cx="6565004" cy="446276"/>
            </a:xfrm>
            <a:prstGeom prst="rect">
              <a:avLst/>
            </a:prstGeom>
            <a:noFill/>
          </p:spPr>
          <p:txBody>
            <a:bodyPr wrap="square" rtlCol="0">
              <a:spAutoFit/>
            </a:bodyPr>
            <a:lstStyle/>
            <a:p>
              <a:pPr algn="ctr"/>
              <a:r>
                <a:rPr lang="en-US" sz="2300" dirty="0">
                  <a:solidFill>
                    <a:schemeClr val="bg1"/>
                  </a:solidFill>
                  <a:latin typeface="Georgia"/>
                  <a:cs typeface="Georgia"/>
                </a:rPr>
                <a:t>www.rcn.org.uk</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55" y="473074"/>
            <a:ext cx="2726490" cy="1069295"/>
          </a:xfrm>
          <a:prstGeom prst="rect">
            <a:avLst/>
          </a:prstGeom>
        </p:spPr>
      </p:pic>
    </p:spTree>
    <p:extLst>
      <p:ext uri="{BB962C8B-B14F-4D97-AF65-F5344CB8AC3E}">
        <p14:creationId xmlns:p14="http://schemas.microsoft.com/office/powerpoint/2010/main" val="700296968"/>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to Action page_v2">
    <p:spTree>
      <p:nvGrpSpPr>
        <p:cNvPr id="1" name=""/>
        <p:cNvGrpSpPr/>
        <p:nvPr/>
      </p:nvGrpSpPr>
      <p:grpSpPr>
        <a:xfrm>
          <a:off x="0" y="0"/>
          <a:ext cx="0" cy="0"/>
          <a:chOff x="0" y="0"/>
          <a:chExt cx="0" cy="0"/>
        </a:xfrm>
      </p:grpSpPr>
      <p:grpSp>
        <p:nvGrpSpPr>
          <p:cNvPr id="2" name="Group 1"/>
          <p:cNvGrpSpPr/>
          <p:nvPr userDrawn="1"/>
        </p:nvGrpSpPr>
        <p:grpSpPr>
          <a:xfrm>
            <a:off x="2812663" y="4705265"/>
            <a:ext cx="6565004" cy="806823"/>
            <a:chOff x="2269738" y="3719957"/>
            <a:chExt cx="6565004" cy="806823"/>
          </a:xfrm>
        </p:grpSpPr>
        <p:sp>
          <p:nvSpPr>
            <p:cNvPr id="19" name="Rectangle 18"/>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269738" y="3900230"/>
              <a:ext cx="6565004" cy="446276"/>
            </a:xfrm>
            <a:prstGeom prst="rect">
              <a:avLst/>
            </a:prstGeom>
            <a:noFill/>
          </p:spPr>
          <p:txBody>
            <a:bodyPr wrap="square" rtlCol="0">
              <a:spAutoFit/>
            </a:bodyPr>
            <a:lstStyle/>
            <a:p>
              <a:pPr algn="ctr"/>
              <a:r>
                <a:rPr lang="en-US" sz="2300" dirty="0">
                  <a:solidFill>
                    <a:schemeClr val="bg1"/>
                  </a:solidFill>
                  <a:latin typeface="Georgia"/>
                  <a:cs typeface="Georgia"/>
                </a:rPr>
                <a:t>www.rcn.org.uk</a:t>
              </a:r>
            </a:p>
          </p:txBody>
        </p:sp>
      </p:grpSp>
      <p:sp>
        <p:nvSpPr>
          <p:cNvPr id="4" name="Text Placeholder 3"/>
          <p:cNvSpPr>
            <a:spLocks noGrp="1"/>
          </p:cNvSpPr>
          <p:nvPr>
            <p:ph type="body" sz="quarter" idx="12" hasCustomPrompt="1"/>
          </p:nvPr>
        </p:nvSpPr>
        <p:spPr>
          <a:xfrm>
            <a:off x="2941317" y="1809749"/>
            <a:ext cx="6307697" cy="2371725"/>
          </a:xfrm>
          <a:prstGeom prst="rect">
            <a:avLst/>
          </a:prstGeom>
        </p:spPr>
        <p:txBody>
          <a:bodyPr/>
          <a:lstStyle>
            <a:lvl1pPr marL="0" indent="0" algn="ctr">
              <a:buNone/>
              <a:defRPr sz="2000" baseline="0">
                <a:latin typeface="Georgia" panose="02040502050405020303" pitchFamily="18" charset="0"/>
              </a:defRPr>
            </a:lvl1pPr>
            <a:lvl2pPr marL="457200" indent="0" algn="ctr">
              <a:buNone/>
              <a:defRPr sz="2000">
                <a:latin typeface="Georgia" panose="02040502050405020303" pitchFamily="18" charset="0"/>
              </a:defRPr>
            </a:lvl2pPr>
            <a:lvl3pPr marL="914400" indent="0" algn="ctr">
              <a:buNone/>
              <a:defRPr sz="2000">
                <a:latin typeface="Georgia" panose="02040502050405020303" pitchFamily="18" charset="0"/>
              </a:defRPr>
            </a:lvl3pPr>
            <a:lvl4pPr marL="1371600" indent="0" algn="ctr">
              <a:buNone/>
              <a:defRPr sz="2000">
                <a:latin typeface="Georgia" panose="02040502050405020303" pitchFamily="18" charset="0"/>
              </a:defRPr>
            </a:lvl4pPr>
            <a:lvl5pPr marL="1828800" indent="0" algn="ctr">
              <a:buNone/>
              <a:defRPr sz="2000">
                <a:latin typeface="Georgia" panose="02040502050405020303" pitchFamily="18" charset="0"/>
              </a:defRPr>
            </a:lvl5pPr>
          </a:lstStyle>
          <a:p>
            <a:pPr lvl="0"/>
            <a:r>
              <a:rPr lang="en-US" dirty="0"/>
              <a:t>Click to add in calls to action</a:t>
            </a:r>
          </a:p>
          <a:p>
            <a:pPr lvl="0"/>
            <a:r>
              <a:rPr lang="en-US" dirty="0"/>
              <a:t>(address, email, telephone number, </a:t>
            </a:r>
            <a:r>
              <a:rPr lang="en-US" dirty="0" err="1"/>
              <a:t>etc</a:t>
            </a:r>
            <a:r>
              <a:rPr lang="en-US" dirty="0"/>
              <a:t>)</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55" y="473074"/>
            <a:ext cx="2726490" cy="1069295"/>
          </a:xfrm>
          <a:prstGeom prst="rect">
            <a:avLst/>
          </a:prstGeom>
        </p:spPr>
      </p:pic>
    </p:spTree>
    <p:extLst>
      <p:ext uri="{BB962C8B-B14F-4D97-AF65-F5344CB8AC3E}">
        <p14:creationId xmlns:p14="http://schemas.microsoft.com/office/powerpoint/2010/main" val="2158832183"/>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81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3340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587750"/>
            <a:ext cx="10447866" cy="914400"/>
          </a:xfrm>
          <a:prstGeom prst="rect">
            <a:avLst/>
          </a:prstGeom>
        </p:spPr>
        <p:txBody>
          <a:bodyPr>
            <a:normAutofit/>
          </a:bodyPr>
          <a:lstStyle>
            <a:lvl1pPr marL="0" indent="0" algn="ctr">
              <a:buNone/>
              <a:defRPr sz="5400" baseline="0">
                <a:solidFill>
                  <a:srgbClr val="DA0042"/>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7743" y="1060964"/>
            <a:ext cx="3481181" cy="1365276"/>
          </a:xfrm>
          <a:prstGeom prst="rect">
            <a:avLst/>
          </a:prstGeom>
        </p:spPr>
      </p:pic>
    </p:spTree>
    <p:extLst>
      <p:ext uri="{BB962C8B-B14F-4D97-AF65-F5344CB8AC3E}">
        <p14:creationId xmlns:p14="http://schemas.microsoft.com/office/powerpoint/2010/main" val="363693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only page">
    <p:bg>
      <p:bgPr>
        <a:solidFill>
          <a:srgbClr val="DA0042"/>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2" name="Rectangle 1"/>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94858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142035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only page">
    <p:bg>
      <p:bgPr>
        <a:solidFill>
          <a:schemeClr val="bg1"/>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rgbClr val="004288"/>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69" y="175139"/>
            <a:ext cx="1710908" cy="670997"/>
          </a:xfrm>
          <a:prstGeom prst="rect">
            <a:avLst/>
          </a:prstGeom>
        </p:spPr>
      </p:pic>
    </p:spTree>
    <p:extLst>
      <p:ext uri="{BB962C8B-B14F-4D97-AF65-F5344CB8AC3E}">
        <p14:creationId xmlns:p14="http://schemas.microsoft.com/office/powerpoint/2010/main" val="183246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and image">
    <p:bg>
      <p:bgPr>
        <a:solidFill>
          <a:srgbClr val="DA0042"/>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sp>
        <p:nvSpPr>
          <p:cNvPr id="6" name="Rectangle 5"/>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3537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rgbClr val="004288"/>
        </a:solidFill>
        <a:effectLst/>
      </p:bgPr>
    </p:bg>
    <p:spTree>
      <p:nvGrpSpPr>
        <p:cNvPr id="1" name=""/>
        <p:cNvGrpSpPr/>
        <p:nvPr/>
      </p:nvGrpSpPr>
      <p:grpSpPr>
        <a:xfrm>
          <a:off x="0" y="0"/>
          <a:ext cx="0" cy="0"/>
          <a:chOff x="0" y="0"/>
          <a:chExt cx="0" cy="0"/>
        </a:xfrm>
      </p:grpSpPr>
      <p:pic>
        <p:nvPicPr>
          <p:cNvPr id="18" name="Picture 17"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9"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20"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21"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sp>
        <p:nvSpPr>
          <p:cNvPr id="6" name="Rectangle 5"/>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15716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and image">
    <p:bg>
      <p:bgPr>
        <a:solidFill>
          <a:schemeClr val="bg1"/>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rgbClr val="004288"/>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69" y="175139"/>
            <a:ext cx="1710908" cy="670997"/>
          </a:xfrm>
          <a:prstGeom prst="rect">
            <a:avLst/>
          </a:prstGeom>
        </p:spPr>
      </p:pic>
    </p:spTree>
    <p:extLst>
      <p:ext uri="{BB962C8B-B14F-4D97-AF65-F5344CB8AC3E}">
        <p14:creationId xmlns:p14="http://schemas.microsoft.com/office/powerpoint/2010/main" val="246375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4070"/>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80" r:id="rId3"/>
    <p:sldLayoutId id="2147483683" r:id="rId4"/>
    <p:sldLayoutId id="2147483682" r:id="rId5"/>
    <p:sldLayoutId id="2147483694" r:id="rId6"/>
    <p:sldLayoutId id="2147483689" r:id="rId7"/>
    <p:sldLayoutId id="2147483690" r:id="rId8"/>
    <p:sldLayoutId id="2147483692" r:id="rId9"/>
    <p:sldLayoutId id="2147483674" r:id="rId10"/>
    <p:sldLayoutId id="2147483673"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rcn.org.uk/southeast/get-involved/branches/portsmouth"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rcn.org.uk/congress/register-for-congress-2020"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rcn.org.uk/get-involved/campaign-with-us" TargetMode="External"/><Relationship Id="rId2" Type="http://schemas.openxmlformats.org/officeDocument/2006/relationships/hyperlink" Target="https://www.rcn.org.uk/get-involved/rcn-reps"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574BA-6867-47F0-962E-BEAF368ECD14}"/>
              </a:ext>
            </a:extLst>
          </p:cNvPr>
          <p:cNvSpPr>
            <a:spLocks noGrp="1"/>
          </p:cNvSpPr>
          <p:nvPr>
            <p:ph type="body" sz="quarter" idx="10"/>
          </p:nvPr>
        </p:nvSpPr>
        <p:spPr>
          <a:xfrm>
            <a:off x="872067" y="3355759"/>
            <a:ext cx="10447866" cy="1980892"/>
          </a:xfrm>
        </p:spPr>
        <p:txBody>
          <a:bodyPr/>
          <a:lstStyle/>
          <a:p>
            <a:r>
              <a:rPr lang="en-GB" dirty="0"/>
              <a:t>Portsmouth Branch </a:t>
            </a:r>
          </a:p>
          <a:p>
            <a:r>
              <a:rPr lang="en-GB" dirty="0"/>
              <a:t>AGM – September 20</a:t>
            </a:r>
            <a:r>
              <a:rPr lang="en-GB" baseline="30000" dirty="0"/>
              <a:t>th</a:t>
            </a:r>
            <a:r>
              <a:rPr lang="en-GB" dirty="0"/>
              <a:t> 2019</a:t>
            </a:r>
          </a:p>
        </p:txBody>
      </p:sp>
    </p:spTree>
    <p:extLst>
      <p:ext uri="{BB962C8B-B14F-4D97-AF65-F5344CB8AC3E}">
        <p14:creationId xmlns:p14="http://schemas.microsoft.com/office/powerpoint/2010/main" val="280362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334B2-1757-49EC-BDF8-334B8B99D5C9}"/>
              </a:ext>
            </a:extLst>
          </p:cNvPr>
          <p:cNvSpPr>
            <a:spLocks noGrp="1"/>
          </p:cNvSpPr>
          <p:nvPr>
            <p:ph type="body" sz="quarter" idx="10"/>
          </p:nvPr>
        </p:nvSpPr>
        <p:spPr/>
        <p:txBody>
          <a:bodyPr/>
          <a:lstStyle/>
          <a:p>
            <a:r>
              <a:rPr lang="en-GB" dirty="0"/>
              <a:t>June 7</a:t>
            </a:r>
            <a:r>
              <a:rPr lang="en-GB" baseline="30000" dirty="0"/>
              <a:t>th</a:t>
            </a:r>
            <a:r>
              <a:rPr lang="en-GB" dirty="0"/>
              <a:t> – Death and Dying: A Collaborative Approach</a:t>
            </a:r>
          </a:p>
        </p:txBody>
      </p:sp>
      <p:sp>
        <p:nvSpPr>
          <p:cNvPr id="3" name="Text Placeholder 2">
            <a:extLst>
              <a:ext uri="{FF2B5EF4-FFF2-40B4-BE49-F238E27FC236}">
                <a16:creationId xmlns:a16="http://schemas.microsoft.com/office/drawing/2014/main" id="{3F9A3542-82D3-4733-9F37-AAAD7E1C2CB3}"/>
              </a:ext>
            </a:extLst>
          </p:cNvPr>
          <p:cNvSpPr>
            <a:spLocks noGrp="1"/>
          </p:cNvSpPr>
          <p:nvPr>
            <p:ph type="body" sz="quarter" idx="11"/>
          </p:nvPr>
        </p:nvSpPr>
        <p:spPr>
          <a:xfrm>
            <a:off x="425450" y="1347952"/>
            <a:ext cx="11335626" cy="5226269"/>
          </a:xfrm>
        </p:spPr>
        <p:txBody>
          <a:bodyPr/>
          <a:lstStyle/>
          <a:p>
            <a:pPr marL="342900" indent="-342900">
              <a:buFont typeface="Arial" panose="020B0604020202020204" pitchFamily="34" charset="0"/>
              <a:buChar char="•"/>
            </a:pPr>
            <a:r>
              <a:rPr lang="en-GB" dirty="0"/>
              <a:t>Approximately 48 delegates</a:t>
            </a:r>
          </a:p>
          <a:p>
            <a:pPr marL="342900" indent="-342900">
              <a:buFont typeface="Arial" panose="020B0604020202020204" pitchFamily="34" charset="0"/>
              <a:buChar char="•"/>
            </a:pPr>
            <a:r>
              <a:rPr lang="en-GB" dirty="0"/>
              <a:t>Agenda:</a:t>
            </a:r>
          </a:p>
          <a:p>
            <a:pPr marL="800100" lvl="1" indent="-342900">
              <a:buFont typeface="Arial" panose="020B0604020202020204" pitchFamily="34" charset="0"/>
              <a:buChar char="•"/>
            </a:pPr>
            <a:r>
              <a:rPr lang="en-GB" dirty="0"/>
              <a:t>Sudden Death in the Emergency Department – The Process and the Law</a:t>
            </a:r>
          </a:p>
          <a:p>
            <a:pPr marL="800100" lvl="1" indent="-342900">
              <a:buFont typeface="Arial" panose="020B0604020202020204" pitchFamily="34" charset="0"/>
              <a:buChar char="•"/>
            </a:pPr>
            <a:r>
              <a:rPr lang="en-GB" dirty="0"/>
              <a:t>Sudden Paediatric Death – The Process and the Law</a:t>
            </a:r>
          </a:p>
          <a:p>
            <a:pPr marL="800100" lvl="1" indent="-342900">
              <a:buFont typeface="Arial" panose="020B0604020202020204" pitchFamily="34" charset="0"/>
              <a:buChar char="•"/>
            </a:pPr>
            <a:r>
              <a:rPr lang="en-GB" dirty="0"/>
              <a:t>A Case Study – Mutiny Festival 2018 “Georgia Jones”</a:t>
            </a:r>
          </a:p>
          <a:p>
            <a:pPr marL="1257300" lvl="2" indent="-342900">
              <a:buFont typeface="Arial" panose="020B0604020202020204" pitchFamily="34" charset="0"/>
              <a:buChar char="•"/>
            </a:pPr>
            <a:r>
              <a:rPr lang="en-GB" dirty="0"/>
              <a:t>ED team and special guest speaker Janine – Georgia’s mother (who spoke about her personal experience of losing a young daughter in unforeseen circumstances – the feedback was phenomenal)</a:t>
            </a:r>
          </a:p>
          <a:p>
            <a:pPr marL="800100" lvl="1" indent="-342900">
              <a:buFont typeface="Arial" panose="020B0604020202020204" pitchFamily="34" charset="0"/>
              <a:buChar char="•"/>
            </a:pPr>
            <a:r>
              <a:rPr lang="en-GB" dirty="0"/>
              <a:t>Palliative Care</a:t>
            </a:r>
          </a:p>
          <a:p>
            <a:pPr marL="800100" lvl="1" indent="-342900">
              <a:buFont typeface="Arial" panose="020B0604020202020204" pitchFamily="34" charset="0"/>
              <a:buChar char="•"/>
            </a:pPr>
            <a:r>
              <a:rPr lang="en-GB" dirty="0"/>
              <a:t>End of Life Care – Hospice and Home</a:t>
            </a:r>
          </a:p>
          <a:p>
            <a:pPr marL="342900" indent="-342900">
              <a:buFont typeface="Arial" panose="020B0604020202020204" pitchFamily="34" charset="0"/>
              <a:buChar char="•"/>
            </a:pPr>
            <a:r>
              <a:rPr lang="en-GB" dirty="0"/>
              <a:t>The feedback for this event was amongst the best we have had</a:t>
            </a:r>
          </a:p>
          <a:p>
            <a:pPr marL="342900" indent="-342900">
              <a:buFont typeface="Arial" panose="020B0604020202020204" pitchFamily="34" charset="0"/>
              <a:buChar char="•"/>
            </a:pPr>
            <a:r>
              <a:rPr lang="en-GB" dirty="0"/>
              <a:t>We have gone on to support “Georgia Jones – Don’t Go With the Flo” in support of Janine</a:t>
            </a:r>
          </a:p>
          <a:p>
            <a:pPr marL="342900" indent="-342900">
              <a:buFont typeface="Arial" panose="020B0604020202020204" pitchFamily="34" charset="0"/>
              <a:buChar char="•"/>
            </a:pPr>
            <a:r>
              <a:rPr lang="en-GB" dirty="0"/>
              <a:t>The day counted for 7 hours of CPD </a:t>
            </a:r>
          </a:p>
          <a:p>
            <a:pPr marL="342900" indent="-342900">
              <a:buFont typeface="Arial" panose="020B0604020202020204" pitchFamily="34" charset="0"/>
              <a:buChar char="•"/>
            </a:pPr>
            <a:r>
              <a:rPr lang="en-GB" dirty="0">
                <a:solidFill>
                  <a:srgbClr val="FF0000"/>
                </a:solidFill>
              </a:rPr>
              <a:t>14 members who signed up did not attend – estimated financial waste £80 (of note we had a waiting list of 13 who would have liked to come and could have if we had been notified)</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2521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54BFE-97D4-46E1-8005-587C311C11BA}"/>
              </a:ext>
            </a:extLst>
          </p:cNvPr>
          <p:cNvSpPr>
            <a:spLocks noGrp="1"/>
          </p:cNvSpPr>
          <p:nvPr>
            <p:ph type="body" sz="quarter" idx="10"/>
          </p:nvPr>
        </p:nvSpPr>
        <p:spPr/>
        <p:txBody>
          <a:bodyPr/>
          <a:lstStyle/>
          <a:p>
            <a:r>
              <a:rPr lang="en-GB" dirty="0"/>
              <a:t>Branch Meetings/Committee Meetings:</a:t>
            </a:r>
          </a:p>
        </p:txBody>
      </p:sp>
      <p:sp>
        <p:nvSpPr>
          <p:cNvPr id="3" name="Text Placeholder 2">
            <a:extLst>
              <a:ext uri="{FF2B5EF4-FFF2-40B4-BE49-F238E27FC236}">
                <a16:creationId xmlns:a16="http://schemas.microsoft.com/office/drawing/2014/main" id="{EBE3C68C-CB86-43A2-A19C-3DAF3747236E}"/>
              </a:ext>
            </a:extLst>
          </p:cNvPr>
          <p:cNvSpPr>
            <a:spLocks noGrp="1"/>
          </p:cNvSpPr>
          <p:nvPr>
            <p:ph type="body" sz="quarter" idx="11"/>
          </p:nvPr>
        </p:nvSpPr>
        <p:spPr/>
        <p:txBody>
          <a:bodyPr/>
          <a:lstStyle/>
          <a:p>
            <a:r>
              <a:rPr lang="en-GB" dirty="0"/>
              <a:t>All of our Branch and Committee meeting minutes can be accessed here:</a:t>
            </a:r>
          </a:p>
          <a:p>
            <a:r>
              <a:rPr lang="en-GB" dirty="0">
                <a:solidFill>
                  <a:srgbClr val="FF0000"/>
                </a:solidFill>
                <a:hlinkClick r:id="rId2">
                  <a:extLst>
                    <a:ext uri="{A12FA001-AC4F-418D-AE19-62706E023703}">
                      <ahyp:hlinkClr xmlns:ahyp="http://schemas.microsoft.com/office/drawing/2018/hyperlinkcolor" xmlns="" val="tx"/>
                    </a:ext>
                  </a:extLst>
                </a:hlinkClick>
              </a:rPr>
              <a:t>https://www.rcn.org.uk/southeast/get-involved/branches/portsmouth</a:t>
            </a:r>
            <a:endParaRPr lang="en-GB" dirty="0">
              <a:solidFill>
                <a:srgbClr val="FF0000"/>
              </a:solidFill>
            </a:endParaRPr>
          </a:p>
          <a:p>
            <a:endParaRPr lang="en-GB" dirty="0"/>
          </a:p>
          <a:p>
            <a:r>
              <a:rPr lang="en-GB" dirty="0"/>
              <a:t>We meet as a Committee before during and after our events to discuss planning for the next and review the success, or failures of the previous. We work on what we can do better and how we can better respond to the needs of our members.</a:t>
            </a:r>
          </a:p>
          <a:p>
            <a:r>
              <a:rPr lang="en-GB" dirty="0"/>
              <a:t>We are a small branch with only 2,500 members (approximately) so we endeavour to put on events which you ask us to. We will be asking for your suggestions for our 2020 plan later on today.</a:t>
            </a:r>
          </a:p>
        </p:txBody>
      </p:sp>
    </p:spTree>
    <p:extLst>
      <p:ext uri="{BB962C8B-B14F-4D97-AF65-F5344CB8AC3E}">
        <p14:creationId xmlns:p14="http://schemas.microsoft.com/office/powerpoint/2010/main" val="96193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6338D-87E9-43ED-A7CE-04446EF3B196}"/>
              </a:ext>
            </a:extLst>
          </p:cNvPr>
          <p:cNvSpPr>
            <a:spLocks noGrp="1"/>
          </p:cNvSpPr>
          <p:nvPr>
            <p:ph type="body" sz="quarter" idx="10"/>
          </p:nvPr>
        </p:nvSpPr>
        <p:spPr/>
        <p:txBody>
          <a:bodyPr/>
          <a:lstStyle/>
          <a:p>
            <a:r>
              <a:rPr lang="en-GB" dirty="0"/>
              <a:t>Congress: Liverpool 19</a:t>
            </a:r>
            <a:r>
              <a:rPr lang="en-GB" baseline="30000" dirty="0"/>
              <a:t>th</a:t>
            </a:r>
            <a:r>
              <a:rPr lang="en-GB" dirty="0"/>
              <a:t> – 23</a:t>
            </a:r>
            <a:r>
              <a:rPr lang="en-GB" baseline="30000" dirty="0"/>
              <a:t>rd</a:t>
            </a:r>
            <a:r>
              <a:rPr lang="en-GB" dirty="0"/>
              <a:t> May 2019</a:t>
            </a:r>
          </a:p>
        </p:txBody>
      </p:sp>
      <p:sp>
        <p:nvSpPr>
          <p:cNvPr id="3" name="Text Placeholder 2">
            <a:extLst>
              <a:ext uri="{FF2B5EF4-FFF2-40B4-BE49-F238E27FC236}">
                <a16:creationId xmlns:a16="http://schemas.microsoft.com/office/drawing/2014/main" id="{9DDEC321-A4D6-4026-9CE1-3257DD32F712}"/>
              </a:ext>
            </a:extLst>
          </p:cNvPr>
          <p:cNvSpPr>
            <a:spLocks noGrp="1"/>
          </p:cNvSpPr>
          <p:nvPr>
            <p:ph type="body" sz="quarter" idx="11"/>
          </p:nvPr>
        </p:nvSpPr>
        <p:spPr>
          <a:xfrm>
            <a:off x="520262" y="1411014"/>
            <a:ext cx="11177752" cy="5227911"/>
          </a:xfrm>
        </p:spPr>
        <p:txBody>
          <a:bodyPr/>
          <a:lstStyle/>
          <a:p>
            <a:pPr marL="342900" indent="-342900">
              <a:buFont typeface="Arial" panose="020B0604020202020204" pitchFamily="34" charset="0"/>
              <a:buChar char="•"/>
            </a:pPr>
            <a:r>
              <a:rPr lang="en-GB" sz="1800" dirty="0"/>
              <a:t>As a Branch we can fully fund 3 members to attend Congress each year – in 2019 we funded Shelley Pearce, Dana Brown and Edina Finn. </a:t>
            </a:r>
          </a:p>
          <a:p>
            <a:pPr marL="342900" indent="-342900">
              <a:buFont typeface="Arial" panose="020B0604020202020204" pitchFamily="34" charset="0"/>
              <a:buChar char="•"/>
            </a:pPr>
            <a:r>
              <a:rPr lang="en-GB" sz="1800" dirty="0"/>
              <a:t>Dana was attending for the first time, and it’s the first time we, as a Branch, have fully funded a Student Nurse to attend. Due to close work with Portsmouth University (UOP) we were able to secure 37.5 hours of study time for Dana to attend and her time was recognised by UOP. She was given feedback and certification to verify her attendance. </a:t>
            </a:r>
          </a:p>
          <a:p>
            <a:pPr marL="342900" indent="-342900">
              <a:buFont typeface="Arial" panose="020B0604020202020204" pitchFamily="34" charset="0"/>
              <a:buChar char="•"/>
            </a:pPr>
            <a:r>
              <a:rPr lang="en-GB" sz="1800" dirty="0"/>
              <a:t>Edina had previously funded herself to attend in 2018 and at that event she had registered her interest to become a work place representative. She since completed her training and thus was given full funding to attend in 2019. Again this counts towards 37.5 hours of CPD</a:t>
            </a:r>
          </a:p>
          <a:p>
            <a:pPr marL="342900" indent="-342900">
              <a:buFont typeface="Arial" panose="020B0604020202020204" pitchFamily="34" charset="0"/>
              <a:buChar char="•"/>
            </a:pPr>
            <a:r>
              <a:rPr lang="en-GB" sz="1800" dirty="0"/>
              <a:t>Shelley previously attended in 2018 and had applied for a funded place again. She had continued to work as a Safety Rep and demonstrated her continuing support for campaigning and activities at a local and national level. She therefore was successful in her application for this years event.</a:t>
            </a:r>
          </a:p>
          <a:p>
            <a:pPr marL="342900" indent="-342900">
              <a:buFont typeface="Arial" panose="020B0604020202020204" pitchFamily="34" charset="0"/>
              <a:buChar char="•"/>
            </a:pPr>
            <a:r>
              <a:rPr lang="en-GB" sz="1800" dirty="0"/>
              <a:t>Any member of the Branch can register their interest by going to the RCN page and clicking on the link here: </a:t>
            </a:r>
            <a:r>
              <a:rPr lang="en-GB" sz="1800" dirty="0">
                <a:solidFill>
                  <a:srgbClr val="FF0000"/>
                </a:solidFill>
                <a:hlinkClick r:id="rId2">
                  <a:extLst>
                    <a:ext uri="{A12FA001-AC4F-418D-AE19-62706E023703}">
                      <ahyp:hlinkClr xmlns:ahyp="http://schemas.microsoft.com/office/drawing/2018/hyperlinkcolor" xmlns="" val="tx"/>
                    </a:ext>
                  </a:extLst>
                </a:hlinkClick>
              </a:rPr>
              <a:t>https://www.rcn.org.uk/congress/register-for-congress-2020</a:t>
            </a:r>
            <a:endParaRPr lang="en-GB" sz="1800" dirty="0">
              <a:solidFill>
                <a:srgbClr val="FF0000"/>
              </a:solidFill>
            </a:endParaRPr>
          </a:p>
          <a:p>
            <a:pPr marL="342900" indent="-342900">
              <a:buFont typeface="Arial" panose="020B0604020202020204" pitchFamily="34" charset="0"/>
              <a:buChar char="•"/>
            </a:pPr>
            <a:r>
              <a:rPr lang="en-GB" sz="1800" dirty="0"/>
              <a:t>Applications thereafter open in December and you will be notified by email provided your contact details are up to date.</a:t>
            </a:r>
          </a:p>
          <a:p>
            <a:pPr marL="342900" indent="-342900">
              <a:buFont typeface="Arial" panose="020B0604020202020204" pitchFamily="34" charset="0"/>
              <a:buChar char="•"/>
            </a:pPr>
            <a:r>
              <a:rPr lang="en-GB" sz="1800" dirty="0"/>
              <a:t>Selections are made by the Branch and approved by the Regional Board at the beginning of 2020</a:t>
            </a:r>
          </a:p>
        </p:txBody>
      </p:sp>
    </p:spTree>
    <p:extLst>
      <p:ext uri="{BB962C8B-B14F-4D97-AF65-F5344CB8AC3E}">
        <p14:creationId xmlns:p14="http://schemas.microsoft.com/office/powerpoint/2010/main" val="236938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A9460-052C-4ACD-9AB2-B551CA0AF5A0}"/>
              </a:ext>
            </a:extLst>
          </p:cNvPr>
          <p:cNvSpPr>
            <a:spLocks noGrp="1"/>
          </p:cNvSpPr>
          <p:nvPr>
            <p:ph type="body" sz="quarter" idx="10"/>
          </p:nvPr>
        </p:nvSpPr>
        <p:spPr>
          <a:xfrm>
            <a:off x="425450" y="203309"/>
            <a:ext cx="9182100" cy="624381"/>
          </a:xfrm>
        </p:spPr>
        <p:txBody>
          <a:bodyPr/>
          <a:lstStyle/>
          <a:p>
            <a:r>
              <a:rPr lang="en-GB" dirty="0"/>
              <a:t>Congress – May 2019</a:t>
            </a:r>
          </a:p>
        </p:txBody>
      </p:sp>
      <p:sp>
        <p:nvSpPr>
          <p:cNvPr id="3" name="Text Placeholder 2">
            <a:extLst>
              <a:ext uri="{FF2B5EF4-FFF2-40B4-BE49-F238E27FC236}">
                <a16:creationId xmlns:a16="http://schemas.microsoft.com/office/drawing/2014/main" id="{D3177EDA-3103-422D-804F-B0ECA699ECE1}"/>
              </a:ext>
            </a:extLst>
          </p:cNvPr>
          <p:cNvSpPr>
            <a:spLocks noGrp="1"/>
          </p:cNvSpPr>
          <p:nvPr>
            <p:ph type="body" sz="quarter" idx="11"/>
          </p:nvPr>
        </p:nvSpPr>
        <p:spPr>
          <a:xfrm>
            <a:off x="496613" y="1308538"/>
            <a:ext cx="11209283" cy="5346153"/>
          </a:xfrm>
        </p:spPr>
        <p:txBody>
          <a:bodyPr/>
          <a:lstStyle/>
          <a:p>
            <a:r>
              <a:rPr lang="en-GB" dirty="0"/>
              <a:t>Debates and Matters for Discussion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International Council of Nurses – Should the RCN review it’s membership</a:t>
            </a:r>
          </a:p>
          <a:p>
            <a:pPr marL="342900" indent="-342900">
              <a:buFont typeface="Arial" panose="020B0604020202020204" pitchFamily="34" charset="0"/>
              <a:buChar char="•"/>
            </a:pPr>
            <a:r>
              <a:rPr lang="en-GB" dirty="0"/>
              <a:t>Decriminalisation of Prostitution – Should sex workers be protected in law to improve care, safety and support</a:t>
            </a:r>
          </a:p>
          <a:p>
            <a:pPr marL="342900" indent="-342900">
              <a:buFont typeface="Arial" panose="020B0604020202020204" pitchFamily="34" charset="0"/>
              <a:buChar char="•"/>
            </a:pPr>
            <a:r>
              <a:rPr lang="en-GB" dirty="0"/>
              <a:t>Do Not Attempt Resuscitation Orders – Failures of health care staff to communicate</a:t>
            </a:r>
          </a:p>
          <a:p>
            <a:pPr marL="342900" indent="-342900">
              <a:buFont typeface="Arial" panose="020B0604020202020204" pitchFamily="34" charset="0"/>
              <a:buChar char="•"/>
            </a:pPr>
            <a:r>
              <a:rPr lang="en-GB" dirty="0"/>
              <a:t>Media – The effect on staff when stories reach main stream media</a:t>
            </a:r>
          </a:p>
          <a:p>
            <a:pPr marL="342900" indent="-342900">
              <a:buFont typeface="Arial" panose="020B0604020202020204" pitchFamily="34" charset="0"/>
              <a:buChar char="•"/>
            </a:pPr>
            <a:r>
              <a:rPr lang="en-GB" dirty="0"/>
              <a:t>Clinical Supervision by other professionals</a:t>
            </a:r>
          </a:p>
          <a:p>
            <a:pPr marL="342900" indent="-342900">
              <a:buFont typeface="Arial" panose="020B0604020202020204" pitchFamily="34" charset="0"/>
              <a:buChar char="•"/>
            </a:pPr>
            <a:r>
              <a:rPr lang="en-GB" dirty="0"/>
              <a:t>Nitrous Oxide – Abuse and consequences on health and wellbeing</a:t>
            </a:r>
          </a:p>
          <a:p>
            <a:pPr marL="342900" indent="-342900">
              <a:buFont typeface="Arial" panose="020B0604020202020204" pitchFamily="34" charset="0"/>
              <a:buChar char="•"/>
            </a:pPr>
            <a:r>
              <a:rPr lang="en-GB" dirty="0"/>
              <a:t>Homelessness – Impact on health and wellbeing on families with no secure or affordable home</a:t>
            </a:r>
          </a:p>
          <a:p>
            <a:pPr marL="342900" indent="-342900">
              <a:buFont typeface="Arial" panose="020B0604020202020204" pitchFamily="34" charset="0"/>
              <a:buChar char="•"/>
            </a:pPr>
            <a:r>
              <a:rPr lang="en-GB" dirty="0"/>
              <a:t>Knife Crime – Support the Government in it’s strategies to reduce and eliminate knife crime</a:t>
            </a:r>
          </a:p>
          <a:p>
            <a:pPr marL="342900" indent="-342900">
              <a:buFont typeface="Arial" panose="020B0604020202020204" pitchFamily="34" charset="0"/>
              <a:buChar char="•"/>
            </a:pPr>
            <a:r>
              <a:rPr lang="en-GB" dirty="0"/>
              <a:t>Child Poverty – Lobby Government to tackle the rise in children living in poverty and the health and long term impact</a:t>
            </a:r>
          </a:p>
          <a:p>
            <a:endParaRPr lang="en-GB" sz="16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33854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B978C-43CD-48FE-B660-76DB5E36A545}"/>
              </a:ext>
            </a:extLst>
          </p:cNvPr>
          <p:cNvSpPr>
            <a:spLocks noGrp="1"/>
          </p:cNvSpPr>
          <p:nvPr>
            <p:ph type="body" sz="quarter" idx="10"/>
          </p:nvPr>
        </p:nvSpPr>
        <p:spPr/>
        <p:txBody>
          <a:bodyPr/>
          <a:lstStyle/>
          <a:p>
            <a:r>
              <a:rPr lang="en-GB" dirty="0"/>
              <a:t>Congress: Continued…..</a:t>
            </a:r>
          </a:p>
        </p:txBody>
      </p:sp>
      <p:sp>
        <p:nvSpPr>
          <p:cNvPr id="3" name="Text Placeholder 2">
            <a:extLst>
              <a:ext uri="{FF2B5EF4-FFF2-40B4-BE49-F238E27FC236}">
                <a16:creationId xmlns:a16="http://schemas.microsoft.com/office/drawing/2014/main" id="{6E5542AA-C1B9-42DE-B09D-7A2A08F8DA81}"/>
              </a:ext>
            </a:extLst>
          </p:cNvPr>
          <p:cNvSpPr>
            <a:spLocks noGrp="1"/>
          </p:cNvSpPr>
          <p:nvPr>
            <p:ph type="body" sz="quarter" idx="11"/>
          </p:nvPr>
        </p:nvSpPr>
        <p:spPr>
          <a:xfrm>
            <a:off x="504497" y="1332186"/>
            <a:ext cx="11185634" cy="5306739"/>
          </a:xfrm>
        </p:spPr>
        <p:txBody>
          <a:bodyPr/>
          <a:lstStyle/>
          <a:p>
            <a:pPr marL="342900" indent="-342900">
              <a:buFont typeface="Arial" panose="020B0604020202020204" pitchFamily="34" charset="0"/>
              <a:buChar char="•"/>
            </a:pPr>
            <a:r>
              <a:rPr lang="en-GB" dirty="0"/>
              <a:t>Bullying – Lobby Government to legislate the prevention of bullying in the work place</a:t>
            </a:r>
          </a:p>
          <a:p>
            <a:pPr marL="342900" indent="-342900">
              <a:buFont typeface="Arial" panose="020B0604020202020204" pitchFamily="34" charset="0"/>
              <a:buChar char="•"/>
            </a:pPr>
            <a:r>
              <a:rPr lang="en-GB" dirty="0"/>
              <a:t>Mandatory Vaccination – Debate surrounding the pressure for mandatory vaccination in schools and public</a:t>
            </a:r>
          </a:p>
          <a:p>
            <a:pPr marL="342900" indent="-342900">
              <a:buFont typeface="Arial" panose="020B0604020202020204" pitchFamily="34" charset="0"/>
              <a:buChar char="•"/>
            </a:pPr>
            <a:r>
              <a:rPr lang="en-GB" dirty="0"/>
              <a:t>Period Poverty – Lobby Government to end Period Poverty</a:t>
            </a:r>
          </a:p>
          <a:p>
            <a:pPr marL="342900" indent="-342900">
              <a:buFont typeface="Arial" panose="020B0604020202020204" pitchFamily="34" charset="0"/>
              <a:buChar char="•"/>
            </a:pPr>
            <a:r>
              <a:rPr lang="en-GB" dirty="0"/>
              <a:t>Sepsis – Reducing Harm and prevention of Sepsis</a:t>
            </a:r>
          </a:p>
          <a:p>
            <a:pPr marL="342900" indent="-342900">
              <a:buFont typeface="Arial" panose="020B0604020202020204" pitchFamily="34" charset="0"/>
              <a:buChar char="•"/>
            </a:pPr>
            <a:r>
              <a:rPr lang="en-GB" dirty="0"/>
              <a:t>Role design and Job flexibility – Helping to improve recruitment and retention of staff</a:t>
            </a:r>
          </a:p>
          <a:p>
            <a:pPr marL="342900" indent="-342900">
              <a:buFont typeface="Arial" panose="020B0604020202020204" pitchFamily="34" charset="0"/>
              <a:buChar char="•"/>
            </a:pPr>
            <a:r>
              <a:rPr lang="en-GB" dirty="0"/>
              <a:t>Uniforms – Is there a place for nationally recognised uniforms in the NHS?</a:t>
            </a:r>
          </a:p>
          <a:p>
            <a:pPr marL="342900" indent="-342900">
              <a:buFont typeface="Arial" panose="020B0604020202020204" pitchFamily="34" charset="0"/>
              <a:buChar char="•"/>
            </a:pPr>
            <a:r>
              <a:rPr lang="en-GB" dirty="0"/>
              <a:t>Resilience – Is it always a positive attribute?</a:t>
            </a:r>
          </a:p>
          <a:p>
            <a:pPr marL="342900" indent="-342900">
              <a:buFont typeface="Arial" panose="020B0604020202020204" pitchFamily="34" charset="0"/>
              <a:buChar char="•"/>
            </a:pPr>
            <a:r>
              <a:rPr lang="en-GB" dirty="0"/>
              <a:t>NHS Pay – Discuss the role of NHS Staff Council</a:t>
            </a:r>
          </a:p>
          <a:p>
            <a:pPr marL="342900" indent="-342900">
              <a:buFont typeface="Arial" panose="020B0604020202020204" pitchFamily="34" charset="0"/>
              <a:buChar char="•"/>
            </a:pPr>
            <a:r>
              <a:rPr lang="en-GB" dirty="0"/>
              <a:t>Rural Health Care – Lobby Government to improve provision of health care in rural areas</a:t>
            </a:r>
          </a:p>
          <a:p>
            <a:pPr marL="342900" indent="-342900">
              <a:buFont typeface="Arial" panose="020B0604020202020204" pitchFamily="34" charset="0"/>
              <a:buChar char="•"/>
            </a:pPr>
            <a:r>
              <a:rPr lang="en-GB" dirty="0"/>
              <a:t>Ethical Employment – The role of supply chains</a:t>
            </a:r>
          </a:p>
          <a:p>
            <a:pPr marL="342900" indent="-342900">
              <a:buFont typeface="Arial" panose="020B0604020202020204" pitchFamily="34" charset="0"/>
              <a:buChar char="•"/>
            </a:pPr>
            <a:r>
              <a:rPr lang="en-GB" dirty="0"/>
              <a:t>Sexual Harassment – Lobby Government to support staff exposed to harassment from service users and families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05489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793BF-03D0-44CE-B29A-1DD1DD8901D2}"/>
              </a:ext>
            </a:extLst>
          </p:cNvPr>
          <p:cNvSpPr>
            <a:spLocks noGrp="1"/>
          </p:cNvSpPr>
          <p:nvPr>
            <p:ph type="body" sz="quarter" idx="10"/>
          </p:nvPr>
        </p:nvSpPr>
        <p:spPr/>
        <p:txBody>
          <a:bodyPr/>
          <a:lstStyle/>
          <a:p>
            <a:r>
              <a:rPr lang="en-GB" dirty="0"/>
              <a:t>Congress: Continued…..</a:t>
            </a:r>
          </a:p>
        </p:txBody>
      </p:sp>
      <p:sp>
        <p:nvSpPr>
          <p:cNvPr id="3" name="Text Placeholder 2">
            <a:extLst>
              <a:ext uri="{FF2B5EF4-FFF2-40B4-BE49-F238E27FC236}">
                <a16:creationId xmlns:a16="http://schemas.microsoft.com/office/drawing/2014/main" id="{8C944FE0-4A56-432D-91BF-883C4B19D9E2}"/>
              </a:ext>
            </a:extLst>
          </p:cNvPr>
          <p:cNvSpPr>
            <a:spLocks noGrp="1"/>
          </p:cNvSpPr>
          <p:nvPr>
            <p:ph type="body" sz="quarter" idx="11"/>
          </p:nvPr>
        </p:nvSpPr>
        <p:spPr>
          <a:xfrm>
            <a:off x="512379" y="1324303"/>
            <a:ext cx="11209283" cy="5314622"/>
          </a:xfrm>
        </p:spPr>
        <p:txBody>
          <a:bodyPr/>
          <a:lstStyle/>
          <a:p>
            <a:pPr marL="342900" indent="-342900">
              <a:buFont typeface="Arial" panose="020B0604020202020204" pitchFamily="34" charset="0"/>
              <a:buChar char="•"/>
            </a:pPr>
            <a:r>
              <a:rPr lang="en-GB" dirty="0"/>
              <a:t>Personal Care – Lobby Government to support the argument that the provision of personal care is nursing</a:t>
            </a:r>
          </a:p>
          <a:p>
            <a:pPr marL="342900" indent="-342900">
              <a:buFont typeface="Arial" panose="020B0604020202020204" pitchFamily="34" charset="0"/>
              <a:buChar char="•"/>
            </a:pPr>
            <a:r>
              <a:rPr lang="en-GB" dirty="0"/>
              <a:t>Emergency resolution: Decision Making by the Council, Professional Nursing and Trade Union Committees – an immediate review of the governance and decision making processes</a:t>
            </a:r>
          </a:p>
          <a:p>
            <a:pPr marL="342900" indent="-342900">
              <a:buFont typeface="Arial" panose="020B0604020202020204" pitchFamily="34" charset="0"/>
              <a:buChar char="•"/>
            </a:pPr>
            <a:r>
              <a:rPr lang="en-GB" dirty="0"/>
              <a:t>Emergency resolution: Climate Change: Discuss the climate emergency and how we can achieve a low carbon economy in healthcare</a:t>
            </a:r>
          </a:p>
          <a:p>
            <a:pPr marL="342900" indent="-342900">
              <a:buFont typeface="Arial" panose="020B0604020202020204" pitchFamily="34" charset="0"/>
              <a:buChar char="•"/>
            </a:pPr>
            <a:r>
              <a:rPr lang="en-GB" dirty="0"/>
              <a:t>Emergency resolution: Safeguarding the human rights of people with learning disabilities and autism</a:t>
            </a:r>
          </a:p>
          <a:p>
            <a:pPr marL="342900" indent="-342900">
              <a:buFont typeface="Arial" panose="020B0604020202020204" pitchFamily="34" charset="0"/>
              <a:buChar char="•"/>
            </a:pPr>
            <a:r>
              <a:rPr lang="en-GB" dirty="0"/>
              <a:t>Safety Culture: Importance of raising awareness of safety culture</a:t>
            </a:r>
          </a:p>
          <a:p>
            <a:pPr marL="342900" indent="-342900">
              <a:buFont typeface="Arial" panose="020B0604020202020204" pitchFamily="34" charset="0"/>
              <a:buChar char="•"/>
            </a:pPr>
            <a:r>
              <a:rPr lang="en-GB" dirty="0"/>
              <a:t>Boards, Branches and Member Engagement: Promote and encourage members to engage with local branches, boards and current activities</a:t>
            </a:r>
          </a:p>
          <a:p>
            <a:endParaRPr lang="en-GB" dirty="0"/>
          </a:p>
          <a:p>
            <a:r>
              <a:rPr lang="en-GB" dirty="0"/>
              <a:t>So as you can see – it’s not a 5 day jolly for our voting members!! Each day has a packed agenda and the previous pages are just the resolutions and matters for discussion – that’s not to mention all the fringe events….. And let’s be honest, the social activities!!!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5230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858B1-FFA3-4026-9F55-FFC64FD01E24}"/>
              </a:ext>
            </a:extLst>
          </p:cNvPr>
          <p:cNvSpPr>
            <a:spLocks noGrp="1"/>
          </p:cNvSpPr>
          <p:nvPr>
            <p:ph type="body" sz="quarter" idx="10"/>
          </p:nvPr>
        </p:nvSpPr>
        <p:spPr/>
        <p:txBody>
          <a:bodyPr/>
          <a:lstStyle/>
          <a:p>
            <a:r>
              <a:rPr lang="en-GB" dirty="0"/>
              <a:t>What do we need to improve?</a:t>
            </a:r>
          </a:p>
        </p:txBody>
      </p:sp>
      <p:sp>
        <p:nvSpPr>
          <p:cNvPr id="3" name="Text Placeholder 2">
            <a:extLst>
              <a:ext uri="{FF2B5EF4-FFF2-40B4-BE49-F238E27FC236}">
                <a16:creationId xmlns:a16="http://schemas.microsoft.com/office/drawing/2014/main" id="{22A20575-2591-4FCC-8D01-EDBE514021A2}"/>
              </a:ext>
            </a:extLst>
          </p:cNvPr>
          <p:cNvSpPr>
            <a:spLocks noGrp="1"/>
          </p:cNvSpPr>
          <p:nvPr>
            <p:ph type="body" sz="quarter" idx="11"/>
          </p:nvPr>
        </p:nvSpPr>
        <p:spPr>
          <a:xfrm>
            <a:off x="548640" y="1290320"/>
            <a:ext cx="11125200" cy="5191760"/>
          </a:xfrm>
        </p:spPr>
        <p:txBody>
          <a:bodyPr/>
          <a:lstStyle/>
          <a:p>
            <a:pPr marL="342900" indent="-342900">
              <a:buFont typeface="Arial" panose="020B0604020202020204" pitchFamily="34" charset="0"/>
              <a:buChar char="•"/>
            </a:pPr>
            <a:r>
              <a:rPr lang="en-GB" dirty="0"/>
              <a:t>I believe, as a Branch, we are performing well when viewed against the Regional and National RCN targets and *dashboard (*details available on request) </a:t>
            </a:r>
          </a:p>
          <a:p>
            <a:pPr marL="342900" indent="-342900">
              <a:buFont typeface="Arial" panose="020B0604020202020204" pitchFamily="34" charset="0"/>
              <a:buChar char="•"/>
            </a:pPr>
            <a:r>
              <a:rPr lang="en-GB" dirty="0"/>
              <a:t>We spend members’ money wisely</a:t>
            </a:r>
          </a:p>
          <a:p>
            <a:pPr marL="342900" indent="-342900">
              <a:buFont typeface="Arial" panose="020B0604020202020204" pitchFamily="34" charset="0"/>
              <a:buChar char="•"/>
            </a:pPr>
            <a:r>
              <a:rPr lang="en-GB" dirty="0"/>
              <a:t>BUT….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 must reduce our waste further:</a:t>
            </a:r>
          </a:p>
          <a:p>
            <a:pPr marL="800100" lvl="1" indent="-342900">
              <a:buFont typeface="Arial" panose="020B0604020202020204" pitchFamily="34" charset="0"/>
              <a:buChar char="•"/>
            </a:pPr>
            <a:r>
              <a:rPr lang="en-GB" sz="2400" dirty="0"/>
              <a:t>We consistently have members who book onto our events but then do not attend – this wastes members money and can not continue</a:t>
            </a:r>
          </a:p>
          <a:p>
            <a:pPr marL="800100" lvl="1" indent="-342900">
              <a:buFont typeface="Arial" panose="020B0604020202020204" pitchFamily="34" charset="0"/>
              <a:buChar char="•"/>
            </a:pPr>
            <a:r>
              <a:rPr lang="en-GB" sz="2400" dirty="0"/>
              <a:t>We have considered carefully whether we should take a deposit for our events, returnable in full upon attendance (sickness and apologies sent in advance excluded)</a:t>
            </a:r>
          </a:p>
          <a:p>
            <a:pPr marL="800100" lvl="1" indent="-342900">
              <a:buFont typeface="Arial" panose="020B0604020202020204" pitchFamily="34" charset="0"/>
              <a:buChar char="•"/>
            </a:pPr>
            <a:r>
              <a:rPr lang="en-GB" sz="2400" dirty="0"/>
              <a:t>We have considered a small charge for our events</a:t>
            </a:r>
          </a:p>
          <a:p>
            <a:pPr marL="800100" lvl="1" indent="-342900">
              <a:buFont typeface="Arial" panose="020B0604020202020204" pitchFamily="34" charset="0"/>
              <a:buChar char="•"/>
            </a:pPr>
            <a:r>
              <a:rPr lang="en-GB" sz="2400" dirty="0"/>
              <a:t>We have considered excluding persistent offenders from subsequent events</a:t>
            </a:r>
          </a:p>
        </p:txBody>
      </p:sp>
    </p:spTree>
    <p:extLst>
      <p:ext uri="{BB962C8B-B14F-4D97-AF65-F5344CB8AC3E}">
        <p14:creationId xmlns:p14="http://schemas.microsoft.com/office/powerpoint/2010/main" val="222925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0E2DC-CAFE-40EF-9AF6-5AA1A48AA8DE}"/>
              </a:ext>
            </a:extLst>
          </p:cNvPr>
          <p:cNvSpPr>
            <a:spLocks noGrp="1"/>
          </p:cNvSpPr>
          <p:nvPr>
            <p:ph type="body" sz="quarter" idx="10"/>
          </p:nvPr>
        </p:nvSpPr>
        <p:spPr/>
        <p:txBody>
          <a:bodyPr/>
          <a:lstStyle/>
          <a:p>
            <a:r>
              <a:rPr lang="en-GB" dirty="0"/>
              <a:t>Continued:</a:t>
            </a:r>
          </a:p>
        </p:txBody>
      </p:sp>
      <p:sp>
        <p:nvSpPr>
          <p:cNvPr id="3" name="Text Placeholder 2">
            <a:extLst>
              <a:ext uri="{FF2B5EF4-FFF2-40B4-BE49-F238E27FC236}">
                <a16:creationId xmlns:a16="http://schemas.microsoft.com/office/drawing/2014/main" id="{979B08B4-29EB-412C-BB18-61DDDCC2E359}"/>
              </a:ext>
            </a:extLst>
          </p:cNvPr>
          <p:cNvSpPr>
            <a:spLocks noGrp="1"/>
          </p:cNvSpPr>
          <p:nvPr>
            <p:ph type="body" sz="quarter" idx="11"/>
          </p:nvPr>
        </p:nvSpPr>
        <p:spPr>
          <a:xfrm>
            <a:off x="497840" y="1320800"/>
            <a:ext cx="11236960" cy="5232400"/>
          </a:xfrm>
        </p:spPr>
        <p:txBody>
          <a:bodyPr/>
          <a:lstStyle/>
          <a:p>
            <a:r>
              <a:rPr lang="en-GB" sz="2400" dirty="0"/>
              <a:t>We have concluded that we don’t want to do this as we don’t want to start charging members when they already pay – however this remains a concern for us as a branch and that is why we now use the Events Team for our bookings so we know who has booked and who has or hasn’t attended, or sent an apology.</a:t>
            </a:r>
          </a:p>
          <a:p>
            <a:r>
              <a:rPr lang="en-GB" sz="2400" dirty="0"/>
              <a:t>This was of particular issue with our June event which had a waiting list of 13 delegates. On that day, 14 delegates failed to attend, and moreover, did not cancel or send an apology. This meant that those on the waiting list COULD have attended but weren’t able to as a direct result of other members not notifying us. It also meant that the catering for 14 people was wasted. </a:t>
            </a:r>
          </a:p>
          <a:p>
            <a:r>
              <a:rPr lang="en-GB" sz="2400" b="1" dirty="0"/>
              <a:t>How can we mitigate this loss?</a:t>
            </a:r>
          </a:p>
          <a:p>
            <a:r>
              <a:rPr lang="en-GB" sz="2400" dirty="0"/>
              <a:t>Please ensure that when you register for our events you notify us if you subsequently can’t attend, for whatever reason. We are not here to judge.  We just don’t want members money or time wasted at any of our events.</a:t>
            </a:r>
          </a:p>
          <a:p>
            <a:endParaRPr lang="en-GB" dirty="0"/>
          </a:p>
        </p:txBody>
      </p:sp>
    </p:spTree>
    <p:extLst>
      <p:ext uri="{BB962C8B-B14F-4D97-AF65-F5344CB8AC3E}">
        <p14:creationId xmlns:p14="http://schemas.microsoft.com/office/powerpoint/2010/main" val="204365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80396-13FB-4924-B6E4-83698D8E547F}"/>
              </a:ext>
            </a:extLst>
          </p:cNvPr>
          <p:cNvSpPr>
            <a:spLocks noGrp="1"/>
          </p:cNvSpPr>
          <p:nvPr>
            <p:ph type="body" sz="quarter" idx="10"/>
          </p:nvPr>
        </p:nvSpPr>
        <p:spPr/>
        <p:txBody>
          <a:bodyPr/>
          <a:lstStyle/>
          <a:p>
            <a:r>
              <a:rPr lang="en-GB" dirty="0"/>
              <a:t>So: Did we do what we said we’d do last year?</a:t>
            </a:r>
          </a:p>
          <a:p>
            <a:r>
              <a:rPr lang="en-GB" dirty="0"/>
              <a:t>You asked: We listened!</a:t>
            </a:r>
          </a:p>
          <a:p>
            <a:endParaRPr lang="en-GB" dirty="0"/>
          </a:p>
        </p:txBody>
      </p:sp>
      <p:sp>
        <p:nvSpPr>
          <p:cNvPr id="3" name="Text Placeholder 2">
            <a:extLst>
              <a:ext uri="{FF2B5EF4-FFF2-40B4-BE49-F238E27FC236}">
                <a16:creationId xmlns:a16="http://schemas.microsoft.com/office/drawing/2014/main" id="{8FA07ADD-16F8-4E0D-B35B-FA07114DA3D5}"/>
              </a:ext>
            </a:extLst>
          </p:cNvPr>
          <p:cNvSpPr>
            <a:spLocks noGrp="1"/>
          </p:cNvSpPr>
          <p:nvPr>
            <p:ph type="body" sz="quarter" idx="11"/>
          </p:nvPr>
        </p:nvSpPr>
        <p:spPr>
          <a:xfrm>
            <a:off x="425449" y="1332186"/>
            <a:ext cx="11304095" cy="5306739"/>
          </a:xfrm>
        </p:spPr>
        <p:txBody>
          <a:bodyPr/>
          <a:lstStyle/>
          <a:p>
            <a:pPr marL="342900" indent="-342900">
              <a:buFont typeface="Arial" panose="020B0604020202020204" pitchFamily="34" charset="0"/>
              <a:buChar char="•"/>
            </a:pPr>
            <a:r>
              <a:rPr lang="en-GB" sz="2400" dirty="0"/>
              <a:t>Last year you told us that you wanted more transparency and openness in our activities:</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We have therefore kept the Branch pages up to date:</a:t>
            </a:r>
          </a:p>
          <a:p>
            <a:pPr marL="1257300" lvl="2" indent="-342900">
              <a:buFont typeface="Arial" panose="020B0604020202020204" pitchFamily="34" charset="0"/>
              <a:buChar char="•"/>
            </a:pPr>
            <a:r>
              <a:rPr lang="en-GB" sz="2400" dirty="0"/>
              <a:t>On our Facebook Page – RCN Portsmouth Branch</a:t>
            </a:r>
          </a:p>
          <a:p>
            <a:pPr marL="1714500" lvl="3" indent="-342900">
              <a:buFont typeface="Arial" panose="020B0604020202020204" pitchFamily="34" charset="0"/>
              <a:buChar char="•"/>
            </a:pPr>
            <a:r>
              <a:rPr lang="en-GB" sz="2400" dirty="0"/>
              <a:t>We have kept you posted with our campaigns and activities</a:t>
            </a:r>
          </a:p>
          <a:p>
            <a:pPr marL="1714500" lvl="3" indent="-342900">
              <a:buFont typeface="Arial" panose="020B0604020202020204" pitchFamily="34" charset="0"/>
              <a:buChar char="•"/>
            </a:pPr>
            <a:r>
              <a:rPr lang="en-GB" sz="2400" dirty="0"/>
              <a:t>We have shared all the dates of our meetings and events</a:t>
            </a:r>
          </a:p>
          <a:p>
            <a:pPr marL="1714500" lvl="3" indent="-342900">
              <a:buFont typeface="Arial" panose="020B0604020202020204" pitchFamily="34" charset="0"/>
              <a:buChar char="•"/>
            </a:pPr>
            <a:r>
              <a:rPr lang="en-GB" sz="2400" dirty="0"/>
              <a:t>We have informed you where you can read the minutes of all our meetings</a:t>
            </a:r>
          </a:p>
          <a:p>
            <a:pPr marL="800100" lvl="1" indent="-342900">
              <a:buFont typeface="Arial" panose="020B0604020202020204" pitchFamily="34" charset="0"/>
              <a:buChar char="•"/>
            </a:pPr>
            <a:r>
              <a:rPr lang="en-GB" sz="2400" dirty="0"/>
              <a:t>We have ensured that the main RCN home page is kept updated:</a:t>
            </a:r>
          </a:p>
          <a:p>
            <a:pPr marL="1257300" lvl="2" indent="-342900">
              <a:buFont typeface="Arial" panose="020B0604020202020204" pitchFamily="34" charset="0"/>
              <a:buChar char="•"/>
            </a:pPr>
            <a:r>
              <a:rPr lang="en-GB" sz="2400" dirty="0"/>
              <a:t>On our South East Portsmouth Branch page</a:t>
            </a:r>
          </a:p>
          <a:p>
            <a:pPr marL="1714500" lvl="3" indent="-342900">
              <a:buFont typeface="Arial" panose="020B0604020202020204" pitchFamily="34" charset="0"/>
              <a:buChar char="•"/>
            </a:pPr>
            <a:r>
              <a:rPr lang="en-GB" sz="2400" dirty="0"/>
              <a:t>We have published all the minutes to our meetings</a:t>
            </a:r>
          </a:p>
          <a:p>
            <a:pPr marL="1714500" lvl="3" indent="-342900">
              <a:buFont typeface="Arial" panose="020B0604020202020204" pitchFamily="34" charset="0"/>
              <a:buChar char="•"/>
            </a:pPr>
            <a:r>
              <a:rPr lang="en-GB" sz="2400" dirty="0"/>
              <a:t>We have shared details of all our events</a:t>
            </a:r>
          </a:p>
          <a:p>
            <a:pPr marL="1714500" lvl="3" indent="-342900">
              <a:buFont typeface="Arial" panose="020B0604020202020204" pitchFamily="34" charset="0"/>
              <a:buChar char="•"/>
            </a:pPr>
            <a:endParaRPr lang="en-GB" dirty="0"/>
          </a:p>
          <a:p>
            <a:pPr marL="1257300" lvl="2" indent="-342900">
              <a:buFont typeface="Arial" panose="020B0604020202020204" pitchFamily="34" charset="0"/>
              <a:buChar char="•"/>
            </a:pPr>
            <a:endParaRPr lang="en-GB" dirty="0"/>
          </a:p>
          <a:p>
            <a:pPr marL="1257300" lvl="2" indent="-342900">
              <a:buFont typeface="Arial" panose="020B0604020202020204" pitchFamily="34" charset="0"/>
              <a:buChar char="•"/>
            </a:pPr>
            <a:endParaRPr lang="en-GB" dirty="0"/>
          </a:p>
          <a:p>
            <a:pPr marL="1257300" lvl="2" indent="-342900">
              <a:buFont typeface="Arial" panose="020B0604020202020204" pitchFamily="34" charset="0"/>
              <a:buChar char="•"/>
            </a:pPr>
            <a:endParaRPr lang="en-GB" dirty="0"/>
          </a:p>
          <a:p>
            <a:pPr marL="1257300" lvl="2" indent="-342900">
              <a:buFont typeface="Arial" panose="020B0604020202020204" pitchFamily="34" charset="0"/>
              <a:buChar char="•"/>
            </a:pPr>
            <a:endParaRPr lang="en-GB" dirty="0"/>
          </a:p>
        </p:txBody>
      </p:sp>
    </p:spTree>
    <p:extLst>
      <p:ext uri="{BB962C8B-B14F-4D97-AF65-F5344CB8AC3E}">
        <p14:creationId xmlns:p14="http://schemas.microsoft.com/office/powerpoint/2010/main" val="2120962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DB801-84F9-4C34-8F9B-FCB9150A7062}"/>
              </a:ext>
            </a:extLst>
          </p:cNvPr>
          <p:cNvSpPr>
            <a:spLocks noGrp="1"/>
          </p:cNvSpPr>
          <p:nvPr>
            <p:ph type="body" sz="quarter" idx="10"/>
          </p:nvPr>
        </p:nvSpPr>
        <p:spPr/>
        <p:txBody>
          <a:bodyPr/>
          <a:lstStyle/>
          <a:p>
            <a:r>
              <a:rPr lang="en-GB" dirty="0"/>
              <a:t>You asked… We Listened!</a:t>
            </a:r>
          </a:p>
        </p:txBody>
      </p:sp>
      <p:sp>
        <p:nvSpPr>
          <p:cNvPr id="3" name="Text Placeholder 2">
            <a:extLst>
              <a:ext uri="{FF2B5EF4-FFF2-40B4-BE49-F238E27FC236}">
                <a16:creationId xmlns:a16="http://schemas.microsoft.com/office/drawing/2014/main" id="{0228B1F5-80B4-44B8-9EF7-BE6057549B27}"/>
              </a:ext>
            </a:extLst>
          </p:cNvPr>
          <p:cNvSpPr>
            <a:spLocks noGrp="1"/>
          </p:cNvSpPr>
          <p:nvPr>
            <p:ph type="body" sz="quarter" idx="11"/>
          </p:nvPr>
        </p:nvSpPr>
        <p:spPr>
          <a:xfrm>
            <a:off x="528145" y="1340069"/>
            <a:ext cx="11201400" cy="5298856"/>
          </a:xfrm>
        </p:spPr>
        <p:txBody>
          <a:bodyPr/>
          <a:lstStyle/>
          <a:p>
            <a:r>
              <a:rPr lang="en-GB" dirty="0"/>
              <a:t>You asked us to look after </a:t>
            </a:r>
            <a:r>
              <a:rPr lang="en-GB" dirty="0" err="1"/>
              <a:t>members’s</a:t>
            </a:r>
            <a:r>
              <a:rPr lang="en-GB" dirty="0"/>
              <a:t> money:</a:t>
            </a:r>
          </a:p>
          <a:p>
            <a:pPr marL="342900" indent="-342900">
              <a:buFont typeface="Arial" panose="020B0604020202020204" pitchFamily="34" charset="0"/>
              <a:buChar char="•"/>
            </a:pPr>
            <a:r>
              <a:rPr lang="en-GB" dirty="0"/>
              <a:t>We have kept the cost of our events as low as possible by reviewing the way we do our catering – by using Tesco “Click and Collect” services we have halved our catering expenses this year whilst still providing what we believe to be good lunches and refreshments at our events</a:t>
            </a:r>
          </a:p>
          <a:p>
            <a:pPr marL="342900" indent="-342900">
              <a:buFont typeface="Arial" panose="020B0604020202020204" pitchFamily="34" charset="0"/>
              <a:buChar char="•"/>
            </a:pPr>
            <a:r>
              <a:rPr lang="en-GB" dirty="0"/>
              <a:t>We have utilised our experience and connections to contact speakers who can provide their time with little to no cost (this may have occasionally incurred bribes of cake but we think that’s ok?) – for the record there have been NO speaker fees this year. We have offered travel costs to those who have come from other areas to attend.</a:t>
            </a:r>
          </a:p>
          <a:p>
            <a:pPr marL="342900" indent="-342900">
              <a:buFont typeface="Arial" panose="020B0604020202020204" pitchFamily="34" charset="0"/>
              <a:buChar char="•"/>
            </a:pPr>
            <a:r>
              <a:rPr lang="en-GB" dirty="0"/>
              <a:t>We use a venue which has fantastic facilities but where we have so far had an agreement that we get a discount – for the last two years the cost of our AGM has been waived by the Oasis Centre management team and we have received a discount for it’s use at our other events</a:t>
            </a:r>
          </a:p>
          <a:p>
            <a:pPr marL="342900" indent="-342900">
              <a:buFont typeface="Arial" panose="020B0604020202020204" pitchFamily="34" charset="0"/>
              <a:buChar char="•"/>
            </a:pPr>
            <a:r>
              <a:rPr lang="en-GB" dirty="0"/>
              <a:t>We had an underspend last year and applied to the Board to purchase materials which we have used consistently throughout the year – the “pop up” and the table cloth. We still had a </a:t>
            </a:r>
            <a:r>
              <a:rPr lang="en-GB" dirty="0" err="1"/>
              <a:t>suplus</a:t>
            </a:r>
            <a:r>
              <a:rPr lang="en-GB" dirty="0"/>
              <a:t> which was returned to the RCN’s central “coffers” to be spent elsewhere</a:t>
            </a:r>
          </a:p>
          <a:p>
            <a:pPr marL="342900" indent="-342900">
              <a:buFont typeface="Arial" panose="020B0604020202020204" pitchFamily="34" charset="0"/>
              <a:buChar char="•"/>
            </a:pPr>
            <a:r>
              <a:rPr lang="en-GB" dirty="0"/>
              <a:t>The only money we have spent has been spent on events for members, catering, materials and administrative fees.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6340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1ABA26-5A68-44BB-8F7E-12378DE1CEBA}"/>
              </a:ext>
            </a:extLst>
          </p:cNvPr>
          <p:cNvSpPr>
            <a:spLocks noGrp="1"/>
          </p:cNvSpPr>
          <p:nvPr>
            <p:ph type="body" sz="quarter" idx="11"/>
          </p:nvPr>
        </p:nvSpPr>
        <p:spPr/>
        <p:txBody>
          <a:bodyPr/>
          <a:lstStyle/>
          <a:p>
            <a:r>
              <a:rPr lang="en-GB" dirty="0"/>
              <a:t>Introductions: Liz Jeremiah</a:t>
            </a:r>
          </a:p>
        </p:txBody>
      </p:sp>
      <p:sp>
        <p:nvSpPr>
          <p:cNvPr id="4" name="Text Placeholder 3">
            <a:extLst>
              <a:ext uri="{FF2B5EF4-FFF2-40B4-BE49-F238E27FC236}">
                <a16:creationId xmlns:a16="http://schemas.microsoft.com/office/drawing/2014/main" id="{BEF61D13-B79E-4F68-962C-D38B92ABE391}"/>
              </a:ext>
            </a:extLst>
          </p:cNvPr>
          <p:cNvSpPr>
            <a:spLocks noGrp="1"/>
          </p:cNvSpPr>
          <p:nvPr>
            <p:ph type="body" sz="quarter" idx="12"/>
          </p:nvPr>
        </p:nvSpPr>
        <p:spPr>
          <a:xfrm>
            <a:off x="550863" y="1463674"/>
            <a:ext cx="5545137" cy="5165727"/>
          </a:xfrm>
        </p:spPr>
        <p:txBody>
          <a:bodyPr/>
          <a:lstStyle/>
          <a:p>
            <a:pPr marL="342900" indent="-342900">
              <a:buFont typeface="Arial" panose="020B0604020202020204" pitchFamily="34" charset="0"/>
              <a:buChar char="•"/>
            </a:pPr>
            <a:r>
              <a:rPr lang="en-GB" dirty="0"/>
              <a:t>Branch Chair</a:t>
            </a:r>
          </a:p>
          <a:p>
            <a:pPr marL="342900" indent="-342900">
              <a:buFont typeface="Arial" panose="020B0604020202020204" pitchFamily="34" charset="0"/>
              <a:buChar char="•"/>
            </a:pPr>
            <a:r>
              <a:rPr lang="en-GB" dirty="0"/>
              <a:t>Workplace Steward (Rep)</a:t>
            </a:r>
          </a:p>
          <a:p>
            <a:pPr marL="342900" indent="-342900">
              <a:buFont typeface="Arial" panose="020B0604020202020204" pitchFamily="34" charset="0"/>
              <a:buChar char="•"/>
            </a:pPr>
            <a:r>
              <a:rPr lang="en-GB" dirty="0"/>
              <a:t>RCN South East Representative on RCN Trade Union Committee</a:t>
            </a:r>
          </a:p>
          <a:p>
            <a:pPr marL="342900" indent="-342900">
              <a:buFont typeface="Arial" panose="020B0604020202020204" pitchFamily="34" charset="0"/>
              <a:buChar char="•"/>
            </a:pPr>
            <a:r>
              <a:rPr lang="en-GB" dirty="0"/>
              <a:t>Ex Officio South East Regional Board member</a:t>
            </a:r>
          </a:p>
          <a:p>
            <a:pPr marL="342900" indent="-342900">
              <a:buFont typeface="Arial" panose="020B0604020202020204" pitchFamily="34" charset="0"/>
              <a:buChar char="•"/>
            </a:pPr>
            <a:r>
              <a:rPr lang="en-GB" dirty="0"/>
              <a:t>Band 6 Sister – Critical Care QAH</a:t>
            </a:r>
          </a:p>
          <a:p>
            <a:pPr marL="342900" indent="-342900">
              <a:buFont typeface="Arial" panose="020B0604020202020204" pitchFamily="34" charset="0"/>
              <a:buChar char="•"/>
            </a:pPr>
            <a:r>
              <a:rPr lang="en-GB" dirty="0"/>
              <a:t>Passionate about Safe Staffing, Staff Wellbeing, Healthy Workplaces, Staff Support, Pay, Speaking Out</a:t>
            </a:r>
          </a:p>
          <a:p>
            <a:pPr marL="342900" indent="-342900">
              <a:buFont typeface="Arial" panose="020B0604020202020204" pitchFamily="34" charset="0"/>
              <a:buChar char="•"/>
            </a:pPr>
            <a:r>
              <a:rPr lang="en-GB" dirty="0"/>
              <a:t>Cat owner, generally a little unhinged and slightly bonkers</a:t>
            </a:r>
          </a:p>
          <a:p>
            <a:pPr marL="342900" indent="-342900">
              <a:buFont typeface="Arial" panose="020B0604020202020204" pitchFamily="34" charset="0"/>
              <a:buChar char="•"/>
            </a:pPr>
            <a:r>
              <a:rPr lang="en-GB" dirty="0"/>
              <a:t>“Says what she thinks. EXACTLY what she thinks” (most of her colleagues and friends)</a:t>
            </a:r>
          </a:p>
        </p:txBody>
      </p:sp>
      <p:pic>
        <p:nvPicPr>
          <p:cNvPr id="18" name="Picture Placeholder 17" descr="A person wearing glasses&#10;&#10;Description automatically generated">
            <a:extLst>
              <a:ext uri="{FF2B5EF4-FFF2-40B4-BE49-F238E27FC236}">
                <a16:creationId xmlns:a16="http://schemas.microsoft.com/office/drawing/2014/main" id="{E922A1D3-D092-4461-86C4-65B615B1F68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013" b="14013"/>
          <a:stretch>
            <a:fillRect/>
          </a:stretch>
        </p:blipFill>
        <p:spPr>
          <a:xfrm>
            <a:off x="6434786" y="1782762"/>
            <a:ext cx="5291137" cy="4527550"/>
          </a:xfrm>
        </p:spPr>
      </p:pic>
    </p:spTree>
    <p:extLst>
      <p:ext uri="{BB962C8B-B14F-4D97-AF65-F5344CB8AC3E}">
        <p14:creationId xmlns:p14="http://schemas.microsoft.com/office/powerpoint/2010/main" val="4250928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0D9CE-4CBB-4165-9142-A7D5640B1EB0}"/>
              </a:ext>
            </a:extLst>
          </p:cNvPr>
          <p:cNvSpPr>
            <a:spLocks noGrp="1"/>
          </p:cNvSpPr>
          <p:nvPr>
            <p:ph type="body" sz="quarter" idx="10"/>
          </p:nvPr>
        </p:nvSpPr>
        <p:spPr/>
        <p:txBody>
          <a:bodyPr/>
          <a:lstStyle/>
          <a:p>
            <a:r>
              <a:rPr lang="en-GB" dirty="0"/>
              <a:t>You asked… We listened!</a:t>
            </a:r>
          </a:p>
        </p:txBody>
      </p:sp>
      <p:sp>
        <p:nvSpPr>
          <p:cNvPr id="3" name="Text Placeholder 2">
            <a:extLst>
              <a:ext uri="{FF2B5EF4-FFF2-40B4-BE49-F238E27FC236}">
                <a16:creationId xmlns:a16="http://schemas.microsoft.com/office/drawing/2014/main" id="{24EFAD4B-9852-4EDF-8AD7-4434A0A1F72F}"/>
              </a:ext>
            </a:extLst>
          </p:cNvPr>
          <p:cNvSpPr>
            <a:spLocks noGrp="1"/>
          </p:cNvSpPr>
          <p:nvPr>
            <p:ph type="body" sz="quarter" idx="11"/>
          </p:nvPr>
        </p:nvSpPr>
        <p:spPr>
          <a:xfrm>
            <a:off x="512379" y="1363717"/>
            <a:ext cx="11225049" cy="5275208"/>
          </a:xfrm>
        </p:spPr>
        <p:txBody>
          <a:bodyPr/>
          <a:lstStyle/>
          <a:p>
            <a:r>
              <a:rPr lang="en-GB" dirty="0"/>
              <a:t>You told us last year that you enjoyed our learning events, and you told us what you wanted us to do this year.</a:t>
            </a:r>
          </a:p>
          <a:p>
            <a:pPr marL="342900" indent="-342900">
              <a:buFont typeface="Arial" panose="020B0604020202020204" pitchFamily="34" charset="0"/>
              <a:buChar char="•"/>
            </a:pPr>
            <a:r>
              <a:rPr lang="en-GB" sz="2800" dirty="0"/>
              <a:t>We have put on three tremendously successful events this year including this one and welcomed over 160 delegates to these events</a:t>
            </a:r>
          </a:p>
          <a:p>
            <a:pPr marL="342900" indent="-342900">
              <a:buFont typeface="Arial" panose="020B0604020202020204" pitchFamily="34" charset="0"/>
              <a:buChar char="•"/>
            </a:pPr>
            <a:r>
              <a:rPr lang="en-GB" sz="2800" dirty="0"/>
              <a:t>We listened to your suggestions last year and we hope we have delivered what you asked for</a:t>
            </a:r>
          </a:p>
          <a:p>
            <a:pPr marL="342900" indent="-342900">
              <a:buFont typeface="Arial" panose="020B0604020202020204" pitchFamily="34" charset="0"/>
              <a:buChar char="•"/>
            </a:pPr>
            <a:r>
              <a:rPr lang="en-GB" sz="2800" dirty="0"/>
              <a:t>The feedback we have received from each event has demonstrated that you have been happy!</a:t>
            </a:r>
          </a:p>
          <a:p>
            <a:pPr marL="342900" indent="-342900">
              <a:buFont typeface="Arial" panose="020B0604020202020204" pitchFamily="34" charset="0"/>
              <a:buChar char="•"/>
            </a:pPr>
            <a:r>
              <a:rPr lang="en-GB" sz="2800" dirty="0"/>
              <a:t>We will ask you again, to tell us what you need from us in 2020, and ask that you put this in your feedback forms for today’s events</a:t>
            </a:r>
          </a:p>
          <a:p>
            <a:pPr marL="342900" indent="-342900">
              <a:buFont typeface="Arial" panose="020B0604020202020204" pitchFamily="34" charset="0"/>
              <a:buChar char="•"/>
            </a:pPr>
            <a:r>
              <a:rPr lang="en-GB" sz="2800" dirty="0"/>
              <a:t>We would like to put on FOUR learning events in 2020 – so please tell us what you need</a:t>
            </a:r>
          </a:p>
        </p:txBody>
      </p:sp>
    </p:spTree>
    <p:extLst>
      <p:ext uri="{BB962C8B-B14F-4D97-AF65-F5344CB8AC3E}">
        <p14:creationId xmlns:p14="http://schemas.microsoft.com/office/powerpoint/2010/main" val="308851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B08DF-3E3A-43F0-886A-169752793E21}"/>
              </a:ext>
            </a:extLst>
          </p:cNvPr>
          <p:cNvSpPr>
            <a:spLocks noGrp="1"/>
          </p:cNvSpPr>
          <p:nvPr>
            <p:ph type="body" sz="quarter" idx="10"/>
          </p:nvPr>
        </p:nvSpPr>
        <p:spPr/>
        <p:txBody>
          <a:bodyPr/>
          <a:lstStyle/>
          <a:p>
            <a:r>
              <a:rPr lang="en-GB" dirty="0"/>
              <a:t>You asked… We listened!</a:t>
            </a:r>
          </a:p>
        </p:txBody>
      </p:sp>
      <p:sp>
        <p:nvSpPr>
          <p:cNvPr id="3" name="Text Placeholder 2">
            <a:extLst>
              <a:ext uri="{FF2B5EF4-FFF2-40B4-BE49-F238E27FC236}">
                <a16:creationId xmlns:a16="http://schemas.microsoft.com/office/drawing/2014/main" id="{310B7354-AE6F-427E-9F76-A6E2DD6605A9}"/>
              </a:ext>
            </a:extLst>
          </p:cNvPr>
          <p:cNvSpPr>
            <a:spLocks noGrp="1"/>
          </p:cNvSpPr>
          <p:nvPr>
            <p:ph type="body" sz="quarter" idx="11"/>
          </p:nvPr>
        </p:nvSpPr>
        <p:spPr>
          <a:xfrm>
            <a:off x="573033" y="1284890"/>
            <a:ext cx="11169869" cy="5267325"/>
          </a:xfrm>
        </p:spPr>
        <p:txBody>
          <a:bodyPr/>
          <a:lstStyle/>
          <a:p>
            <a:r>
              <a:rPr lang="en-GB" sz="2800" dirty="0"/>
              <a:t>On behalf of the Committee and the South East Region:</a:t>
            </a:r>
          </a:p>
          <a:p>
            <a:endParaRPr lang="en-GB" sz="2800" dirty="0"/>
          </a:p>
          <a:p>
            <a:pPr marL="342900" indent="-342900">
              <a:buFont typeface="Arial" panose="020B0604020202020204" pitchFamily="34" charset="0"/>
              <a:buChar char="•"/>
            </a:pPr>
            <a:r>
              <a:rPr lang="en-GB" sz="2800" dirty="0"/>
              <a:t>We would like to assure you that we, as a Branch, are NOT entirely focussed on “the hospital” – we massively value all of you and therefore ask you to consider if you would like us to come to YOU in YOUR workplace for any of our events – we hugely value our Community team, our Mental Health Nurses, our GP and Practice Nurses, our Private Sector team, our School Nurses and our Continuing Care, Palliative, Hospice Nurses, and Students and anyone else I have forgotten (Sorry!!)</a:t>
            </a:r>
          </a:p>
          <a:p>
            <a:pPr marL="342900" indent="-342900">
              <a:buFont typeface="Arial" panose="020B0604020202020204" pitchFamily="34" charset="0"/>
              <a:buChar char="•"/>
            </a:pPr>
            <a:r>
              <a:rPr lang="en-GB" sz="2800" dirty="0"/>
              <a:t>Please know you are ALL valuable to us and we will do all we can to continue to support you in your practice and work.</a:t>
            </a:r>
          </a:p>
          <a:p>
            <a:endParaRPr lang="en-GB" sz="2800" dirty="0"/>
          </a:p>
        </p:txBody>
      </p:sp>
    </p:spTree>
    <p:extLst>
      <p:ext uri="{BB962C8B-B14F-4D97-AF65-F5344CB8AC3E}">
        <p14:creationId xmlns:p14="http://schemas.microsoft.com/office/powerpoint/2010/main" val="41842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A2E81-4A8C-4124-9221-C1C9BB468E52}"/>
              </a:ext>
            </a:extLst>
          </p:cNvPr>
          <p:cNvSpPr>
            <a:spLocks noGrp="1"/>
          </p:cNvSpPr>
          <p:nvPr>
            <p:ph type="body" sz="quarter" idx="10"/>
          </p:nvPr>
        </p:nvSpPr>
        <p:spPr/>
        <p:txBody>
          <a:bodyPr/>
          <a:lstStyle/>
          <a:p>
            <a:r>
              <a:rPr lang="en-GB" dirty="0"/>
              <a:t>Ratification of RCN Accredited Representatives:</a:t>
            </a:r>
          </a:p>
          <a:p>
            <a:endParaRPr lang="en-GB" dirty="0"/>
          </a:p>
        </p:txBody>
      </p:sp>
      <p:sp>
        <p:nvSpPr>
          <p:cNvPr id="3" name="Text Placeholder 2">
            <a:extLst>
              <a:ext uri="{FF2B5EF4-FFF2-40B4-BE49-F238E27FC236}">
                <a16:creationId xmlns:a16="http://schemas.microsoft.com/office/drawing/2014/main" id="{3DB3D632-4006-4452-94D5-5DE427F6C007}"/>
              </a:ext>
            </a:extLst>
          </p:cNvPr>
          <p:cNvSpPr>
            <a:spLocks noGrp="1"/>
          </p:cNvSpPr>
          <p:nvPr>
            <p:ph type="body" sz="quarter" idx="11"/>
          </p:nvPr>
        </p:nvSpPr>
        <p:spPr>
          <a:xfrm>
            <a:off x="496613" y="1332186"/>
            <a:ext cx="11232931" cy="5306739"/>
          </a:xfrm>
        </p:spPr>
        <p:txBody>
          <a:bodyPr/>
          <a:lstStyle/>
          <a:p>
            <a:r>
              <a:rPr lang="en-GB" dirty="0"/>
              <a:t>Anna Mould 		Steward			QAH				</a:t>
            </a:r>
          </a:p>
          <a:p>
            <a:r>
              <a:rPr lang="en-GB" dirty="0"/>
              <a:t>Deborah Austin		Safety Rep			Jubilee House		</a:t>
            </a:r>
          </a:p>
          <a:p>
            <a:r>
              <a:rPr lang="en-GB" dirty="0"/>
              <a:t>Edina Finn 		Learning Rep (On pathway)	Jubilee House		</a:t>
            </a:r>
          </a:p>
          <a:p>
            <a:r>
              <a:rPr lang="en-GB" dirty="0"/>
              <a:t>Emma Tomkinson	Safety Rep 			QAH			Apologies (Y)</a:t>
            </a:r>
          </a:p>
          <a:p>
            <a:r>
              <a:rPr lang="en-GB" dirty="0"/>
              <a:t>Karen Parker		Steward			QAH			No response</a:t>
            </a:r>
          </a:p>
          <a:p>
            <a:r>
              <a:rPr lang="en-GB" dirty="0"/>
              <a:t>Kim Bygrave		Learning Rep			QAH			Apologies (Y)</a:t>
            </a:r>
          </a:p>
          <a:p>
            <a:r>
              <a:rPr lang="en-GB" dirty="0"/>
              <a:t>Liz Jeremiah		Steward			QAH			Yes</a:t>
            </a:r>
          </a:p>
          <a:p>
            <a:r>
              <a:rPr lang="en-GB" dirty="0"/>
              <a:t>Oluyemisi Haruna	Learning Rep			Jubilee House		</a:t>
            </a:r>
          </a:p>
          <a:p>
            <a:r>
              <a:rPr lang="en-GB" dirty="0"/>
              <a:t>Shelley Pearce		Safety Rep 			QAH			Yes</a:t>
            </a:r>
          </a:p>
          <a:p>
            <a:r>
              <a:rPr lang="en-GB" dirty="0"/>
              <a:t>Sue Morris		Steward			QAH			Apologies (Y)</a:t>
            </a:r>
          </a:p>
          <a:p>
            <a:r>
              <a:rPr lang="en-GB" dirty="0"/>
              <a:t>Sue Morris		Safety Rep			QAH			Apologies (Y)</a:t>
            </a:r>
          </a:p>
          <a:p>
            <a:r>
              <a:rPr lang="en-GB" dirty="0"/>
              <a:t>Sue Jones 		Steward			QAH			Apologies (Y)</a:t>
            </a:r>
          </a:p>
          <a:p>
            <a:r>
              <a:rPr lang="en-GB" dirty="0"/>
              <a:t>Tanya Drew 		n/a				</a:t>
            </a:r>
            <a:r>
              <a:rPr lang="en-GB" dirty="0" err="1"/>
              <a:t>Jubliee</a:t>
            </a:r>
            <a:r>
              <a:rPr lang="en-GB" dirty="0"/>
              <a:t> House		Disaccredited</a:t>
            </a:r>
          </a:p>
        </p:txBody>
      </p:sp>
    </p:spTree>
    <p:extLst>
      <p:ext uri="{BB962C8B-B14F-4D97-AF65-F5344CB8AC3E}">
        <p14:creationId xmlns:p14="http://schemas.microsoft.com/office/powerpoint/2010/main" val="1184303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7F238-636C-4B1E-9817-2AB3BE86F834}"/>
              </a:ext>
            </a:extLst>
          </p:cNvPr>
          <p:cNvSpPr>
            <a:spLocks noGrp="1"/>
          </p:cNvSpPr>
          <p:nvPr>
            <p:ph type="body" sz="quarter" idx="10"/>
          </p:nvPr>
        </p:nvSpPr>
        <p:spPr/>
        <p:txBody>
          <a:bodyPr/>
          <a:lstStyle/>
          <a:p>
            <a:r>
              <a:rPr lang="en-GB" dirty="0"/>
              <a:t>Why become a rep? – The Value of Reps</a:t>
            </a:r>
          </a:p>
        </p:txBody>
      </p:sp>
      <p:sp>
        <p:nvSpPr>
          <p:cNvPr id="3" name="Text Placeholder 2">
            <a:extLst>
              <a:ext uri="{FF2B5EF4-FFF2-40B4-BE49-F238E27FC236}">
                <a16:creationId xmlns:a16="http://schemas.microsoft.com/office/drawing/2014/main" id="{95D00E0B-5B25-4B32-A90E-81BB66F53884}"/>
              </a:ext>
            </a:extLst>
          </p:cNvPr>
          <p:cNvSpPr>
            <a:spLocks noGrp="1"/>
          </p:cNvSpPr>
          <p:nvPr>
            <p:ph type="body" sz="quarter" idx="11"/>
          </p:nvPr>
        </p:nvSpPr>
        <p:spPr>
          <a:xfrm>
            <a:off x="496613" y="1347952"/>
            <a:ext cx="11209283" cy="5029200"/>
          </a:xfrm>
        </p:spPr>
        <p:txBody>
          <a:bodyPr/>
          <a:lstStyle/>
          <a:p>
            <a:r>
              <a:rPr lang="en-GB" dirty="0"/>
              <a:t>Why would I want to be a rep? I’m busy enough as it is…..</a:t>
            </a:r>
          </a:p>
          <a:p>
            <a:pPr marL="342900" indent="-342900">
              <a:buFont typeface="Arial" panose="020B0604020202020204" pitchFamily="34" charset="0"/>
              <a:buChar char="•"/>
            </a:pPr>
            <a:r>
              <a:rPr lang="en-GB" sz="1800" dirty="0"/>
              <a:t>There are many reasons why becoming a rep can be invaluable to your own development and progression</a:t>
            </a:r>
          </a:p>
          <a:p>
            <a:pPr marL="342900" indent="-342900">
              <a:buFont typeface="Arial" panose="020B0604020202020204" pitchFamily="34" charset="0"/>
              <a:buChar char="•"/>
            </a:pPr>
            <a:r>
              <a:rPr lang="en-GB" sz="1800" dirty="0"/>
              <a:t>What do you do? You will be in a privileged position to support colleagues, and yourself in the work place</a:t>
            </a:r>
          </a:p>
          <a:p>
            <a:pPr marL="342900" indent="-342900">
              <a:buFont typeface="Arial" panose="020B0604020202020204" pitchFamily="34" charset="0"/>
              <a:buChar char="•"/>
            </a:pPr>
            <a:r>
              <a:rPr lang="en-GB" sz="1800" dirty="0"/>
              <a:t>You can provide valuable support, learning and development to your colleagues</a:t>
            </a:r>
          </a:p>
          <a:p>
            <a:pPr marL="342900" indent="-342900">
              <a:buFont typeface="Arial" panose="020B0604020202020204" pitchFamily="34" charset="0"/>
              <a:buChar char="•"/>
            </a:pPr>
            <a:r>
              <a:rPr lang="en-GB" sz="1800" dirty="0"/>
              <a:t>You are NOT there to “fix stuff” – you are there to enable members to get the most from their membership, and to support them in work place issues and through personal difficulties</a:t>
            </a:r>
          </a:p>
          <a:p>
            <a:pPr marL="342900" indent="-342900">
              <a:buFont typeface="Arial" panose="020B0604020202020204" pitchFamily="34" charset="0"/>
              <a:buChar char="•"/>
            </a:pPr>
            <a:r>
              <a:rPr lang="en-GB" sz="1800" dirty="0"/>
              <a:t>You are in a unique position to influence and change things for the better:  locally, regionally and nationally – you CAN make a difference</a:t>
            </a:r>
          </a:p>
          <a:p>
            <a:pPr marL="342900" indent="-342900">
              <a:buFont typeface="Arial" panose="020B0604020202020204" pitchFamily="34" charset="0"/>
              <a:buChar char="•"/>
            </a:pPr>
            <a:r>
              <a:rPr lang="en-GB" sz="1800" dirty="0"/>
              <a:t>No. You don’t have to be “all militant” and stamp your feet a lot. You don’t even need to be all shouty.</a:t>
            </a:r>
          </a:p>
          <a:p>
            <a:pPr marL="342900" indent="-342900">
              <a:buFont typeface="Arial" panose="020B0604020202020204" pitchFamily="34" charset="0"/>
              <a:buChar char="•"/>
            </a:pPr>
            <a:r>
              <a:rPr lang="en-GB" sz="1800" dirty="0"/>
              <a:t>You can be part of a process to affect change, for the better, for you, your colleagues and ultimately your patients</a:t>
            </a:r>
          </a:p>
          <a:p>
            <a:pPr marL="342900" indent="-342900">
              <a:buFont typeface="Arial" panose="020B0604020202020204" pitchFamily="34" charset="0"/>
              <a:buChar char="•"/>
            </a:pPr>
            <a:r>
              <a:rPr lang="en-GB" sz="1800" dirty="0"/>
              <a:t>You can be supported to speak out when you feel that care or your working conditions are sub standard</a:t>
            </a:r>
          </a:p>
          <a:p>
            <a:pPr marL="342900" indent="-342900">
              <a:buFont typeface="Arial" panose="020B0604020202020204" pitchFamily="34" charset="0"/>
              <a:buChar char="•"/>
            </a:pPr>
            <a:r>
              <a:rPr lang="en-GB" sz="1800" dirty="0"/>
              <a:t>You will be entitled to paid time away from your work place to undertake your training and your role</a:t>
            </a:r>
          </a:p>
          <a:p>
            <a:pPr marL="342900" indent="-342900">
              <a:buFont typeface="Arial" panose="020B0604020202020204" pitchFamily="34" charset="0"/>
              <a:buChar char="•"/>
            </a:pPr>
            <a:r>
              <a:rPr lang="en-GB" sz="1800" dirty="0"/>
              <a:t>You WILL make a difference to your colleagues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19722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4807F-8EA8-49F9-9CEC-760CD3C268CD}"/>
              </a:ext>
            </a:extLst>
          </p:cNvPr>
          <p:cNvSpPr>
            <a:spLocks noGrp="1"/>
          </p:cNvSpPr>
          <p:nvPr>
            <p:ph type="body" sz="quarter" idx="10"/>
          </p:nvPr>
        </p:nvSpPr>
        <p:spPr>
          <a:xfrm>
            <a:off x="425450" y="100012"/>
            <a:ext cx="9182100" cy="995363"/>
          </a:xfrm>
        </p:spPr>
        <p:txBody>
          <a:bodyPr/>
          <a:lstStyle/>
          <a:p>
            <a:r>
              <a:rPr lang="en-GB" dirty="0"/>
              <a:t>I want to be a Rep!! I want to make a difference: Where do I start?</a:t>
            </a:r>
          </a:p>
        </p:txBody>
      </p:sp>
      <p:sp>
        <p:nvSpPr>
          <p:cNvPr id="3" name="Text Placeholder 2">
            <a:extLst>
              <a:ext uri="{FF2B5EF4-FFF2-40B4-BE49-F238E27FC236}">
                <a16:creationId xmlns:a16="http://schemas.microsoft.com/office/drawing/2014/main" id="{AD9031F1-A026-43F9-9141-34F91778E0D3}"/>
              </a:ext>
            </a:extLst>
          </p:cNvPr>
          <p:cNvSpPr>
            <a:spLocks noGrp="1"/>
          </p:cNvSpPr>
          <p:nvPr>
            <p:ph type="body" sz="quarter" idx="11"/>
          </p:nvPr>
        </p:nvSpPr>
        <p:spPr>
          <a:xfrm>
            <a:off x="504497" y="1395248"/>
            <a:ext cx="11256579" cy="5076497"/>
          </a:xfrm>
        </p:spPr>
        <p:txBody>
          <a:bodyPr/>
          <a:lstStyle/>
          <a:p>
            <a:pPr marL="342900" indent="-342900">
              <a:buFont typeface="Arial" panose="020B0604020202020204" pitchFamily="34" charset="0"/>
              <a:buChar char="•"/>
            </a:pPr>
            <a:r>
              <a:rPr lang="en-GB" dirty="0"/>
              <a:t>You can express an interest today by talking to any of us or speaking to Di Francis </a:t>
            </a:r>
          </a:p>
          <a:p>
            <a:pPr marL="342900" indent="-342900">
              <a:buFont typeface="Arial" panose="020B0604020202020204" pitchFamily="34" charset="0"/>
              <a:buChar char="•"/>
            </a:pPr>
            <a:r>
              <a:rPr lang="en-GB" dirty="0"/>
              <a:t>You can apply on line here: </a:t>
            </a:r>
            <a:r>
              <a:rPr lang="en-GB" dirty="0">
                <a:solidFill>
                  <a:srgbClr val="FF0000"/>
                </a:solidFill>
                <a:hlinkClick r:id="rId2">
                  <a:extLst>
                    <a:ext uri="{A12FA001-AC4F-418D-AE19-62706E023703}">
                      <ahyp:hlinkClr xmlns:ahyp="http://schemas.microsoft.com/office/drawing/2018/hyperlinkcolor" xmlns="" val="tx"/>
                    </a:ext>
                  </a:extLst>
                </a:hlinkClick>
              </a:rPr>
              <a:t>https://www.rcn.org.uk/get-involved/rcn-reps</a:t>
            </a:r>
            <a:endParaRPr lang="en-GB" dirty="0">
              <a:solidFill>
                <a:srgbClr val="FF0000"/>
              </a:solidFill>
            </a:endParaRPr>
          </a:p>
          <a:p>
            <a:pPr marL="342900" indent="-342900">
              <a:buFont typeface="Arial" panose="020B0604020202020204" pitchFamily="34" charset="0"/>
              <a:buChar char="•"/>
            </a:pPr>
            <a:r>
              <a:rPr lang="en-GB" dirty="0"/>
              <a:t>You can pick up one of our publications at the information desk here today</a:t>
            </a:r>
          </a:p>
          <a:p>
            <a:endParaRPr lang="en-GB" dirty="0"/>
          </a:p>
          <a:p>
            <a:r>
              <a:rPr lang="en-GB" dirty="0"/>
              <a:t>I don’t know I want to be a Rep but I want to be more involved?</a:t>
            </a:r>
          </a:p>
          <a:p>
            <a:pPr marL="342900" indent="-342900">
              <a:buFont typeface="Arial" panose="020B0604020202020204" pitchFamily="34" charset="0"/>
              <a:buChar char="•"/>
            </a:pPr>
            <a:r>
              <a:rPr lang="en-GB" dirty="0"/>
              <a:t>Ok – being a Rep might be a bit much but you want to do more than you currently do?</a:t>
            </a:r>
          </a:p>
          <a:p>
            <a:pPr marL="342900" indent="-342900">
              <a:buFont typeface="Arial" panose="020B0604020202020204" pitchFamily="34" charset="0"/>
              <a:buChar char="•"/>
            </a:pPr>
            <a:r>
              <a:rPr lang="en-GB" dirty="0"/>
              <a:t>Come along to our Branch meetings and find out more</a:t>
            </a:r>
          </a:p>
          <a:p>
            <a:pPr marL="342900" indent="-342900">
              <a:buFont typeface="Arial" panose="020B0604020202020204" pitchFamily="34" charset="0"/>
              <a:buChar char="•"/>
            </a:pPr>
            <a:r>
              <a:rPr lang="en-GB" dirty="0"/>
              <a:t>Get involved in our campaigns here: </a:t>
            </a:r>
            <a:r>
              <a:rPr lang="en-GB" dirty="0">
                <a:solidFill>
                  <a:srgbClr val="FF0000"/>
                </a:solidFill>
                <a:hlinkClick r:id="rId3">
                  <a:extLst>
                    <a:ext uri="{A12FA001-AC4F-418D-AE19-62706E023703}">
                      <ahyp:hlinkClr xmlns:ahyp="http://schemas.microsoft.com/office/drawing/2018/hyperlinkcolor" xmlns="" val="tx"/>
                    </a:ext>
                  </a:extLst>
                </a:hlinkClick>
              </a:rPr>
              <a:t>https://www.rcn.org.uk/get-involved/campaign-with-us</a:t>
            </a:r>
            <a:endParaRPr lang="en-GB" dirty="0">
              <a:solidFill>
                <a:srgbClr val="FF0000"/>
              </a:solidFill>
            </a:endParaRPr>
          </a:p>
          <a:p>
            <a:pPr marL="342900" indent="-342900">
              <a:buFont typeface="Arial" panose="020B0604020202020204" pitchFamily="34" charset="0"/>
              <a:buChar char="•"/>
            </a:pPr>
            <a:r>
              <a:rPr lang="en-GB" dirty="0"/>
              <a:t>Support us locally by telling your colleagues what an AMAZING day you had today!!!</a:t>
            </a:r>
          </a:p>
          <a:p>
            <a:pPr marL="342900" indent="-342900">
              <a:buFont typeface="Arial" panose="020B0604020202020204" pitchFamily="34" charset="0"/>
              <a:buChar char="•"/>
            </a:pPr>
            <a:r>
              <a:rPr lang="en-GB" dirty="0"/>
              <a:t>Encourage your students, Health Practitioners and colleagues to join the RCN</a:t>
            </a:r>
          </a:p>
          <a:p>
            <a:pPr marL="342900" indent="-342900">
              <a:buFont typeface="Arial" panose="020B0604020202020204" pitchFamily="34" charset="0"/>
              <a:buChar char="•"/>
            </a:pPr>
            <a:r>
              <a:rPr lang="en-GB" dirty="0"/>
              <a:t>And don’t forget all the benefits you are entitled to as members!!!</a:t>
            </a:r>
          </a:p>
          <a:p>
            <a:r>
              <a:rPr lang="en-GB" dirty="0">
                <a:solidFill>
                  <a:srgbClr val="FFFF00"/>
                </a:solidFill>
              </a:rPr>
              <a:t>If you want to know more about anything please just come and talk to us!!!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16673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346E3-65FB-4BB3-B31C-33CA80978383}"/>
              </a:ext>
            </a:extLst>
          </p:cNvPr>
          <p:cNvSpPr>
            <a:spLocks noGrp="1"/>
          </p:cNvSpPr>
          <p:nvPr>
            <p:ph type="body" sz="quarter" idx="10"/>
          </p:nvPr>
        </p:nvSpPr>
        <p:spPr/>
        <p:txBody>
          <a:bodyPr/>
          <a:lstStyle/>
          <a:p>
            <a:r>
              <a:rPr lang="en-GB" dirty="0"/>
              <a:t>Register of Branch Assets</a:t>
            </a:r>
          </a:p>
        </p:txBody>
      </p:sp>
      <p:sp>
        <p:nvSpPr>
          <p:cNvPr id="3" name="Text Placeholder 2">
            <a:extLst>
              <a:ext uri="{FF2B5EF4-FFF2-40B4-BE49-F238E27FC236}">
                <a16:creationId xmlns:a16="http://schemas.microsoft.com/office/drawing/2014/main" id="{23E179CD-8D5A-4831-9791-F37358C00D20}"/>
              </a:ext>
            </a:extLst>
          </p:cNvPr>
          <p:cNvSpPr>
            <a:spLocks noGrp="1"/>
          </p:cNvSpPr>
          <p:nvPr>
            <p:ph type="body" sz="quarter" idx="11"/>
          </p:nvPr>
        </p:nvSpPr>
        <p:spPr/>
        <p:txBody>
          <a:bodyPr/>
          <a:lstStyle/>
          <a:p>
            <a:pPr algn="ctr"/>
            <a:endParaRPr lang="en-GB" dirty="0"/>
          </a:p>
          <a:p>
            <a:pPr algn="ctr"/>
            <a:endParaRPr lang="en-GB" dirty="0"/>
          </a:p>
          <a:p>
            <a:pPr algn="ctr"/>
            <a:r>
              <a:rPr lang="en-GB" sz="3600" dirty="0"/>
              <a:t>We don’t have any!!!!</a:t>
            </a:r>
          </a:p>
          <a:p>
            <a:pPr algn="ctr"/>
            <a:endParaRPr lang="en-GB" sz="3600" dirty="0"/>
          </a:p>
          <a:p>
            <a:pPr algn="ctr"/>
            <a:r>
              <a:rPr lang="en-GB" sz="3600" dirty="0"/>
              <a:t>(See? That bit was easy wasn’t it?)</a:t>
            </a:r>
          </a:p>
        </p:txBody>
      </p:sp>
    </p:spTree>
    <p:extLst>
      <p:ext uri="{BB962C8B-B14F-4D97-AF65-F5344CB8AC3E}">
        <p14:creationId xmlns:p14="http://schemas.microsoft.com/office/powerpoint/2010/main" val="3357602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86514-A557-46EC-9588-0722213C4B48}"/>
              </a:ext>
            </a:extLst>
          </p:cNvPr>
          <p:cNvSpPr>
            <a:spLocks noGrp="1"/>
          </p:cNvSpPr>
          <p:nvPr>
            <p:ph type="body" sz="quarter" idx="10"/>
          </p:nvPr>
        </p:nvSpPr>
        <p:spPr/>
        <p:txBody>
          <a:bodyPr/>
          <a:lstStyle/>
          <a:p>
            <a:r>
              <a:rPr lang="en-GB" dirty="0"/>
              <a:t>Branch Committee Elections:</a:t>
            </a:r>
          </a:p>
        </p:txBody>
      </p:sp>
      <p:sp>
        <p:nvSpPr>
          <p:cNvPr id="3" name="Text Placeholder 2">
            <a:extLst>
              <a:ext uri="{FF2B5EF4-FFF2-40B4-BE49-F238E27FC236}">
                <a16:creationId xmlns:a16="http://schemas.microsoft.com/office/drawing/2014/main" id="{8BB6678C-2C01-41E7-8D2D-D1FF4E9CF65E}"/>
              </a:ext>
            </a:extLst>
          </p:cNvPr>
          <p:cNvSpPr>
            <a:spLocks noGrp="1"/>
          </p:cNvSpPr>
          <p:nvPr>
            <p:ph type="body" sz="quarter" idx="11"/>
          </p:nvPr>
        </p:nvSpPr>
        <p:spPr>
          <a:xfrm>
            <a:off x="425450" y="1391920"/>
            <a:ext cx="11268710" cy="5049520"/>
          </a:xfrm>
        </p:spPr>
        <p:txBody>
          <a:bodyPr/>
          <a:lstStyle/>
          <a:p>
            <a:pPr marL="342900" indent="-342900">
              <a:buFont typeface="Arial" panose="020B0604020202020204" pitchFamily="34" charset="0"/>
              <a:buChar char="•"/>
            </a:pPr>
            <a:r>
              <a:rPr lang="en-GB" sz="2400" dirty="0"/>
              <a:t>All the Branch Committee seats are up for review each year: Chair, Secretary, Treasurer, Vice Chair, Branch Links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Chair: Currently Standing – Liz Jeremiah</a:t>
            </a:r>
          </a:p>
          <a:p>
            <a:pPr marL="342900" indent="-342900">
              <a:buFont typeface="Arial" panose="020B0604020202020204" pitchFamily="34" charset="0"/>
              <a:buChar char="•"/>
            </a:pPr>
            <a:r>
              <a:rPr lang="en-GB" sz="2400" dirty="0"/>
              <a:t>Secretary: Currently Standing – Shelley Pearce</a:t>
            </a:r>
          </a:p>
          <a:p>
            <a:pPr marL="342900" indent="-342900">
              <a:buFont typeface="Arial" panose="020B0604020202020204" pitchFamily="34" charset="0"/>
              <a:buChar char="•"/>
            </a:pPr>
            <a:r>
              <a:rPr lang="en-GB" sz="2400" dirty="0"/>
              <a:t>Treasurer: Currently Standing (standing down at end of 2019) – </a:t>
            </a:r>
            <a:r>
              <a:rPr lang="en-GB" sz="2400" dirty="0" err="1"/>
              <a:t>Nwagwu</a:t>
            </a:r>
            <a:r>
              <a:rPr lang="en-GB" sz="2400" dirty="0"/>
              <a:t> Green</a:t>
            </a:r>
          </a:p>
          <a:p>
            <a:pPr marL="342900" indent="-342900">
              <a:buFont typeface="Arial" panose="020B0604020202020204" pitchFamily="34" charset="0"/>
              <a:buChar char="•"/>
            </a:pPr>
            <a:r>
              <a:rPr lang="en-GB" sz="2400" dirty="0"/>
              <a:t>Vice Chair: Sue Jones and Kim Bygrave (Kim standing down with immediate effect)</a:t>
            </a:r>
          </a:p>
          <a:p>
            <a:pPr marL="342900" indent="-342900">
              <a:buFont typeface="Arial" panose="020B0604020202020204" pitchFamily="34" charset="0"/>
              <a:buChar char="•"/>
            </a:pPr>
            <a:r>
              <a:rPr lang="en-GB" sz="2400" dirty="0"/>
              <a:t>SIO: Dana (Qualifies by end of 2020 therefore no longer able to maintain role)</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166918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1D138-AD33-434F-84F6-A606AE2911B6}"/>
              </a:ext>
            </a:extLst>
          </p:cNvPr>
          <p:cNvSpPr>
            <a:spLocks noGrp="1"/>
          </p:cNvSpPr>
          <p:nvPr>
            <p:ph type="body" sz="quarter" idx="10"/>
          </p:nvPr>
        </p:nvSpPr>
        <p:spPr/>
        <p:txBody>
          <a:bodyPr/>
          <a:lstStyle/>
          <a:p>
            <a:r>
              <a:rPr lang="en-GB" dirty="0"/>
              <a:t>Annual Plan: 2020</a:t>
            </a:r>
          </a:p>
        </p:txBody>
      </p:sp>
      <p:sp>
        <p:nvSpPr>
          <p:cNvPr id="3" name="Text Placeholder 2">
            <a:extLst>
              <a:ext uri="{FF2B5EF4-FFF2-40B4-BE49-F238E27FC236}">
                <a16:creationId xmlns:a16="http://schemas.microsoft.com/office/drawing/2014/main" id="{080F99C4-D175-4DC1-B562-3E92134241F3}"/>
              </a:ext>
            </a:extLst>
          </p:cNvPr>
          <p:cNvSpPr>
            <a:spLocks noGrp="1"/>
          </p:cNvSpPr>
          <p:nvPr>
            <p:ph type="body" sz="quarter" idx="11"/>
          </p:nvPr>
        </p:nvSpPr>
        <p:spPr>
          <a:xfrm>
            <a:off x="425450" y="1341120"/>
            <a:ext cx="11299190" cy="5297805"/>
          </a:xfrm>
        </p:spPr>
        <p:txBody>
          <a:bodyPr/>
          <a:lstStyle/>
          <a:p>
            <a:r>
              <a:rPr lang="en-GB" sz="2400" dirty="0"/>
              <a:t>We would like to put on 4 learning events in the new year:</a:t>
            </a:r>
          </a:p>
          <a:p>
            <a:r>
              <a:rPr lang="en-GB" sz="2400" dirty="0"/>
              <a:t>	PLEASE TELL US WHAT YOU WANT TO LEARN!!! (AND WHERE?)</a:t>
            </a:r>
          </a:p>
          <a:p>
            <a:endParaRPr lang="en-GB" sz="2400" dirty="0"/>
          </a:p>
          <a:p>
            <a:r>
              <a:rPr lang="en-GB" sz="2400" dirty="0"/>
              <a:t>We will continue to work closely with the Regional Team and the National RCN targets, campaigns and lobbying to ensure that we don’t give up on our members</a:t>
            </a:r>
          </a:p>
          <a:p>
            <a:endParaRPr lang="en-GB" sz="2400" dirty="0"/>
          </a:p>
          <a:p>
            <a:r>
              <a:rPr lang="en-GB" sz="2400" dirty="0"/>
              <a:t>We will keep you up to date via email, our Facebook page (RCN Portsmouth Branch) and on Twitter (@</a:t>
            </a:r>
            <a:r>
              <a:rPr lang="en-GB" sz="2400" dirty="0" err="1"/>
              <a:t>stewardmogs</a:t>
            </a:r>
            <a:r>
              <a:rPr lang="en-GB" sz="2400" dirty="0"/>
              <a:t> (Liz) and @spearce33801 (Shelley) and @</a:t>
            </a:r>
            <a:r>
              <a:rPr lang="en-GB" sz="2400" dirty="0" err="1"/>
              <a:t>SouthEastRCN</a:t>
            </a:r>
            <a:r>
              <a:rPr lang="en-GB" sz="2400" dirty="0"/>
              <a:t> )</a:t>
            </a:r>
          </a:p>
          <a:p>
            <a:endParaRPr lang="en-GB" sz="2400" dirty="0"/>
          </a:p>
          <a:p>
            <a:r>
              <a:rPr lang="en-GB" sz="2400" dirty="0"/>
              <a:t>Please make sure your details and contact preferences are up to date by logging on to the RCN website and going to </a:t>
            </a:r>
            <a:r>
              <a:rPr lang="en-GB" sz="2400" dirty="0" err="1"/>
              <a:t>MyRCN</a:t>
            </a:r>
            <a:r>
              <a:rPr lang="en-GB" sz="2400" dirty="0"/>
              <a:t> </a:t>
            </a:r>
            <a:r>
              <a:rPr lang="en-GB" sz="2400" dirty="0">
                <a:sym typeface="Wingdings" panose="05000000000000000000" pitchFamily="2" charset="2"/>
              </a:rPr>
              <a:t> update my details/contact preferences</a:t>
            </a:r>
            <a:endParaRPr lang="en-GB" sz="2400" dirty="0"/>
          </a:p>
        </p:txBody>
      </p:sp>
    </p:spTree>
    <p:extLst>
      <p:ext uri="{BB962C8B-B14F-4D97-AF65-F5344CB8AC3E}">
        <p14:creationId xmlns:p14="http://schemas.microsoft.com/office/powerpoint/2010/main" val="1513608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D452E-38AD-4C4B-BD5D-543D660D634E}"/>
              </a:ext>
            </a:extLst>
          </p:cNvPr>
          <p:cNvSpPr>
            <a:spLocks noGrp="1"/>
          </p:cNvSpPr>
          <p:nvPr>
            <p:ph type="body" sz="quarter" idx="10"/>
          </p:nvPr>
        </p:nvSpPr>
        <p:spPr/>
        <p:txBody>
          <a:bodyPr/>
          <a:lstStyle/>
          <a:p>
            <a:r>
              <a:rPr lang="en-GB" dirty="0"/>
              <a:t>Any Other Business:</a:t>
            </a:r>
          </a:p>
        </p:txBody>
      </p:sp>
      <p:sp>
        <p:nvSpPr>
          <p:cNvPr id="3" name="Text Placeholder 2">
            <a:extLst>
              <a:ext uri="{FF2B5EF4-FFF2-40B4-BE49-F238E27FC236}">
                <a16:creationId xmlns:a16="http://schemas.microsoft.com/office/drawing/2014/main" id="{7A945B5B-2ADB-40FF-AB05-17C68388EB49}"/>
              </a:ext>
            </a:extLst>
          </p:cNvPr>
          <p:cNvSpPr>
            <a:spLocks noGrp="1"/>
          </p:cNvSpPr>
          <p:nvPr>
            <p:ph type="body" sz="quarter" idx="11"/>
          </p:nvPr>
        </p:nvSpPr>
        <p:spPr/>
        <p:txBody>
          <a:bodyPr/>
          <a:lstStyle/>
          <a:p>
            <a:pPr algn="ctr"/>
            <a:endParaRPr lang="en-GB" sz="2800" dirty="0"/>
          </a:p>
          <a:p>
            <a:pPr algn="ctr"/>
            <a:endParaRPr lang="en-GB" sz="2800" dirty="0"/>
          </a:p>
          <a:p>
            <a:pPr algn="ctr"/>
            <a:r>
              <a:rPr lang="en-GB" sz="4800" dirty="0"/>
              <a:t>Any Questions?</a:t>
            </a:r>
          </a:p>
        </p:txBody>
      </p:sp>
    </p:spTree>
    <p:extLst>
      <p:ext uri="{BB962C8B-B14F-4D97-AF65-F5344CB8AC3E}">
        <p14:creationId xmlns:p14="http://schemas.microsoft.com/office/powerpoint/2010/main" val="892330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66E03-799A-4679-8660-F8E4744212BD}"/>
              </a:ext>
            </a:extLst>
          </p:cNvPr>
          <p:cNvSpPr>
            <a:spLocks noGrp="1"/>
          </p:cNvSpPr>
          <p:nvPr>
            <p:ph type="body" sz="quarter" idx="10"/>
          </p:nvPr>
        </p:nvSpPr>
        <p:spPr/>
        <p:txBody>
          <a:bodyPr/>
          <a:lstStyle/>
          <a:p>
            <a:r>
              <a:rPr lang="en-GB" dirty="0"/>
              <a:t>Some thanks are now due….. Brace yourselves!!!</a:t>
            </a:r>
          </a:p>
        </p:txBody>
      </p:sp>
      <p:sp>
        <p:nvSpPr>
          <p:cNvPr id="3" name="Text Placeholder 2">
            <a:extLst>
              <a:ext uri="{FF2B5EF4-FFF2-40B4-BE49-F238E27FC236}">
                <a16:creationId xmlns:a16="http://schemas.microsoft.com/office/drawing/2014/main" id="{1AADFA87-264B-4B6D-9A87-7C383B7DF595}"/>
              </a:ext>
            </a:extLst>
          </p:cNvPr>
          <p:cNvSpPr>
            <a:spLocks noGrp="1"/>
          </p:cNvSpPr>
          <p:nvPr>
            <p:ph type="body" sz="quarter" idx="11"/>
          </p:nvPr>
        </p:nvSpPr>
        <p:spPr>
          <a:xfrm>
            <a:off x="538480" y="1351280"/>
            <a:ext cx="11135360" cy="4876800"/>
          </a:xfrm>
        </p:spPr>
        <p:txBody>
          <a:bodyPr/>
          <a:lstStyle/>
          <a:p>
            <a:r>
              <a:rPr lang="en-GB" sz="1800" dirty="0"/>
              <a:t>Shelley – Thank you for your TREMENDOUS support of me and the Branch team for the last year. You’re completely mad but I love you!!!</a:t>
            </a:r>
          </a:p>
          <a:p>
            <a:endParaRPr lang="en-GB" sz="1800" dirty="0"/>
          </a:p>
          <a:p>
            <a:r>
              <a:rPr lang="en-GB" sz="1800" dirty="0"/>
              <a:t>Green – Thank you for your dedication and service to our members for the last…. More than I’ve been around years. We are very </a:t>
            </a:r>
            <a:r>
              <a:rPr lang="en-GB" sz="1800" dirty="0" err="1"/>
              <a:t>very</a:t>
            </a:r>
            <a:r>
              <a:rPr lang="en-GB" sz="1800" dirty="0"/>
              <a:t> grateful for your support, help and dapper suits. Thank you….</a:t>
            </a:r>
          </a:p>
          <a:p>
            <a:endParaRPr lang="en-GB" sz="1800" dirty="0"/>
          </a:p>
          <a:p>
            <a:r>
              <a:rPr lang="en-GB" sz="1800" dirty="0"/>
              <a:t>Di – Thank you for all your bloody hard work and dedication to all our members in the Region and for supporting us as a Branch and as Reps</a:t>
            </a:r>
          </a:p>
          <a:p>
            <a:endParaRPr lang="en-GB" sz="1800" dirty="0"/>
          </a:p>
          <a:p>
            <a:r>
              <a:rPr lang="en-GB" sz="1800" dirty="0"/>
              <a:t>Bernie – Thank you for being an utter legend and collecting the catering from Tesco this morning!</a:t>
            </a:r>
          </a:p>
          <a:p>
            <a:endParaRPr lang="en-GB" sz="1800" dirty="0"/>
          </a:p>
          <a:p>
            <a:r>
              <a:rPr lang="en-GB" sz="1800" dirty="0"/>
              <a:t>Dana: …… hang on a minute please……. </a:t>
            </a:r>
          </a:p>
        </p:txBody>
      </p:sp>
    </p:spTree>
    <p:extLst>
      <p:ext uri="{BB962C8B-B14F-4D97-AF65-F5344CB8AC3E}">
        <p14:creationId xmlns:p14="http://schemas.microsoft.com/office/powerpoint/2010/main" val="18671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sign&#10;&#10;Description automatically generated">
            <a:extLst>
              <a:ext uri="{FF2B5EF4-FFF2-40B4-BE49-F238E27FC236}">
                <a16:creationId xmlns:a16="http://schemas.microsoft.com/office/drawing/2014/main" id="{6585B9A9-E8DE-414A-9DCB-10C16827DB3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158" b="7158"/>
          <a:stretch>
            <a:fillRect/>
          </a:stretch>
        </p:blipFill>
        <p:spPr/>
      </p:pic>
      <p:sp>
        <p:nvSpPr>
          <p:cNvPr id="3" name="Text Placeholder 2">
            <a:extLst>
              <a:ext uri="{FF2B5EF4-FFF2-40B4-BE49-F238E27FC236}">
                <a16:creationId xmlns:a16="http://schemas.microsoft.com/office/drawing/2014/main" id="{A30BAD4B-6BC1-4D40-AE59-B5F42A5A304E}"/>
              </a:ext>
            </a:extLst>
          </p:cNvPr>
          <p:cNvSpPr>
            <a:spLocks noGrp="1"/>
          </p:cNvSpPr>
          <p:nvPr>
            <p:ph type="body" sz="quarter" idx="11"/>
          </p:nvPr>
        </p:nvSpPr>
        <p:spPr/>
        <p:txBody>
          <a:bodyPr/>
          <a:lstStyle/>
          <a:p>
            <a:r>
              <a:rPr lang="en-GB" dirty="0"/>
              <a:t>Introductions: Shelley Pearce</a:t>
            </a:r>
          </a:p>
        </p:txBody>
      </p:sp>
      <p:sp>
        <p:nvSpPr>
          <p:cNvPr id="4" name="Text Placeholder 3">
            <a:extLst>
              <a:ext uri="{FF2B5EF4-FFF2-40B4-BE49-F238E27FC236}">
                <a16:creationId xmlns:a16="http://schemas.microsoft.com/office/drawing/2014/main" id="{C8E498E5-EAF6-4B09-BD9C-2B31E9A341A6}"/>
              </a:ext>
            </a:extLst>
          </p:cNvPr>
          <p:cNvSpPr>
            <a:spLocks noGrp="1"/>
          </p:cNvSpPr>
          <p:nvPr>
            <p:ph type="body" sz="quarter" idx="12"/>
          </p:nvPr>
        </p:nvSpPr>
        <p:spPr>
          <a:xfrm>
            <a:off x="550863" y="1463674"/>
            <a:ext cx="5545137" cy="4852989"/>
          </a:xfrm>
        </p:spPr>
        <p:txBody>
          <a:bodyPr/>
          <a:lstStyle/>
          <a:p>
            <a:pPr marL="342900" indent="-342900">
              <a:buFont typeface="Arial" panose="020B0604020202020204" pitchFamily="34" charset="0"/>
              <a:buChar char="•"/>
            </a:pPr>
            <a:r>
              <a:rPr lang="en-GB" dirty="0"/>
              <a:t>Branch Secretary</a:t>
            </a:r>
          </a:p>
          <a:p>
            <a:pPr marL="342900" indent="-342900">
              <a:buFont typeface="Arial" panose="020B0604020202020204" pitchFamily="34" charset="0"/>
              <a:buChar char="•"/>
            </a:pPr>
            <a:r>
              <a:rPr lang="en-GB" dirty="0"/>
              <a:t>Workplace Safety Representative</a:t>
            </a:r>
          </a:p>
          <a:p>
            <a:pPr marL="342900" indent="-342900">
              <a:buFont typeface="Arial" panose="020B0604020202020204" pitchFamily="34" charset="0"/>
              <a:buChar char="•"/>
            </a:pPr>
            <a:r>
              <a:rPr lang="en-GB" dirty="0"/>
              <a:t>Band 5 Registered Nurse – MOPRS (E4) QAH</a:t>
            </a:r>
          </a:p>
          <a:p>
            <a:pPr marL="342900" indent="-342900">
              <a:buFont typeface="Arial" panose="020B0604020202020204" pitchFamily="34" charset="0"/>
              <a:buChar char="•"/>
            </a:pPr>
            <a:r>
              <a:rPr lang="en-GB" dirty="0"/>
              <a:t>Qualified teacher and committed to work place training and education</a:t>
            </a:r>
          </a:p>
          <a:p>
            <a:pPr marL="342900" indent="-342900">
              <a:buFont typeface="Arial" panose="020B0604020202020204" pitchFamily="34" charset="0"/>
              <a:buChar char="•"/>
            </a:pPr>
            <a:r>
              <a:rPr lang="en-GB" dirty="0"/>
              <a:t>Committed to ensuring all in the nursing family have a voice and feel supported to perform and develop in their role</a:t>
            </a:r>
          </a:p>
          <a:p>
            <a:pPr marL="342900" indent="-342900">
              <a:buFont typeface="Arial" panose="020B0604020202020204" pitchFamily="34" charset="0"/>
              <a:buChar char="•"/>
            </a:pPr>
            <a:r>
              <a:rPr lang="en-GB" dirty="0"/>
              <a:t>Outspoken speaker at Congress and to Press, MP’s and Parliament</a:t>
            </a:r>
          </a:p>
          <a:p>
            <a:pPr marL="342900" indent="-342900">
              <a:buFont typeface="Arial" panose="020B0604020202020204" pitchFamily="34" charset="0"/>
              <a:buChar char="•"/>
            </a:pPr>
            <a:r>
              <a:rPr lang="en-GB" dirty="0"/>
              <a:t>Dog owner and mother </a:t>
            </a:r>
          </a:p>
          <a:p>
            <a:pPr marL="342900" indent="-342900">
              <a:buFont typeface="Arial" panose="020B0604020202020204" pitchFamily="34" charset="0"/>
              <a:buChar char="•"/>
            </a:pPr>
            <a:r>
              <a:rPr lang="en-GB" dirty="0"/>
              <a:t>Strangely (and slightly unsettling)  bendy elbows and </a:t>
            </a:r>
            <a:r>
              <a:rPr lang="en-GB" dirty="0" err="1"/>
              <a:t>possesion</a:t>
            </a:r>
            <a:r>
              <a:rPr lang="en-GB" dirty="0"/>
              <a:t> of infectious giggle</a:t>
            </a:r>
          </a:p>
        </p:txBody>
      </p:sp>
    </p:spTree>
    <p:extLst>
      <p:ext uri="{BB962C8B-B14F-4D97-AF65-F5344CB8AC3E}">
        <p14:creationId xmlns:p14="http://schemas.microsoft.com/office/powerpoint/2010/main" val="181844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BD12B-4399-497B-8272-8104A14B1B07}"/>
              </a:ext>
            </a:extLst>
          </p:cNvPr>
          <p:cNvSpPr>
            <a:spLocks noGrp="1"/>
          </p:cNvSpPr>
          <p:nvPr>
            <p:ph type="body" sz="quarter" idx="10"/>
          </p:nvPr>
        </p:nvSpPr>
        <p:spPr/>
        <p:txBody>
          <a:bodyPr/>
          <a:lstStyle/>
          <a:p>
            <a:r>
              <a:rPr lang="en-GB" dirty="0"/>
              <a:t>…..</a:t>
            </a:r>
          </a:p>
        </p:txBody>
      </p:sp>
      <p:sp>
        <p:nvSpPr>
          <p:cNvPr id="3" name="Text Placeholder 2">
            <a:extLst>
              <a:ext uri="{FF2B5EF4-FFF2-40B4-BE49-F238E27FC236}">
                <a16:creationId xmlns:a16="http://schemas.microsoft.com/office/drawing/2014/main" id="{5C0CEE66-81E6-4B38-B284-303908B3A506}"/>
              </a:ext>
            </a:extLst>
          </p:cNvPr>
          <p:cNvSpPr>
            <a:spLocks noGrp="1"/>
          </p:cNvSpPr>
          <p:nvPr>
            <p:ph type="body" sz="quarter" idx="11"/>
          </p:nvPr>
        </p:nvSpPr>
        <p:spPr/>
        <p:txBody>
          <a:bodyPr/>
          <a:lstStyle/>
          <a:p>
            <a:endParaRPr lang="en-GB" dirty="0"/>
          </a:p>
        </p:txBody>
      </p:sp>
      <p:pic>
        <p:nvPicPr>
          <p:cNvPr id="4" name="received_2371197773128169(1)">
            <a:hlinkClick r:id="" action="ppaction://media"/>
            <a:extLst>
              <a:ext uri="{FF2B5EF4-FFF2-40B4-BE49-F238E27FC236}">
                <a16:creationId xmlns:a16="http://schemas.microsoft.com/office/drawing/2014/main" id="{3CE90F04-3CC1-4B37-82CC-504B0A5A2CE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67188" y="1310640"/>
            <a:ext cx="3857625" cy="5547359"/>
          </a:xfrm>
          <a:prstGeom prst="rect">
            <a:avLst/>
          </a:prstGeom>
        </p:spPr>
      </p:pic>
    </p:spTree>
    <p:extLst>
      <p:ext uri="{BB962C8B-B14F-4D97-AF65-F5344CB8AC3E}">
        <p14:creationId xmlns:p14="http://schemas.microsoft.com/office/powerpoint/2010/main" val="41750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suit and tie smiling at the camera&#10;&#10;Description automatically generated">
            <a:extLst>
              <a:ext uri="{FF2B5EF4-FFF2-40B4-BE49-F238E27FC236}">
                <a16:creationId xmlns:a16="http://schemas.microsoft.com/office/drawing/2014/main" id="{432CD8DC-F6E3-4326-B9C6-11D44EFFB76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216" b="7216"/>
          <a:stretch>
            <a:fillRect/>
          </a:stretch>
        </p:blipFill>
        <p:spPr/>
      </p:pic>
      <p:sp>
        <p:nvSpPr>
          <p:cNvPr id="3" name="Text Placeholder 2">
            <a:extLst>
              <a:ext uri="{FF2B5EF4-FFF2-40B4-BE49-F238E27FC236}">
                <a16:creationId xmlns:a16="http://schemas.microsoft.com/office/drawing/2014/main" id="{4DBBFC3C-CFCC-46DF-ADFD-AB1FF7ACC4BE}"/>
              </a:ext>
            </a:extLst>
          </p:cNvPr>
          <p:cNvSpPr>
            <a:spLocks noGrp="1"/>
          </p:cNvSpPr>
          <p:nvPr>
            <p:ph type="body" sz="quarter" idx="11"/>
          </p:nvPr>
        </p:nvSpPr>
        <p:spPr/>
        <p:txBody>
          <a:bodyPr/>
          <a:lstStyle/>
          <a:p>
            <a:r>
              <a:rPr lang="en-GB" dirty="0"/>
              <a:t>Introductions: </a:t>
            </a:r>
            <a:r>
              <a:rPr lang="en-GB" dirty="0" err="1"/>
              <a:t>Nwagwu</a:t>
            </a:r>
            <a:r>
              <a:rPr lang="en-GB" dirty="0"/>
              <a:t> Green </a:t>
            </a:r>
            <a:r>
              <a:rPr lang="en-GB" dirty="0" err="1"/>
              <a:t>Auiyigi</a:t>
            </a:r>
            <a:r>
              <a:rPr lang="en-GB" dirty="0"/>
              <a:t> </a:t>
            </a:r>
          </a:p>
        </p:txBody>
      </p:sp>
      <p:sp>
        <p:nvSpPr>
          <p:cNvPr id="4" name="Text Placeholder 3">
            <a:extLst>
              <a:ext uri="{FF2B5EF4-FFF2-40B4-BE49-F238E27FC236}">
                <a16:creationId xmlns:a16="http://schemas.microsoft.com/office/drawing/2014/main" id="{07657B7B-FF4C-4E99-9516-F6453F0B9DE1}"/>
              </a:ext>
            </a:extLst>
          </p:cNvPr>
          <p:cNvSpPr>
            <a:spLocks noGrp="1"/>
          </p:cNvSpPr>
          <p:nvPr>
            <p:ph type="body" sz="quarter" idx="12"/>
          </p:nvPr>
        </p:nvSpPr>
        <p:spPr/>
        <p:txBody>
          <a:bodyPr/>
          <a:lstStyle/>
          <a:p>
            <a:endParaRPr lang="en-GB" dirty="0"/>
          </a:p>
          <a:p>
            <a:pPr marL="342900" indent="-342900">
              <a:buFont typeface="Arial" panose="020B0604020202020204" pitchFamily="34" charset="0"/>
              <a:buChar char="•"/>
            </a:pPr>
            <a:r>
              <a:rPr lang="en-GB" dirty="0"/>
              <a:t>Branch Treasurer</a:t>
            </a:r>
          </a:p>
          <a:p>
            <a:pPr marL="342900" indent="-342900">
              <a:buFont typeface="Arial" panose="020B0604020202020204" pitchFamily="34" charset="0"/>
              <a:buChar char="•"/>
            </a:pPr>
            <a:r>
              <a:rPr lang="en-GB" dirty="0"/>
              <a:t>Committed to CPD</a:t>
            </a:r>
          </a:p>
          <a:p>
            <a:pPr marL="342900" indent="-342900">
              <a:buFont typeface="Arial" panose="020B0604020202020204" pitchFamily="34" charset="0"/>
              <a:buChar char="•"/>
            </a:pPr>
            <a:r>
              <a:rPr lang="en-GB" dirty="0"/>
              <a:t>Broad experience in many fields of nursing in both Italy and the UK</a:t>
            </a:r>
          </a:p>
          <a:p>
            <a:pPr marL="342900" indent="-342900">
              <a:buFont typeface="Arial" panose="020B0604020202020204" pitchFamily="34" charset="0"/>
              <a:buChar char="•"/>
            </a:pPr>
            <a:r>
              <a:rPr lang="en-GB" dirty="0"/>
              <a:t>Particular passion in front line Emergency Medicine</a:t>
            </a:r>
          </a:p>
          <a:p>
            <a:pPr marL="342900" indent="-342900">
              <a:buFont typeface="Arial" panose="020B0604020202020204" pitchFamily="34" charset="0"/>
              <a:buChar char="•"/>
            </a:pPr>
            <a:r>
              <a:rPr lang="en-GB" dirty="0"/>
              <a:t>Passionate about delivering care with a smile even in the most difficult of circumstances</a:t>
            </a:r>
          </a:p>
          <a:p>
            <a:pPr marL="342900" indent="-342900">
              <a:buFont typeface="Arial" panose="020B0604020202020204" pitchFamily="34" charset="0"/>
              <a:buChar char="•"/>
            </a:pPr>
            <a:r>
              <a:rPr lang="en-GB" dirty="0"/>
              <a:t>Committed husband and father</a:t>
            </a:r>
          </a:p>
          <a:p>
            <a:pPr marL="342900" indent="-342900">
              <a:buFont typeface="Arial" panose="020B0604020202020204" pitchFamily="34" charset="0"/>
              <a:buChar char="•"/>
            </a:pPr>
            <a:r>
              <a:rPr lang="en-GB" dirty="0"/>
              <a:t>Always dapper and mostly seen in suit</a:t>
            </a:r>
          </a:p>
        </p:txBody>
      </p:sp>
    </p:spTree>
    <p:extLst>
      <p:ext uri="{BB962C8B-B14F-4D97-AF65-F5344CB8AC3E}">
        <p14:creationId xmlns:p14="http://schemas.microsoft.com/office/powerpoint/2010/main" val="24146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ell phone screen with text&#10;&#10;Description automatically generated">
            <a:extLst>
              <a:ext uri="{FF2B5EF4-FFF2-40B4-BE49-F238E27FC236}">
                <a16:creationId xmlns:a16="http://schemas.microsoft.com/office/drawing/2014/main" id="{24CC260F-605C-4271-948E-7F99E9D0D0A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216" b="7216"/>
          <a:stretch>
            <a:fillRect/>
          </a:stretch>
        </p:blipFill>
        <p:spPr/>
      </p:pic>
      <p:sp>
        <p:nvSpPr>
          <p:cNvPr id="3" name="Text Placeholder 2">
            <a:extLst>
              <a:ext uri="{FF2B5EF4-FFF2-40B4-BE49-F238E27FC236}">
                <a16:creationId xmlns:a16="http://schemas.microsoft.com/office/drawing/2014/main" id="{DF0E6780-312A-4036-A7BE-C3D34DFFDD46}"/>
              </a:ext>
            </a:extLst>
          </p:cNvPr>
          <p:cNvSpPr>
            <a:spLocks noGrp="1"/>
          </p:cNvSpPr>
          <p:nvPr>
            <p:ph type="body" sz="quarter" idx="11"/>
          </p:nvPr>
        </p:nvSpPr>
        <p:spPr/>
        <p:txBody>
          <a:bodyPr/>
          <a:lstStyle/>
          <a:p>
            <a:r>
              <a:rPr lang="en-GB" dirty="0"/>
              <a:t>Introductions: Dana Brown </a:t>
            </a:r>
          </a:p>
        </p:txBody>
      </p:sp>
      <p:sp>
        <p:nvSpPr>
          <p:cNvPr id="4" name="Text Placeholder 3">
            <a:extLst>
              <a:ext uri="{FF2B5EF4-FFF2-40B4-BE49-F238E27FC236}">
                <a16:creationId xmlns:a16="http://schemas.microsoft.com/office/drawing/2014/main" id="{F15A9ECA-3759-45E9-80F3-3E0C2E97632C}"/>
              </a:ext>
            </a:extLst>
          </p:cNvPr>
          <p:cNvSpPr>
            <a:spLocks noGrp="1"/>
          </p:cNvSpPr>
          <p:nvPr>
            <p:ph type="body" sz="quarter" idx="12"/>
          </p:nvPr>
        </p:nvSpPr>
        <p:spPr>
          <a:xfrm>
            <a:off x="133165" y="1322773"/>
            <a:ext cx="6310498" cy="5306627"/>
          </a:xfrm>
        </p:spPr>
        <p:txBody>
          <a:bodyPr/>
          <a:lstStyle/>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Student Information Officer (SIO)</a:t>
            </a:r>
          </a:p>
          <a:p>
            <a:pPr marL="285750" indent="-285750">
              <a:buFont typeface="Arial" panose="020B0604020202020204" pitchFamily="34" charset="0"/>
              <a:buChar char="•"/>
            </a:pPr>
            <a:r>
              <a:rPr lang="en-GB" sz="1800" dirty="0"/>
              <a:t>3</a:t>
            </a:r>
            <a:r>
              <a:rPr lang="en-GB" sz="1800" baseline="30000" dirty="0"/>
              <a:t>rd</a:t>
            </a:r>
            <a:r>
              <a:rPr lang="en-GB" sz="1800" dirty="0"/>
              <a:t> year (and about to qualify!) student nurse (adult) at Portsmouth University</a:t>
            </a:r>
          </a:p>
          <a:p>
            <a:pPr marL="342900" indent="-342900">
              <a:buFont typeface="Arial" panose="020B0604020202020204" pitchFamily="34" charset="0"/>
              <a:buChar char="•"/>
            </a:pPr>
            <a:r>
              <a:rPr lang="en-GB" sz="1800" dirty="0"/>
              <a:t>Passionate about student nurse training and reinstating the bursary and funding for nurses CPD</a:t>
            </a:r>
          </a:p>
          <a:p>
            <a:pPr marL="342900" indent="-342900">
              <a:buFont typeface="Arial" panose="020B0604020202020204" pitchFamily="34" charset="0"/>
              <a:buChar char="•"/>
            </a:pPr>
            <a:r>
              <a:rPr lang="en-GB" sz="1800" dirty="0"/>
              <a:t>Attended Congress 2019 – First time we have sponsored a St/N to attend the whole event as a voting member (yes – she behaved) </a:t>
            </a:r>
          </a:p>
          <a:p>
            <a:pPr marL="342900" indent="-342900">
              <a:buFont typeface="Arial" panose="020B0604020202020204" pitchFamily="34" charset="0"/>
              <a:buChar char="•"/>
            </a:pPr>
            <a:r>
              <a:rPr lang="en-GB" sz="1800" dirty="0"/>
              <a:t>Type 1 Diabetic – deals with everything with tenacity</a:t>
            </a:r>
          </a:p>
          <a:p>
            <a:pPr marL="342900" indent="-342900">
              <a:buFont typeface="Arial" panose="020B0604020202020204" pitchFamily="34" charset="0"/>
              <a:buChar char="•"/>
            </a:pPr>
            <a:r>
              <a:rPr lang="en-GB" sz="1800" dirty="0"/>
              <a:t>“Sometimes needs a push – but will knock down walls to achieve what she wants”</a:t>
            </a:r>
          </a:p>
          <a:p>
            <a:pPr marL="342900" indent="-342900">
              <a:buFont typeface="Arial" panose="020B0604020202020204" pitchFamily="34" charset="0"/>
              <a:buChar char="•"/>
            </a:pPr>
            <a:r>
              <a:rPr lang="en-GB" sz="1800" dirty="0"/>
              <a:t>“Driven to look after people” (Alex – Dana’s partner)</a:t>
            </a:r>
          </a:p>
          <a:p>
            <a:pPr marL="342900" indent="-342900">
              <a:buFont typeface="Arial" panose="020B0604020202020204" pitchFamily="34" charset="0"/>
              <a:buChar char="•"/>
            </a:pPr>
            <a:r>
              <a:rPr lang="en-GB" sz="1800" dirty="0"/>
              <a:t>“Obsessed with ‘bowel banter’ particularly in a group of nurses – but makes non-nurses shudder” (again – Alex)</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9663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0BB53-75DF-4E9C-AF98-49B421EBE25F}"/>
              </a:ext>
            </a:extLst>
          </p:cNvPr>
          <p:cNvSpPr>
            <a:spLocks noGrp="1"/>
          </p:cNvSpPr>
          <p:nvPr>
            <p:ph type="body" sz="quarter" idx="10"/>
          </p:nvPr>
        </p:nvSpPr>
        <p:spPr/>
        <p:txBody>
          <a:bodyPr/>
          <a:lstStyle/>
          <a:p>
            <a:r>
              <a:rPr lang="en-GB" dirty="0"/>
              <a:t>Branch Financial Report – </a:t>
            </a:r>
            <a:r>
              <a:rPr lang="en-GB" dirty="0" err="1"/>
              <a:t>Nwagwu</a:t>
            </a:r>
            <a:r>
              <a:rPr lang="en-GB" dirty="0"/>
              <a:t> Green</a:t>
            </a:r>
          </a:p>
        </p:txBody>
      </p:sp>
      <p:sp>
        <p:nvSpPr>
          <p:cNvPr id="3" name="Text Placeholder 2">
            <a:extLst>
              <a:ext uri="{FF2B5EF4-FFF2-40B4-BE49-F238E27FC236}">
                <a16:creationId xmlns:a16="http://schemas.microsoft.com/office/drawing/2014/main" id="{53EDC873-F372-457A-B8DB-A3608365FAFC}"/>
              </a:ext>
            </a:extLst>
          </p:cNvPr>
          <p:cNvSpPr>
            <a:spLocks noGrp="1"/>
          </p:cNvSpPr>
          <p:nvPr>
            <p:ph type="body" sz="quarter" idx="11"/>
          </p:nvPr>
        </p:nvSpPr>
        <p:spPr>
          <a:xfrm>
            <a:off x="425449" y="1287262"/>
            <a:ext cx="11319707" cy="5273336"/>
          </a:xfrm>
        </p:spPr>
        <p:txBody>
          <a:bodyPr/>
          <a:lstStyle/>
          <a:p>
            <a:r>
              <a:rPr lang="en-GB" sz="1800" dirty="0"/>
              <a:t>Study Day – March 14</a:t>
            </a:r>
            <a:r>
              <a:rPr lang="en-GB" sz="1800" baseline="30000" dirty="0"/>
              <a:t>th</a:t>
            </a:r>
            <a:r>
              <a:rPr lang="en-GB" sz="1800" dirty="0"/>
              <a:t> 2019 </a:t>
            </a:r>
          </a:p>
          <a:p>
            <a:pPr marL="342900" indent="-342900">
              <a:buFont typeface="Arial" panose="020B0604020202020204" pitchFamily="34" charset="0"/>
              <a:buChar char="•"/>
            </a:pPr>
            <a:r>
              <a:rPr lang="en-GB" sz="1800" dirty="0"/>
              <a:t>Budget £300		Actual Spend £249.61 (Catering, venue hire, speakers, travel)</a:t>
            </a:r>
          </a:p>
          <a:p>
            <a:endParaRPr lang="en-GB" sz="1800" dirty="0"/>
          </a:p>
          <a:p>
            <a:r>
              <a:rPr lang="en-GB" sz="1800" dirty="0"/>
              <a:t>Study Day – June 7</a:t>
            </a:r>
            <a:r>
              <a:rPr lang="en-GB" sz="1800" baseline="30000" dirty="0"/>
              <a:t>th</a:t>
            </a:r>
            <a:r>
              <a:rPr lang="en-GB" sz="1800" dirty="0"/>
              <a:t> 2019</a:t>
            </a:r>
          </a:p>
          <a:p>
            <a:pPr marL="342900" indent="-342900">
              <a:buFont typeface="Arial" panose="020B0604020202020204" pitchFamily="34" charset="0"/>
              <a:buChar char="•"/>
            </a:pPr>
            <a:r>
              <a:rPr lang="en-GB" sz="1800" dirty="0"/>
              <a:t>Budget £590		Actual Spend £252.07 (Catering, venue – speakers volunteered)</a:t>
            </a:r>
          </a:p>
          <a:p>
            <a:pPr marL="342900" indent="-342900">
              <a:buFont typeface="Arial" panose="020B0604020202020204" pitchFamily="34" charset="0"/>
              <a:buChar char="•"/>
            </a:pPr>
            <a:endParaRPr lang="en-GB" sz="1800" dirty="0"/>
          </a:p>
          <a:p>
            <a:r>
              <a:rPr lang="en-GB" sz="1800" dirty="0"/>
              <a:t>AGM – September 20</a:t>
            </a:r>
            <a:r>
              <a:rPr lang="en-GB" sz="1800" baseline="30000" dirty="0"/>
              <a:t>th</a:t>
            </a:r>
            <a:r>
              <a:rPr lang="en-GB" sz="1800" dirty="0"/>
              <a:t> 2019</a:t>
            </a:r>
          </a:p>
          <a:p>
            <a:pPr marL="342900" indent="-342900">
              <a:buFont typeface="Arial" panose="020B0604020202020204" pitchFamily="34" charset="0"/>
              <a:buChar char="•"/>
            </a:pPr>
            <a:r>
              <a:rPr lang="en-GB" sz="1800" dirty="0"/>
              <a:t>Budget £500 	Actual Spend £195.84 (Catering – venue free, speakers volunteered)</a:t>
            </a:r>
          </a:p>
          <a:p>
            <a:pPr marL="342900" indent="-342900">
              <a:buFont typeface="Arial" panose="020B0604020202020204" pitchFamily="34" charset="0"/>
              <a:buChar char="•"/>
            </a:pPr>
            <a:endParaRPr lang="en-GB" sz="1800" dirty="0"/>
          </a:p>
          <a:p>
            <a:r>
              <a:rPr lang="en-GB" sz="1800" dirty="0" err="1"/>
              <a:t>Misc</a:t>
            </a:r>
            <a:r>
              <a:rPr lang="en-GB" sz="1800" dirty="0"/>
              <a:t>:</a:t>
            </a:r>
          </a:p>
          <a:p>
            <a:r>
              <a:rPr lang="en-GB" sz="1800" dirty="0"/>
              <a:t>Printing of materials, committee meetings (refreshments), other branch costs for events/campaigning/”freebies”, administration etc</a:t>
            </a:r>
          </a:p>
          <a:p>
            <a:pPr marL="342900" indent="-342900">
              <a:buFont typeface="Arial" panose="020B0604020202020204" pitchFamily="34" charset="0"/>
              <a:buChar char="•"/>
            </a:pPr>
            <a:r>
              <a:rPr lang="en-GB" sz="1800" dirty="0"/>
              <a:t>Budget £450 + £80	Actual Spend – ZERO!!!</a:t>
            </a:r>
          </a:p>
        </p:txBody>
      </p:sp>
    </p:spTree>
    <p:extLst>
      <p:ext uri="{BB962C8B-B14F-4D97-AF65-F5344CB8AC3E}">
        <p14:creationId xmlns:p14="http://schemas.microsoft.com/office/powerpoint/2010/main" val="12567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A3865-7A28-4D13-8BC0-5D330604798F}"/>
              </a:ext>
            </a:extLst>
          </p:cNvPr>
          <p:cNvSpPr>
            <a:spLocks noGrp="1"/>
          </p:cNvSpPr>
          <p:nvPr>
            <p:ph type="body" sz="quarter" idx="10"/>
          </p:nvPr>
        </p:nvSpPr>
        <p:spPr/>
        <p:txBody>
          <a:bodyPr/>
          <a:lstStyle/>
          <a:p>
            <a:r>
              <a:rPr lang="en-GB" dirty="0"/>
              <a:t>Annual Report of Branch Activity 2019</a:t>
            </a:r>
          </a:p>
        </p:txBody>
      </p:sp>
      <p:sp>
        <p:nvSpPr>
          <p:cNvPr id="3" name="Text Placeholder 2">
            <a:extLst>
              <a:ext uri="{FF2B5EF4-FFF2-40B4-BE49-F238E27FC236}">
                <a16:creationId xmlns:a16="http://schemas.microsoft.com/office/drawing/2014/main" id="{721AFED9-A8F8-4EED-BCAF-B93F490737CB}"/>
              </a:ext>
            </a:extLst>
          </p:cNvPr>
          <p:cNvSpPr>
            <a:spLocks noGrp="1"/>
          </p:cNvSpPr>
          <p:nvPr>
            <p:ph type="body" sz="quarter" idx="11"/>
          </p:nvPr>
        </p:nvSpPr>
        <p:spPr>
          <a:xfrm>
            <a:off x="1924050" y="1628775"/>
            <a:ext cx="7683500" cy="4938280"/>
          </a:xfrm>
        </p:spPr>
        <p:txBody>
          <a:bodyPr/>
          <a:lstStyle/>
          <a:p>
            <a:r>
              <a:rPr lang="en-GB" dirty="0"/>
              <a:t>Branch Learning Events:</a:t>
            </a:r>
          </a:p>
          <a:p>
            <a:pPr marL="342900" indent="-342900">
              <a:buFont typeface="Arial" panose="020B0604020202020204" pitchFamily="34" charset="0"/>
              <a:buChar char="•"/>
            </a:pPr>
            <a:r>
              <a:rPr lang="en-GB" dirty="0"/>
              <a:t>March 14</a:t>
            </a:r>
            <a:r>
              <a:rPr lang="en-GB" baseline="30000" dirty="0"/>
              <a:t>th</a:t>
            </a:r>
            <a:r>
              <a:rPr lang="en-GB" dirty="0"/>
              <a:t>  – “What does the RCN do for me?”</a:t>
            </a:r>
          </a:p>
          <a:p>
            <a:pPr marL="342900" indent="-342900">
              <a:buFont typeface="Arial" panose="020B0604020202020204" pitchFamily="34" charset="0"/>
              <a:buChar char="•"/>
            </a:pPr>
            <a:r>
              <a:rPr lang="en-GB" dirty="0"/>
              <a:t>June 7</a:t>
            </a:r>
            <a:r>
              <a:rPr lang="en-GB" baseline="30000" dirty="0"/>
              <a:t>th</a:t>
            </a:r>
            <a:r>
              <a:rPr lang="en-GB" dirty="0"/>
              <a:t> – “Death and Dying – A Collaborative Approach”</a:t>
            </a:r>
          </a:p>
          <a:p>
            <a:pPr marL="342900" indent="-342900">
              <a:buFont typeface="Arial" panose="020B0604020202020204" pitchFamily="34" charset="0"/>
              <a:buChar char="•"/>
            </a:pPr>
            <a:r>
              <a:rPr lang="en-GB" dirty="0"/>
              <a:t>September 20</a:t>
            </a:r>
            <a:r>
              <a:rPr lang="en-GB" baseline="30000" dirty="0"/>
              <a:t>th</a:t>
            </a:r>
            <a:r>
              <a:rPr lang="en-GB" dirty="0"/>
              <a:t>  – “AGM and Study Day”</a:t>
            </a:r>
          </a:p>
          <a:p>
            <a:pPr marL="342900" indent="-342900">
              <a:buFont typeface="Arial" panose="020B0604020202020204" pitchFamily="34" charset="0"/>
              <a:buChar char="•"/>
            </a:pPr>
            <a:endParaRPr lang="en-GB" dirty="0"/>
          </a:p>
          <a:p>
            <a:r>
              <a:rPr lang="en-GB" dirty="0"/>
              <a:t>Congress:</a:t>
            </a:r>
          </a:p>
          <a:p>
            <a:pPr marL="342900" indent="-342900">
              <a:buFont typeface="Arial" panose="020B0604020202020204" pitchFamily="34" charset="0"/>
              <a:buChar char="•"/>
            </a:pPr>
            <a:r>
              <a:rPr lang="en-GB" dirty="0"/>
              <a:t>May 19</a:t>
            </a:r>
            <a:r>
              <a:rPr lang="en-GB" baseline="30000" dirty="0"/>
              <a:t>th</a:t>
            </a:r>
            <a:r>
              <a:rPr lang="en-GB" dirty="0"/>
              <a:t> – 23</a:t>
            </a:r>
            <a:r>
              <a:rPr lang="en-GB" baseline="30000" dirty="0"/>
              <a:t>rd</a:t>
            </a:r>
            <a:r>
              <a:rPr lang="en-GB" dirty="0"/>
              <a:t> </a:t>
            </a:r>
          </a:p>
          <a:p>
            <a:pPr marL="800100" lvl="1" indent="-342900">
              <a:buFont typeface="Arial" panose="020B0604020202020204" pitchFamily="34" charset="0"/>
              <a:buChar char="•"/>
            </a:pPr>
            <a:r>
              <a:rPr lang="en-GB" dirty="0"/>
              <a:t> We supported three fully funded members to attend Congress in Liverpool (Shelley, Dana and Edina)</a:t>
            </a:r>
          </a:p>
          <a:p>
            <a:pPr marL="800100" lvl="1" indent="-342900">
              <a:buFont typeface="Arial" panose="020B0604020202020204" pitchFamily="34" charset="0"/>
              <a:buChar char="•"/>
            </a:pPr>
            <a:r>
              <a:rPr lang="en-GB" dirty="0"/>
              <a:t>Accommodation and Travel was covered</a:t>
            </a:r>
          </a:p>
          <a:p>
            <a:pPr marL="800100" lvl="1" indent="-342900">
              <a:buFont typeface="Arial" panose="020B0604020202020204" pitchFamily="34" charset="0"/>
              <a:buChar char="•"/>
            </a:pPr>
            <a:r>
              <a:rPr lang="en-GB" dirty="0"/>
              <a:t>Congress was held in Liverpool at the ACC Arena – our members stayed in the Ibis Hotel (booked by the Regional Office)</a:t>
            </a:r>
          </a:p>
          <a:p>
            <a:endParaRPr lang="en-GB" baseline="30000" dirty="0"/>
          </a:p>
          <a:p>
            <a:pPr marL="342900" indent="-342900">
              <a:buFont typeface="Arial" panose="020B0604020202020204" pitchFamily="34" charset="0"/>
              <a:buChar char="•"/>
            </a:pPr>
            <a:endParaRPr lang="en-GB" baseline="30000" dirty="0"/>
          </a:p>
          <a:p>
            <a:pPr marL="342900" indent="-342900">
              <a:buFont typeface="Arial" panose="020B0604020202020204" pitchFamily="34" charset="0"/>
              <a:buChar char="•"/>
            </a:pPr>
            <a:endParaRPr lang="en-GB" baseline="30000" dirty="0"/>
          </a:p>
        </p:txBody>
      </p:sp>
    </p:spTree>
    <p:extLst>
      <p:ext uri="{BB962C8B-B14F-4D97-AF65-F5344CB8AC3E}">
        <p14:creationId xmlns:p14="http://schemas.microsoft.com/office/powerpoint/2010/main" val="26764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EA6B4-08A4-4EAC-B105-B726ED6F8C53}"/>
              </a:ext>
            </a:extLst>
          </p:cNvPr>
          <p:cNvSpPr>
            <a:spLocks noGrp="1"/>
          </p:cNvSpPr>
          <p:nvPr>
            <p:ph type="body" sz="quarter" idx="10"/>
          </p:nvPr>
        </p:nvSpPr>
        <p:spPr/>
        <p:txBody>
          <a:bodyPr/>
          <a:lstStyle/>
          <a:p>
            <a:r>
              <a:rPr lang="en-GB" dirty="0"/>
              <a:t>Review of the Year – Branch Activities 2019</a:t>
            </a:r>
          </a:p>
        </p:txBody>
      </p:sp>
      <p:sp>
        <p:nvSpPr>
          <p:cNvPr id="3" name="Text Placeholder 2">
            <a:extLst>
              <a:ext uri="{FF2B5EF4-FFF2-40B4-BE49-F238E27FC236}">
                <a16:creationId xmlns:a16="http://schemas.microsoft.com/office/drawing/2014/main" id="{DB465FE1-F21B-46C7-96DF-F120D29E11AE}"/>
              </a:ext>
            </a:extLst>
          </p:cNvPr>
          <p:cNvSpPr>
            <a:spLocks noGrp="1"/>
          </p:cNvSpPr>
          <p:nvPr>
            <p:ph type="body" sz="quarter" idx="11"/>
          </p:nvPr>
        </p:nvSpPr>
        <p:spPr/>
        <p:txBody>
          <a:bodyPr/>
          <a:lstStyle/>
          <a:p>
            <a:r>
              <a:rPr lang="en-GB" b="1" dirty="0"/>
              <a:t>Learning Events:</a:t>
            </a:r>
          </a:p>
          <a:p>
            <a:r>
              <a:rPr lang="en-GB" dirty="0"/>
              <a:t>March 14</a:t>
            </a:r>
            <a:r>
              <a:rPr lang="en-GB" baseline="30000" dirty="0"/>
              <a:t>th</a:t>
            </a:r>
            <a:r>
              <a:rPr lang="en-GB" dirty="0"/>
              <a:t> – “What does the RCN do for me?”</a:t>
            </a:r>
          </a:p>
          <a:p>
            <a:r>
              <a:rPr lang="en-GB" dirty="0"/>
              <a:t>June 7</a:t>
            </a:r>
            <a:r>
              <a:rPr lang="en-GB" baseline="30000" dirty="0"/>
              <a:t>th</a:t>
            </a:r>
            <a:r>
              <a:rPr lang="en-GB" dirty="0"/>
              <a:t> – “Death and Dying – A Collaborative Approach”</a:t>
            </a:r>
          </a:p>
          <a:p>
            <a:r>
              <a:rPr lang="en-GB" dirty="0"/>
              <a:t>September 20</a:t>
            </a:r>
            <a:r>
              <a:rPr lang="en-GB" baseline="30000" dirty="0"/>
              <a:t>th</a:t>
            </a:r>
            <a:r>
              <a:rPr lang="en-GB" dirty="0"/>
              <a:t> – “AGM and Study Day – Safeguarding”</a:t>
            </a:r>
          </a:p>
          <a:p>
            <a:endParaRPr lang="en-GB" dirty="0"/>
          </a:p>
          <a:p>
            <a:r>
              <a:rPr lang="en-GB" b="1" dirty="0"/>
              <a:t>Branch Meetings/Committee Meetings:</a:t>
            </a:r>
          </a:p>
          <a:p>
            <a:r>
              <a:rPr lang="en-GB" dirty="0"/>
              <a:t>February 21</a:t>
            </a:r>
            <a:r>
              <a:rPr lang="en-GB" baseline="30000" dirty="0"/>
              <a:t>st</a:t>
            </a:r>
            <a:endParaRPr lang="en-GB" dirty="0"/>
          </a:p>
          <a:p>
            <a:r>
              <a:rPr lang="en-GB" dirty="0"/>
              <a:t>April 24</a:t>
            </a:r>
            <a:r>
              <a:rPr lang="en-GB" baseline="30000" dirty="0"/>
              <a:t>th</a:t>
            </a:r>
            <a:endParaRPr lang="en-GB" dirty="0"/>
          </a:p>
          <a:p>
            <a:r>
              <a:rPr lang="en-GB" dirty="0"/>
              <a:t>July 18</a:t>
            </a:r>
            <a:r>
              <a:rPr lang="en-GB" baseline="30000" dirty="0"/>
              <a:t>th</a:t>
            </a:r>
            <a:r>
              <a:rPr lang="en-GB" dirty="0"/>
              <a:t> </a:t>
            </a:r>
          </a:p>
        </p:txBody>
      </p:sp>
    </p:spTree>
    <p:extLst>
      <p:ext uri="{BB962C8B-B14F-4D97-AF65-F5344CB8AC3E}">
        <p14:creationId xmlns:p14="http://schemas.microsoft.com/office/powerpoint/2010/main" val="27682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05987D-D191-47DF-8823-E72ED5645135}"/>
              </a:ext>
            </a:extLst>
          </p:cNvPr>
          <p:cNvSpPr>
            <a:spLocks noGrp="1"/>
          </p:cNvSpPr>
          <p:nvPr>
            <p:ph type="body" sz="quarter" idx="10"/>
          </p:nvPr>
        </p:nvSpPr>
        <p:spPr>
          <a:xfrm>
            <a:off x="425450" y="219075"/>
            <a:ext cx="9182100" cy="597671"/>
          </a:xfrm>
        </p:spPr>
        <p:txBody>
          <a:bodyPr/>
          <a:lstStyle/>
          <a:p>
            <a:r>
              <a:rPr lang="en-GB" sz="2800" b="1" dirty="0"/>
              <a:t>March 14</a:t>
            </a:r>
            <a:r>
              <a:rPr lang="en-GB" sz="2800" b="1" baseline="30000" dirty="0"/>
              <a:t>th</a:t>
            </a:r>
            <a:r>
              <a:rPr lang="en-GB" sz="2800" b="1" dirty="0"/>
              <a:t> – What does the RCN do for me?”</a:t>
            </a:r>
          </a:p>
        </p:txBody>
      </p:sp>
      <p:sp>
        <p:nvSpPr>
          <p:cNvPr id="3" name="Text Placeholder 2">
            <a:extLst>
              <a:ext uri="{FF2B5EF4-FFF2-40B4-BE49-F238E27FC236}">
                <a16:creationId xmlns:a16="http://schemas.microsoft.com/office/drawing/2014/main" id="{DF83395F-F5B6-4009-9ECA-687A8332462F}"/>
              </a:ext>
            </a:extLst>
          </p:cNvPr>
          <p:cNvSpPr>
            <a:spLocks noGrp="1"/>
          </p:cNvSpPr>
          <p:nvPr>
            <p:ph type="body" sz="quarter" idx="11"/>
          </p:nvPr>
        </p:nvSpPr>
        <p:spPr>
          <a:xfrm>
            <a:off x="488271" y="1278384"/>
            <a:ext cx="11203619" cy="5360541"/>
          </a:xfrm>
        </p:spPr>
        <p:txBody>
          <a:bodyPr/>
          <a:lstStyle/>
          <a:p>
            <a:pPr marL="342900" indent="-342900">
              <a:buFont typeface="Arial" panose="020B0604020202020204" pitchFamily="34" charset="0"/>
              <a:buChar char="•"/>
            </a:pPr>
            <a:r>
              <a:rPr lang="en-GB" dirty="0"/>
              <a:t>Approximately 45 delegates attended</a:t>
            </a:r>
          </a:p>
          <a:p>
            <a:pPr marL="342900" indent="-342900">
              <a:buFont typeface="Arial" panose="020B0604020202020204" pitchFamily="34" charset="0"/>
              <a:buChar char="•"/>
            </a:pPr>
            <a:r>
              <a:rPr lang="en-GB" dirty="0"/>
              <a:t>Speakers from:</a:t>
            </a:r>
          </a:p>
          <a:p>
            <a:pPr marL="800100" lvl="1" indent="-342900">
              <a:buFont typeface="Arial" panose="020B0604020202020204" pitchFamily="34" charset="0"/>
              <a:buChar char="•"/>
            </a:pPr>
            <a:r>
              <a:rPr lang="en-GB" dirty="0"/>
              <a:t>Library Services</a:t>
            </a:r>
          </a:p>
          <a:p>
            <a:pPr marL="800100" lvl="1" indent="-342900">
              <a:buFont typeface="Arial" panose="020B0604020202020204" pitchFamily="34" charset="0"/>
              <a:buChar char="•"/>
            </a:pPr>
            <a:r>
              <a:rPr lang="en-GB" dirty="0"/>
              <a:t>Regional Director Lindsey Meeks – Safe and Effective Staffing Campaign</a:t>
            </a:r>
          </a:p>
          <a:p>
            <a:pPr marL="800100" lvl="1" indent="-342900">
              <a:buFont typeface="Arial" panose="020B0604020202020204" pitchFamily="34" charset="0"/>
              <a:buChar char="•"/>
            </a:pPr>
            <a:r>
              <a:rPr lang="en-GB" dirty="0"/>
              <a:t>Legal Services</a:t>
            </a:r>
          </a:p>
          <a:p>
            <a:pPr marL="800100" lvl="1" indent="-342900">
              <a:buFont typeface="Arial" panose="020B0604020202020204" pitchFamily="34" charset="0"/>
              <a:buChar char="•"/>
            </a:pPr>
            <a:r>
              <a:rPr lang="en-GB" dirty="0"/>
              <a:t>Statements and Statement Writing – The importance of Reflection</a:t>
            </a:r>
          </a:p>
          <a:p>
            <a:pPr marL="800100" lvl="1" indent="-342900">
              <a:buFont typeface="Arial" panose="020B0604020202020204" pitchFamily="34" charset="0"/>
              <a:buChar char="•"/>
            </a:pPr>
            <a:r>
              <a:rPr lang="en-GB" dirty="0"/>
              <a:t>RCN Direct</a:t>
            </a:r>
          </a:p>
          <a:p>
            <a:pPr marL="800100" lvl="1" indent="-342900">
              <a:buFont typeface="Arial" panose="020B0604020202020204" pitchFamily="34" charset="0"/>
              <a:buChar char="•"/>
            </a:pPr>
            <a:r>
              <a:rPr lang="en-GB" dirty="0"/>
              <a:t>Member Support Services</a:t>
            </a:r>
          </a:p>
          <a:p>
            <a:pPr marL="800100" lvl="1" indent="-342900">
              <a:buFont typeface="Arial" panose="020B0604020202020204" pitchFamily="34" charset="0"/>
              <a:buChar char="•"/>
            </a:pPr>
            <a:r>
              <a:rPr lang="en-GB" dirty="0"/>
              <a:t>Getting Involved – Campaigning and “The Value of Reps”</a:t>
            </a:r>
          </a:p>
          <a:p>
            <a:pPr marL="342900" indent="-342900">
              <a:buFont typeface="Arial" panose="020B0604020202020204" pitchFamily="34" charset="0"/>
              <a:buChar char="•"/>
            </a:pPr>
            <a:r>
              <a:rPr lang="en-GB" dirty="0"/>
              <a:t>The day was a great success – feedback was positive and members left with a greater understanding of what their membership included</a:t>
            </a:r>
          </a:p>
          <a:p>
            <a:pPr marL="342900" indent="-342900">
              <a:buFont typeface="Arial" panose="020B0604020202020204" pitchFamily="34" charset="0"/>
              <a:buChar char="•"/>
            </a:pPr>
            <a:r>
              <a:rPr lang="en-GB" dirty="0"/>
              <a:t>Many members did not realise what they were entitled to and could access</a:t>
            </a:r>
          </a:p>
          <a:p>
            <a:pPr marL="342900" indent="-342900">
              <a:buFont typeface="Arial" panose="020B0604020202020204" pitchFamily="34" charset="0"/>
              <a:buChar char="•"/>
            </a:pPr>
            <a:r>
              <a:rPr lang="en-GB" dirty="0"/>
              <a:t>The day provided 7 hours of CPD towards revalidation for Registered Nurses</a:t>
            </a:r>
          </a:p>
          <a:p>
            <a:pPr marL="342900" indent="-342900">
              <a:buFont typeface="Arial" panose="020B0604020202020204" pitchFamily="34" charset="0"/>
              <a:buChar char="•"/>
            </a:pPr>
            <a:r>
              <a:rPr lang="en-GB" dirty="0">
                <a:solidFill>
                  <a:srgbClr val="FF0000"/>
                </a:solidFill>
              </a:rPr>
              <a:t>Approximately 9 non attendees who had booked but did not attend – Estimated financial waste £45 </a:t>
            </a:r>
          </a:p>
          <a:p>
            <a:endParaRPr lang="en-GB" b="1" dirty="0"/>
          </a:p>
        </p:txBody>
      </p:sp>
    </p:spTree>
    <p:extLst>
      <p:ext uri="{BB962C8B-B14F-4D97-AF65-F5344CB8AC3E}">
        <p14:creationId xmlns:p14="http://schemas.microsoft.com/office/powerpoint/2010/main" val="11116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3277</Words>
  <Application>Microsoft Office PowerPoint</Application>
  <PresentationFormat>Widescreen</PresentationFormat>
  <Paragraphs>280</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College of Nursing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Juliet</dc:creator>
  <cp:lastModifiedBy>Anna Cureton</cp:lastModifiedBy>
  <cp:revision>107</cp:revision>
  <cp:lastPrinted>2015-07-28T13:43:18Z</cp:lastPrinted>
  <dcterms:created xsi:type="dcterms:W3CDTF">2015-07-23T15:06:20Z</dcterms:created>
  <dcterms:modified xsi:type="dcterms:W3CDTF">2019-10-04T15:02:23Z</dcterms:modified>
</cp:coreProperties>
</file>