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6" Type="http://schemas.microsoft.com/office/2020/02/relationships/classificationlabels" Target="docMetadata/LabelInfo.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Lst>
  <p:notesMasterIdLst>
    <p:notesMasterId r:id="rId39"/>
  </p:notesMasterIdLst>
  <p:sldIdLst>
    <p:sldId id="3397" r:id="rId5"/>
    <p:sldId id="3385" r:id="rId6"/>
    <p:sldId id="3407" r:id="rId7"/>
    <p:sldId id="3408" r:id="rId8"/>
    <p:sldId id="3378" r:id="rId9"/>
    <p:sldId id="3379" r:id="rId10"/>
    <p:sldId id="3391" r:id="rId11"/>
    <p:sldId id="3418" r:id="rId12"/>
    <p:sldId id="3419" r:id="rId13"/>
    <p:sldId id="3420" r:id="rId14"/>
    <p:sldId id="3421" r:id="rId15"/>
    <p:sldId id="3390" r:id="rId16"/>
    <p:sldId id="3394" r:id="rId17"/>
    <p:sldId id="3386" r:id="rId18"/>
    <p:sldId id="3406" r:id="rId19"/>
    <p:sldId id="3398" r:id="rId20"/>
    <p:sldId id="3417" r:id="rId21"/>
    <p:sldId id="3399" r:id="rId22"/>
    <p:sldId id="3400" r:id="rId23"/>
    <p:sldId id="3402" r:id="rId24"/>
    <p:sldId id="3403" r:id="rId25"/>
    <p:sldId id="3404" r:id="rId26"/>
    <p:sldId id="3387" r:id="rId27"/>
    <p:sldId id="3396" r:id="rId28"/>
    <p:sldId id="3405" r:id="rId29"/>
    <p:sldId id="3395" r:id="rId30"/>
    <p:sldId id="3409" r:id="rId31"/>
    <p:sldId id="3413" r:id="rId32"/>
    <p:sldId id="3414" r:id="rId33"/>
    <p:sldId id="3415" r:id="rId34"/>
    <p:sldId id="3401" r:id="rId35"/>
    <p:sldId id="3388" r:id="rId36"/>
    <p:sldId id="3382" r:id="rId37"/>
    <p:sldId id="3384" r:id="rId3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8665F149-059B-50D5-FA78-9784CFAE3C44}" name="Wendy Preston" initials="WP" userId="S::wendy.preston@rcn.org.uk::6479840c-308a-46b9-8873-b79bfcdc0351" providerId="AD"/>
  <p188:author id="{0A1D367D-7C99-2A2B-E072-F5E942D2EF05}" name="Andrea Childe" initials="AC" userId="S::Andrea.Childe@rcn.org.uk::13b3110a-3ecc-4b52-9286-a14d70c612e5"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3469A"/>
    <a:srgbClr val="DD1778"/>
    <a:srgbClr val="001F38"/>
    <a:srgbClr val="F7B20F"/>
    <a:srgbClr val="18254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5D71BDB9-C414-44B4-BFBA-3132269111BA}" v="1" dt="2022-06-01T10:28:52.734"/>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vertBarState="minimized">
    <p:restoredLeft sz="19789" autoAdjust="0"/>
    <p:restoredTop sz="84050" autoAdjust="0"/>
  </p:normalViewPr>
  <p:slideViewPr>
    <p:cSldViewPr snapToGrid="0">
      <p:cViewPr varScale="1">
        <p:scale>
          <a:sx n="56" d="100"/>
          <a:sy n="56" d="100"/>
        </p:scale>
        <p:origin x="1376" y="48"/>
      </p:cViewPr>
      <p:guideLst/>
    </p:cSldViewPr>
  </p:slideViewPr>
  <p:outlineViewPr>
    <p:cViewPr>
      <p:scale>
        <a:sx n="33" d="100"/>
        <a:sy n="33" d="100"/>
      </p:scale>
      <p:origin x="0" y="-7173"/>
    </p:cViewPr>
  </p:outlineViewPr>
  <p:notesTextViewPr>
    <p:cViewPr>
      <p:scale>
        <a:sx n="1" d="1"/>
        <a:sy n="1" d="1"/>
      </p:scale>
      <p:origin x="0" y="0"/>
    </p:cViewPr>
  </p:notesTextViewPr>
  <p:notesViewPr>
    <p:cSldViewPr snapToGrid="0">
      <p:cViewPr varScale="1">
        <p:scale>
          <a:sx n="58" d="100"/>
          <a:sy n="58" d="100"/>
        </p:scale>
        <p:origin x="2285" y="35"/>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notesMaster" Target="notesMasters/notesMaster1.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theme" Target="theme/theme1.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presProps" Target="presProps.xml"/><Relationship Id="rId45" Type="http://schemas.microsoft.com/office/2018/10/relationships/authors" Target="author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microsoft.com/office/2015/10/relationships/revisionInfo" Target="revisionInfo.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tableStyles" Target="tableStyles.xml"/><Relationship Id="rId8" Type="http://schemas.openxmlformats.org/officeDocument/2006/relationships/slide" Target="slides/slide4.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20" Type="http://schemas.openxmlformats.org/officeDocument/2006/relationships/slide" Target="slides/slide16.xml"/><Relationship Id="rId41"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CE7D4EE-A5F4-4F62-A64D-24B26473E18E}" type="datetimeFigureOut">
              <a:rPr lang="en-GB" smtClean="0"/>
              <a:t>07/11/2023</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A8A024E-0579-4CB5-9D5A-B46D76015E65}" type="slidenum">
              <a:rPr lang="en-GB" smtClean="0"/>
              <a:t>‹#›</a:t>
            </a:fld>
            <a:endParaRPr lang="en-GB"/>
          </a:p>
        </p:txBody>
      </p:sp>
    </p:spTree>
    <p:extLst>
      <p:ext uri="{BB962C8B-B14F-4D97-AF65-F5344CB8AC3E}">
        <p14:creationId xmlns:p14="http://schemas.microsoft.com/office/powerpoint/2010/main" val="227041095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3" Type="http://schemas.openxmlformats.org/officeDocument/2006/relationships/hyperlink" Target="https://www.rcn.org.uk/Professional-Development/publications/raising-and-escalating-concerns-uk-pub-010-714" TargetMode="External"/><Relationship Id="rId2" Type="http://schemas.openxmlformats.org/officeDocument/2006/relationships/slide" Target="../slides/slide14.xml"/><Relationship Id="rId1" Type="http://schemas.openxmlformats.org/officeDocument/2006/relationships/notesMaster" Target="../notesMasters/notesMaster1.xml"/><Relationship Id="rId5" Type="http://schemas.openxmlformats.org/officeDocument/2006/relationships/hyperlink" Target="https://www.rcn.org.uk/covid-19/covid-19-raising-concerns-letter-for-nursing-support-workers" TargetMode="External"/><Relationship Id="rId4" Type="http://schemas.openxmlformats.org/officeDocument/2006/relationships/hyperlink" Target="https://www.rcn.org.uk/covid-19/covid-19-raising-concerns-letter" TargetMode="Externa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3" Type="http://schemas.openxmlformats.org/officeDocument/2006/relationships/hyperlink" Target="https://www.rcn.org.uk/professional-development/nursing-workforce-standards" TargetMode="External"/><Relationship Id="rId2" Type="http://schemas.openxmlformats.org/officeDocument/2006/relationships/slide" Target="../slides/slide33.xml"/><Relationship Id="rId1" Type="http://schemas.openxmlformats.org/officeDocument/2006/relationships/notesMaster" Target="../notesMasters/notesMaster1.xml"/><Relationship Id="rId4" Type="http://schemas.openxmlformats.org/officeDocument/2006/relationships/hyperlink" Target="https://www.rcn.org.uk/professional-development/nursing-workforce-standards/nursing-workforce-standards-faqs" TargetMode="Externa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3" Type="http://schemas.openxmlformats.org/officeDocument/2006/relationships/hyperlink" Target="http://www.rcn.org.uk/nursingworkforcestandards" TargetMode="External"/><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3" Type="http://schemas.openxmlformats.org/officeDocument/2006/relationships/hyperlink" Target="http://www.rcn.org.uk/professional-development/publications/rcn-workforce-standards-uk-pub-009681" TargetMode="External"/><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7A8A024E-0579-4CB5-9D5A-B46D76015E65}" type="slidenum">
              <a:rPr lang="en-GB" smtClean="0"/>
              <a:t>1</a:t>
            </a:fld>
            <a:endParaRPr lang="en-GB"/>
          </a:p>
        </p:txBody>
      </p:sp>
    </p:spTree>
    <p:extLst>
      <p:ext uri="{BB962C8B-B14F-4D97-AF65-F5344CB8AC3E}">
        <p14:creationId xmlns:p14="http://schemas.microsoft.com/office/powerpoint/2010/main" val="367710952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hlinkClick r:id="rId3"/>
              </a:rPr>
              <a:t>Raising and Escalating | Publications | Royal College of Nursing (rcn.org.uk)</a:t>
            </a:r>
            <a:endParaRPr lang="en-US" dirty="0"/>
          </a:p>
          <a:p>
            <a:endParaRPr lang="en-GB" dirty="0"/>
          </a:p>
          <a:p>
            <a:r>
              <a:rPr lang="en-GB" dirty="0"/>
              <a:t>On the standards webpage there are also links to:</a:t>
            </a:r>
          </a:p>
          <a:p>
            <a:pPr marL="171450" indent="-171450">
              <a:buFont typeface="Arial" panose="020B0604020202020204" pitchFamily="34" charset="0"/>
              <a:buChar char="•"/>
            </a:pPr>
            <a:r>
              <a:rPr lang="en-GB" dirty="0"/>
              <a:t>Raising concerns letter re staffing for nurses</a:t>
            </a:r>
          </a:p>
          <a:p>
            <a:pPr marL="171450" indent="-171450">
              <a:buFont typeface="Arial" panose="020B0604020202020204" pitchFamily="34" charset="0"/>
              <a:buChar char="•"/>
            </a:pPr>
            <a:r>
              <a:rPr lang="en-GB" dirty="0"/>
              <a:t>Raising concerns letter for nursing support workers</a:t>
            </a:r>
          </a:p>
          <a:p>
            <a:pPr marL="171450" indent="-171450">
              <a:buFont typeface="Arial" panose="020B0604020202020204" pitchFamily="34" charset="0"/>
              <a:buChar char="•"/>
            </a:pPr>
            <a:r>
              <a:rPr lang="en-GB" dirty="0">
                <a:hlinkClick r:id="rId4"/>
              </a:rPr>
              <a:t>https://www.rcn.org.uk/covid-19/covid-19-raising-concerns-letter</a:t>
            </a:r>
            <a:r>
              <a:rPr lang="en-GB" dirty="0"/>
              <a:t> </a:t>
            </a:r>
          </a:p>
          <a:p>
            <a:pPr marL="171450" indent="-171450">
              <a:buFont typeface="Arial" panose="020B0604020202020204" pitchFamily="34" charset="0"/>
              <a:buChar char="•"/>
            </a:pPr>
            <a:r>
              <a:rPr lang="en-GB" dirty="0">
                <a:hlinkClick r:id="rId5"/>
              </a:rPr>
              <a:t>https://www.rcn.org.uk/covid-19/covid-19-raising-concerns-letter-for-nursing-support-workers</a:t>
            </a:r>
            <a:r>
              <a:rPr lang="en-GB" dirty="0"/>
              <a:t> </a:t>
            </a:r>
          </a:p>
        </p:txBody>
      </p:sp>
      <p:sp>
        <p:nvSpPr>
          <p:cNvPr id="4" name="Slide Number Placeholder 3"/>
          <p:cNvSpPr>
            <a:spLocks noGrp="1"/>
          </p:cNvSpPr>
          <p:nvPr>
            <p:ph type="sldNum" sz="quarter" idx="5"/>
          </p:nvPr>
        </p:nvSpPr>
        <p:spPr/>
        <p:txBody>
          <a:bodyPr/>
          <a:lstStyle/>
          <a:p>
            <a:fld id="{7A8A024E-0579-4CB5-9D5A-B46D76015E65}" type="slidenum">
              <a:rPr lang="en-GB" smtClean="0"/>
              <a:t>14</a:t>
            </a:fld>
            <a:endParaRPr lang="en-GB"/>
          </a:p>
        </p:txBody>
      </p:sp>
    </p:spTree>
    <p:extLst>
      <p:ext uri="{BB962C8B-B14F-4D97-AF65-F5344CB8AC3E}">
        <p14:creationId xmlns:p14="http://schemas.microsoft.com/office/powerpoint/2010/main" val="213815693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7A8A024E-0579-4CB5-9D5A-B46D76015E65}" type="slidenum">
              <a:rPr lang="en-GB" smtClean="0"/>
              <a:t>16</a:t>
            </a:fld>
            <a:endParaRPr lang="en-GB"/>
          </a:p>
        </p:txBody>
      </p:sp>
    </p:spTree>
    <p:extLst>
      <p:ext uri="{BB962C8B-B14F-4D97-AF65-F5344CB8AC3E}">
        <p14:creationId xmlns:p14="http://schemas.microsoft.com/office/powerpoint/2010/main" val="105407289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Summary of standard 1</a:t>
            </a:r>
          </a:p>
        </p:txBody>
      </p:sp>
      <p:sp>
        <p:nvSpPr>
          <p:cNvPr id="4" name="Slide Number Placeholder 3"/>
          <p:cNvSpPr>
            <a:spLocks noGrp="1"/>
          </p:cNvSpPr>
          <p:nvPr>
            <p:ph type="sldNum" sz="quarter" idx="5"/>
          </p:nvPr>
        </p:nvSpPr>
        <p:spPr/>
        <p:txBody>
          <a:bodyPr/>
          <a:lstStyle/>
          <a:p>
            <a:fld id="{7A8A024E-0579-4CB5-9D5A-B46D76015E65}" type="slidenum">
              <a:rPr lang="en-GB" smtClean="0"/>
              <a:t>18</a:t>
            </a:fld>
            <a:endParaRPr lang="en-GB"/>
          </a:p>
        </p:txBody>
      </p:sp>
    </p:spTree>
    <p:extLst>
      <p:ext uri="{BB962C8B-B14F-4D97-AF65-F5344CB8AC3E}">
        <p14:creationId xmlns:p14="http://schemas.microsoft.com/office/powerpoint/2010/main" val="392863241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A summary of standard 2 </a:t>
            </a:r>
          </a:p>
        </p:txBody>
      </p:sp>
      <p:sp>
        <p:nvSpPr>
          <p:cNvPr id="4" name="Slide Number Placeholder 3"/>
          <p:cNvSpPr>
            <a:spLocks noGrp="1"/>
          </p:cNvSpPr>
          <p:nvPr>
            <p:ph type="sldNum" sz="quarter" idx="5"/>
          </p:nvPr>
        </p:nvSpPr>
        <p:spPr/>
        <p:txBody>
          <a:bodyPr/>
          <a:lstStyle/>
          <a:p>
            <a:fld id="{7A8A024E-0579-4CB5-9D5A-B46D76015E65}" type="slidenum">
              <a:rPr lang="en-GB" smtClean="0"/>
              <a:t>19</a:t>
            </a:fld>
            <a:endParaRPr lang="en-GB"/>
          </a:p>
        </p:txBody>
      </p:sp>
    </p:spTree>
    <p:extLst>
      <p:ext uri="{BB962C8B-B14F-4D97-AF65-F5344CB8AC3E}">
        <p14:creationId xmlns:p14="http://schemas.microsoft.com/office/powerpoint/2010/main" val="274209803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An example of how the standards can be used by an executive level nurse to influence change. </a:t>
            </a:r>
          </a:p>
        </p:txBody>
      </p:sp>
      <p:sp>
        <p:nvSpPr>
          <p:cNvPr id="4" name="Slide Number Placeholder 3"/>
          <p:cNvSpPr>
            <a:spLocks noGrp="1"/>
          </p:cNvSpPr>
          <p:nvPr>
            <p:ph type="sldNum" sz="quarter" idx="5"/>
          </p:nvPr>
        </p:nvSpPr>
        <p:spPr/>
        <p:txBody>
          <a:bodyPr/>
          <a:lstStyle/>
          <a:p>
            <a:fld id="{7A8A024E-0579-4CB5-9D5A-B46D76015E65}" type="slidenum">
              <a:rPr lang="en-GB" smtClean="0"/>
              <a:t>20</a:t>
            </a:fld>
            <a:endParaRPr lang="en-GB"/>
          </a:p>
        </p:txBody>
      </p:sp>
    </p:spTree>
    <p:extLst>
      <p:ext uri="{BB962C8B-B14F-4D97-AF65-F5344CB8AC3E}">
        <p14:creationId xmlns:p14="http://schemas.microsoft.com/office/powerpoint/2010/main" val="334077657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Example of using the standards to influence change in an independent sector setting and also for nurse leaders who are not executive level.  </a:t>
            </a:r>
          </a:p>
        </p:txBody>
      </p:sp>
      <p:sp>
        <p:nvSpPr>
          <p:cNvPr id="4" name="Slide Number Placeholder 3"/>
          <p:cNvSpPr>
            <a:spLocks noGrp="1"/>
          </p:cNvSpPr>
          <p:nvPr>
            <p:ph type="sldNum" sz="quarter" idx="5"/>
          </p:nvPr>
        </p:nvSpPr>
        <p:spPr/>
        <p:txBody>
          <a:bodyPr/>
          <a:lstStyle/>
          <a:p>
            <a:fld id="{7A8A024E-0579-4CB5-9D5A-B46D76015E65}" type="slidenum">
              <a:rPr lang="en-GB" smtClean="0"/>
              <a:t>21</a:t>
            </a:fld>
            <a:endParaRPr lang="en-GB"/>
          </a:p>
        </p:txBody>
      </p:sp>
    </p:spTree>
    <p:extLst>
      <p:ext uri="{BB962C8B-B14F-4D97-AF65-F5344CB8AC3E}">
        <p14:creationId xmlns:p14="http://schemas.microsoft.com/office/powerpoint/2010/main" val="304087522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Examples of how the standards can be interpreted within the care home (with nursing) setting.</a:t>
            </a:r>
          </a:p>
          <a:p>
            <a:r>
              <a:rPr lang="en-GB" dirty="0"/>
              <a:t>Narrative followed by two slides with the related standards summarised.  </a:t>
            </a:r>
          </a:p>
        </p:txBody>
      </p:sp>
      <p:sp>
        <p:nvSpPr>
          <p:cNvPr id="4" name="Slide Number Placeholder 3"/>
          <p:cNvSpPr>
            <a:spLocks noGrp="1"/>
          </p:cNvSpPr>
          <p:nvPr>
            <p:ph type="sldNum" sz="quarter" idx="5"/>
          </p:nvPr>
        </p:nvSpPr>
        <p:spPr/>
        <p:txBody>
          <a:bodyPr/>
          <a:lstStyle/>
          <a:p>
            <a:fld id="{7A8A024E-0579-4CB5-9D5A-B46D76015E65}" type="slidenum">
              <a:rPr lang="en-GB" smtClean="0"/>
              <a:t>22</a:t>
            </a:fld>
            <a:endParaRPr lang="en-GB"/>
          </a:p>
        </p:txBody>
      </p:sp>
    </p:spTree>
    <p:extLst>
      <p:ext uri="{BB962C8B-B14F-4D97-AF65-F5344CB8AC3E}">
        <p14:creationId xmlns:p14="http://schemas.microsoft.com/office/powerpoint/2010/main" val="87007611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Case example: using the standards to influence change in advanced practice. </a:t>
            </a:r>
          </a:p>
          <a:p>
            <a:r>
              <a:rPr lang="en-GB" dirty="0"/>
              <a:t>The standards can also work along side the RCN Advanced Practice Standards - https://www.rcn.org.uk/professional-development/advanced-practice-standards </a:t>
            </a:r>
          </a:p>
          <a:p>
            <a:r>
              <a:rPr lang="en-GB" dirty="0"/>
              <a:t> </a:t>
            </a:r>
          </a:p>
        </p:txBody>
      </p:sp>
      <p:sp>
        <p:nvSpPr>
          <p:cNvPr id="4" name="Slide Number Placeholder 3"/>
          <p:cNvSpPr>
            <a:spLocks noGrp="1"/>
          </p:cNvSpPr>
          <p:nvPr>
            <p:ph type="sldNum" sz="quarter" idx="5"/>
          </p:nvPr>
        </p:nvSpPr>
        <p:spPr/>
        <p:txBody>
          <a:bodyPr/>
          <a:lstStyle/>
          <a:p>
            <a:fld id="{7A8A024E-0579-4CB5-9D5A-B46D76015E65}" type="slidenum">
              <a:rPr lang="en-GB" smtClean="0"/>
              <a:t>25</a:t>
            </a:fld>
            <a:endParaRPr lang="en-GB"/>
          </a:p>
        </p:txBody>
      </p:sp>
    </p:spTree>
    <p:extLst>
      <p:ext uri="{BB962C8B-B14F-4D97-AF65-F5344CB8AC3E}">
        <p14:creationId xmlns:p14="http://schemas.microsoft.com/office/powerpoint/2010/main" val="145626003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Interpretation of the standards for advanced nursing practice, mapped to the four pillars of advance practice</a:t>
            </a:r>
          </a:p>
        </p:txBody>
      </p:sp>
      <p:sp>
        <p:nvSpPr>
          <p:cNvPr id="4" name="Slide Number Placeholder 3"/>
          <p:cNvSpPr>
            <a:spLocks noGrp="1"/>
          </p:cNvSpPr>
          <p:nvPr>
            <p:ph type="sldNum" sz="quarter" idx="5"/>
          </p:nvPr>
        </p:nvSpPr>
        <p:spPr/>
        <p:txBody>
          <a:bodyPr/>
          <a:lstStyle/>
          <a:p>
            <a:fld id="{7A8A024E-0579-4CB5-9D5A-B46D76015E65}" type="slidenum">
              <a:rPr lang="en-GB" smtClean="0"/>
              <a:t>26</a:t>
            </a:fld>
            <a:endParaRPr lang="en-GB"/>
          </a:p>
        </p:txBody>
      </p:sp>
    </p:spTree>
    <p:extLst>
      <p:ext uri="{BB962C8B-B14F-4D97-AF65-F5344CB8AC3E}">
        <p14:creationId xmlns:p14="http://schemas.microsoft.com/office/powerpoint/2010/main" val="301893013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Summary of standard 1</a:t>
            </a:r>
          </a:p>
        </p:txBody>
      </p:sp>
      <p:sp>
        <p:nvSpPr>
          <p:cNvPr id="4" name="Slide Number Placeholder 3"/>
          <p:cNvSpPr>
            <a:spLocks noGrp="1"/>
          </p:cNvSpPr>
          <p:nvPr>
            <p:ph type="sldNum" sz="quarter" idx="5"/>
          </p:nvPr>
        </p:nvSpPr>
        <p:spPr/>
        <p:txBody>
          <a:bodyPr/>
          <a:lstStyle/>
          <a:p>
            <a:fld id="{7A8A024E-0579-4CB5-9D5A-B46D76015E65}" type="slidenum">
              <a:rPr lang="en-GB" smtClean="0"/>
              <a:t>28</a:t>
            </a:fld>
            <a:endParaRPr lang="en-GB"/>
          </a:p>
        </p:txBody>
      </p:sp>
    </p:spTree>
    <p:extLst>
      <p:ext uri="{BB962C8B-B14F-4D97-AF65-F5344CB8AC3E}">
        <p14:creationId xmlns:p14="http://schemas.microsoft.com/office/powerpoint/2010/main" val="389880943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This can be used as a title slide if required</a:t>
            </a:r>
          </a:p>
        </p:txBody>
      </p:sp>
      <p:sp>
        <p:nvSpPr>
          <p:cNvPr id="4" name="Slide Number Placeholder 3"/>
          <p:cNvSpPr>
            <a:spLocks noGrp="1"/>
          </p:cNvSpPr>
          <p:nvPr>
            <p:ph type="sldNum" sz="quarter" idx="5"/>
          </p:nvPr>
        </p:nvSpPr>
        <p:spPr/>
        <p:txBody>
          <a:bodyPr/>
          <a:lstStyle/>
          <a:p>
            <a:fld id="{7A8A024E-0579-4CB5-9D5A-B46D76015E65}" type="slidenum">
              <a:rPr lang="en-GB" smtClean="0"/>
              <a:t>2</a:t>
            </a:fld>
            <a:endParaRPr lang="en-GB"/>
          </a:p>
        </p:txBody>
      </p:sp>
    </p:spTree>
    <p:extLst>
      <p:ext uri="{BB962C8B-B14F-4D97-AF65-F5344CB8AC3E}">
        <p14:creationId xmlns:p14="http://schemas.microsoft.com/office/powerpoint/2010/main" val="229974314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Summary of standard 1</a:t>
            </a:r>
          </a:p>
        </p:txBody>
      </p:sp>
      <p:sp>
        <p:nvSpPr>
          <p:cNvPr id="4" name="Slide Number Placeholder 3"/>
          <p:cNvSpPr>
            <a:spLocks noGrp="1"/>
          </p:cNvSpPr>
          <p:nvPr>
            <p:ph type="sldNum" sz="quarter" idx="5"/>
          </p:nvPr>
        </p:nvSpPr>
        <p:spPr/>
        <p:txBody>
          <a:bodyPr/>
          <a:lstStyle/>
          <a:p>
            <a:fld id="{7A8A024E-0579-4CB5-9D5A-B46D76015E65}" type="slidenum">
              <a:rPr lang="en-GB" smtClean="0"/>
              <a:t>29</a:t>
            </a:fld>
            <a:endParaRPr lang="en-GB"/>
          </a:p>
        </p:txBody>
      </p:sp>
    </p:spTree>
    <p:extLst>
      <p:ext uri="{BB962C8B-B14F-4D97-AF65-F5344CB8AC3E}">
        <p14:creationId xmlns:p14="http://schemas.microsoft.com/office/powerpoint/2010/main" val="370777049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Summary of standard 1</a:t>
            </a:r>
          </a:p>
        </p:txBody>
      </p:sp>
      <p:sp>
        <p:nvSpPr>
          <p:cNvPr id="4" name="Slide Number Placeholder 3"/>
          <p:cNvSpPr>
            <a:spLocks noGrp="1"/>
          </p:cNvSpPr>
          <p:nvPr>
            <p:ph type="sldNum" sz="quarter" idx="5"/>
          </p:nvPr>
        </p:nvSpPr>
        <p:spPr/>
        <p:txBody>
          <a:bodyPr/>
          <a:lstStyle/>
          <a:p>
            <a:fld id="{7A8A024E-0579-4CB5-9D5A-B46D76015E65}" type="slidenum">
              <a:rPr lang="en-GB" smtClean="0"/>
              <a:t>30</a:t>
            </a:fld>
            <a:endParaRPr lang="en-GB"/>
          </a:p>
        </p:txBody>
      </p:sp>
    </p:spTree>
    <p:extLst>
      <p:ext uri="{BB962C8B-B14F-4D97-AF65-F5344CB8AC3E}">
        <p14:creationId xmlns:p14="http://schemas.microsoft.com/office/powerpoint/2010/main" val="351550865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These are some supportive comments from stakeholders regarding the standards. We have also received positive feedback from regulators such as the CQC.   </a:t>
            </a:r>
          </a:p>
        </p:txBody>
      </p:sp>
      <p:sp>
        <p:nvSpPr>
          <p:cNvPr id="4" name="Slide Number Placeholder 3"/>
          <p:cNvSpPr>
            <a:spLocks noGrp="1"/>
          </p:cNvSpPr>
          <p:nvPr>
            <p:ph type="sldNum" sz="quarter" idx="5"/>
          </p:nvPr>
        </p:nvSpPr>
        <p:spPr/>
        <p:txBody>
          <a:bodyPr/>
          <a:lstStyle/>
          <a:p>
            <a:fld id="{C92312DC-EA5C-4C45-A4F8-099BD321170C}" type="slidenum">
              <a:rPr lang="en-GB" smtClean="0"/>
              <a:t>32</a:t>
            </a:fld>
            <a:endParaRPr lang="en-GB"/>
          </a:p>
        </p:txBody>
      </p:sp>
    </p:spTree>
    <p:extLst>
      <p:ext uri="{BB962C8B-B14F-4D97-AF65-F5344CB8AC3E}">
        <p14:creationId xmlns:p14="http://schemas.microsoft.com/office/powerpoint/2010/main" val="180586397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hlinkClick r:id="rId3"/>
              </a:rPr>
              <a:t>Nursing Workforce Standards | Professional Development | Royal College of Nursing (rcn.org.uk)</a:t>
            </a:r>
            <a:endParaRPr lang="en-GB" dirty="0"/>
          </a:p>
          <a:p>
            <a:endParaRPr lang="en-GB" dirty="0"/>
          </a:p>
          <a:p>
            <a:r>
              <a:rPr lang="en-GB" dirty="0"/>
              <a:t>FAQs </a:t>
            </a:r>
            <a:r>
              <a:rPr lang="en-GB" dirty="0">
                <a:hlinkClick r:id="rId4"/>
              </a:rPr>
              <a:t>Nursing Workforce Standards FAQs | Professional Development | Royal College of Nursing (rcn.org.uk)</a:t>
            </a:r>
            <a:r>
              <a:rPr lang="en-GB" dirty="0"/>
              <a:t> </a:t>
            </a:r>
          </a:p>
          <a:p>
            <a:endParaRPr lang="en-GB" dirty="0"/>
          </a:p>
          <a:p>
            <a:endParaRPr lang="en-GB" dirty="0"/>
          </a:p>
        </p:txBody>
      </p:sp>
      <p:sp>
        <p:nvSpPr>
          <p:cNvPr id="4" name="Slide Number Placeholder 3"/>
          <p:cNvSpPr>
            <a:spLocks noGrp="1"/>
          </p:cNvSpPr>
          <p:nvPr>
            <p:ph type="sldNum" sz="quarter" idx="5"/>
          </p:nvPr>
        </p:nvSpPr>
        <p:spPr/>
        <p:txBody>
          <a:bodyPr/>
          <a:lstStyle/>
          <a:p>
            <a:fld id="{C92312DC-EA5C-4C45-A4F8-099BD321170C}" type="slidenum">
              <a:rPr lang="en-GB" smtClean="0"/>
              <a:t>33</a:t>
            </a:fld>
            <a:endParaRPr lang="en-GB"/>
          </a:p>
        </p:txBody>
      </p:sp>
    </p:spTree>
    <p:extLst>
      <p:ext uri="{BB962C8B-B14F-4D97-AF65-F5344CB8AC3E}">
        <p14:creationId xmlns:p14="http://schemas.microsoft.com/office/powerpoint/2010/main" val="324679599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C92312DC-EA5C-4C45-A4F8-099BD321170C}" type="slidenum">
              <a:rPr lang="en-GB" smtClean="0"/>
              <a:t>34</a:t>
            </a:fld>
            <a:endParaRPr lang="en-GB"/>
          </a:p>
        </p:txBody>
      </p:sp>
    </p:spTree>
    <p:extLst>
      <p:ext uri="{BB962C8B-B14F-4D97-AF65-F5344CB8AC3E}">
        <p14:creationId xmlns:p14="http://schemas.microsoft.com/office/powerpoint/2010/main" val="50906955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This slide provides a timeline to the UK staffing for safe and effective care campaign to date. </a:t>
            </a:r>
          </a:p>
          <a:p>
            <a:endParaRPr lang="en-GB" dirty="0"/>
          </a:p>
          <a:p>
            <a:r>
              <a:rPr lang="en-GB" dirty="0"/>
              <a:t>Publications:</a:t>
            </a:r>
          </a:p>
          <a:p>
            <a:endParaRPr lang="en-GB" dirty="0"/>
          </a:p>
          <a:p>
            <a:r>
              <a:rPr lang="en-GB" dirty="0"/>
              <a:t>SSEC: The real picture: https://www.rcn.org.uk/professional-development/publications/pub-006195</a:t>
            </a:r>
          </a:p>
          <a:p>
            <a:r>
              <a:rPr lang="en-GB" dirty="0"/>
              <a:t>published May 2017 </a:t>
            </a:r>
          </a:p>
          <a:p>
            <a:endParaRPr lang="en-GB" dirty="0"/>
          </a:p>
          <a:p>
            <a:r>
              <a:rPr lang="en-GB" dirty="0"/>
              <a:t>SSEC: against the odds:  https://www.rcn.org.uk/professional-development/publications/pub-006415</a:t>
            </a:r>
          </a:p>
          <a:p>
            <a:r>
              <a:rPr lang="en-GB" dirty="0"/>
              <a:t>A summary of a member survey </a:t>
            </a:r>
          </a:p>
          <a:p>
            <a:r>
              <a:rPr lang="en-GB" dirty="0"/>
              <a:t>Sept 2017</a:t>
            </a:r>
          </a:p>
          <a:p>
            <a:endParaRPr lang="en-GB" dirty="0"/>
          </a:p>
          <a:p>
            <a:r>
              <a:rPr lang="en-GB" dirty="0"/>
              <a:t>SSEC in the UK: https://www.rcn.org.uk/professional-development/publications/staffing-for-safe-and-effective-care-pub-008067</a:t>
            </a:r>
          </a:p>
          <a:p>
            <a:r>
              <a:rPr lang="en-GB" dirty="0"/>
              <a:t>January 2020</a:t>
            </a:r>
          </a:p>
        </p:txBody>
      </p:sp>
      <p:sp>
        <p:nvSpPr>
          <p:cNvPr id="4" name="Slide Number Placeholder 3"/>
          <p:cNvSpPr>
            <a:spLocks noGrp="1"/>
          </p:cNvSpPr>
          <p:nvPr>
            <p:ph type="sldNum" sz="quarter" idx="5"/>
          </p:nvPr>
        </p:nvSpPr>
        <p:spPr/>
        <p:txBody>
          <a:bodyPr/>
          <a:lstStyle/>
          <a:p>
            <a:fld id="{7A8A024E-0579-4CB5-9D5A-B46D76015E65}" type="slidenum">
              <a:rPr lang="en-GB" smtClean="0"/>
              <a:t>3</a:t>
            </a:fld>
            <a:endParaRPr lang="en-GB"/>
          </a:p>
        </p:txBody>
      </p:sp>
    </p:spTree>
    <p:extLst>
      <p:ext uri="{BB962C8B-B14F-4D97-AF65-F5344CB8AC3E}">
        <p14:creationId xmlns:p14="http://schemas.microsoft.com/office/powerpoint/2010/main" val="392498379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We have developed a set of key principles</a:t>
            </a:r>
          </a:p>
        </p:txBody>
      </p:sp>
      <p:sp>
        <p:nvSpPr>
          <p:cNvPr id="4" name="Slide Number Placeholder 3"/>
          <p:cNvSpPr>
            <a:spLocks noGrp="1"/>
          </p:cNvSpPr>
          <p:nvPr>
            <p:ph type="sldNum" sz="quarter" idx="5"/>
          </p:nvPr>
        </p:nvSpPr>
        <p:spPr/>
        <p:txBody>
          <a:bodyPr/>
          <a:lstStyle/>
          <a:p>
            <a:fld id="{7A8A024E-0579-4CB5-9D5A-B46D76015E65}" type="slidenum">
              <a:rPr lang="en-GB" smtClean="0"/>
              <a:t>4</a:t>
            </a:fld>
            <a:endParaRPr lang="en-GB"/>
          </a:p>
        </p:txBody>
      </p:sp>
    </p:spTree>
    <p:extLst>
      <p:ext uri="{BB962C8B-B14F-4D97-AF65-F5344CB8AC3E}">
        <p14:creationId xmlns:p14="http://schemas.microsoft.com/office/powerpoint/2010/main" val="403103551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The video is also available on the webpage: </a:t>
            </a:r>
            <a:r>
              <a:rPr lang="en-GB" dirty="0">
                <a:hlinkClick r:id="rId3"/>
              </a:rPr>
              <a:t>http://www.rcn.org.uk/nursingworkforcestandards</a:t>
            </a:r>
            <a:r>
              <a:rPr lang="en-GB" dirty="0"/>
              <a:t> </a:t>
            </a:r>
          </a:p>
        </p:txBody>
      </p:sp>
      <p:sp>
        <p:nvSpPr>
          <p:cNvPr id="4" name="Slide Number Placeholder 3"/>
          <p:cNvSpPr>
            <a:spLocks noGrp="1"/>
          </p:cNvSpPr>
          <p:nvPr>
            <p:ph type="sldNum" sz="quarter" idx="5"/>
          </p:nvPr>
        </p:nvSpPr>
        <p:spPr/>
        <p:txBody>
          <a:bodyPr/>
          <a:lstStyle/>
          <a:p>
            <a:fld id="{C92312DC-EA5C-4C45-A4F8-099BD321170C}" type="slidenum">
              <a:rPr lang="en-GB" smtClean="0"/>
              <a:t>5</a:t>
            </a:fld>
            <a:endParaRPr lang="en-GB"/>
          </a:p>
        </p:txBody>
      </p:sp>
    </p:spTree>
    <p:extLst>
      <p:ext uri="{BB962C8B-B14F-4D97-AF65-F5344CB8AC3E}">
        <p14:creationId xmlns:p14="http://schemas.microsoft.com/office/powerpoint/2010/main" val="107411643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Introduction to the nursing workforce standards. </a:t>
            </a:r>
          </a:p>
        </p:txBody>
      </p:sp>
      <p:sp>
        <p:nvSpPr>
          <p:cNvPr id="4" name="Slide Number Placeholder 3"/>
          <p:cNvSpPr>
            <a:spLocks noGrp="1"/>
          </p:cNvSpPr>
          <p:nvPr>
            <p:ph type="sldNum" sz="quarter" idx="5"/>
          </p:nvPr>
        </p:nvSpPr>
        <p:spPr/>
        <p:txBody>
          <a:bodyPr/>
          <a:lstStyle/>
          <a:p>
            <a:fld id="{7A8A024E-0579-4CB5-9D5A-B46D76015E65}" type="slidenum">
              <a:rPr lang="en-GB" smtClean="0"/>
              <a:t>6</a:t>
            </a:fld>
            <a:endParaRPr lang="en-GB"/>
          </a:p>
        </p:txBody>
      </p:sp>
    </p:spTree>
    <p:extLst>
      <p:ext uri="{BB962C8B-B14F-4D97-AF65-F5344CB8AC3E}">
        <p14:creationId xmlns:p14="http://schemas.microsoft.com/office/powerpoint/2010/main" val="909177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32516" y="4400550"/>
            <a:ext cx="5439683" cy="3600450"/>
          </a:xfrm>
        </p:spPr>
        <p:txBody>
          <a:bodyPr/>
          <a:lstStyle/>
          <a:p>
            <a:pPr marL="171450" indent="-171450">
              <a:buFont typeface="Arial" panose="020B0604020202020204" pitchFamily="34" charset="0"/>
              <a:buChar char="•"/>
            </a:pPr>
            <a:r>
              <a:rPr lang="en-GB" dirty="0"/>
              <a:t>This provides a good high level summary of the 14 standards.</a:t>
            </a:r>
          </a:p>
          <a:p>
            <a:pPr marL="171450" indent="-171450">
              <a:buFont typeface="Arial" panose="020B0604020202020204" pitchFamily="34" charset="0"/>
              <a:buChar char="•"/>
            </a:pPr>
            <a:r>
              <a:rPr lang="en-GB" dirty="0"/>
              <a:t>It is a pdf poster that is available using the URL or website: </a:t>
            </a:r>
            <a:r>
              <a:rPr lang="en-GB" dirty="0">
                <a:hlinkClick r:id="rId3"/>
              </a:rPr>
              <a:t>www.rcn.org.uk/professional-development/publications/rcn-workforce-standards-uk-pub-009681</a:t>
            </a:r>
            <a:endParaRPr lang="en-GB" dirty="0"/>
          </a:p>
          <a:p>
            <a:pPr marL="171450" indent="-171450">
              <a:buFont typeface="Arial" panose="020B0604020202020204" pitchFamily="34" charset="0"/>
              <a:buChar char="•"/>
            </a:pPr>
            <a:r>
              <a:rPr lang="en-GB" dirty="0"/>
              <a:t>Each of the standards has detail in the narrative that is very powerful and influential, each section has a letter to facilitate easy reference  e.g. 1a,b,c </a:t>
            </a:r>
          </a:p>
          <a:p>
            <a:pPr marL="171450" indent="-171450">
              <a:buFont typeface="Arial" panose="020B0604020202020204" pitchFamily="34" charset="0"/>
              <a:buChar char="•"/>
            </a:pPr>
            <a:r>
              <a:rPr lang="en-GB" dirty="0"/>
              <a:t>Depending on length of presentation time you can work through the 14 high level standards. </a:t>
            </a:r>
          </a:p>
          <a:p>
            <a:pPr marL="171450" indent="-171450">
              <a:buFont typeface="Arial" panose="020B0604020202020204" pitchFamily="34" charset="0"/>
              <a:buChar char="•"/>
            </a:pPr>
            <a:endParaRPr lang="en-GB" dirty="0"/>
          </a:p>
          <a:p>
            <a:endParaRPr lang="en-GB" dirty="0"/>
          </a:p>
        </p:txBody>
      </p:sp>
      <p:sp>
        <p:nvSpPr>
          <p:cNvPr id="4" name="Slide Number Placeholder 3"/>
          <p:cNvSpPr>
            <a:spLocks noGrp="1"/>
          </p:cNvSpPr>
          <p:nvPr>
            <p:ph type="sldNum" sz="quarter" idx="5"/>
          </p:nvPr>
        </p:nvSpPr>
        <p:spPr/>
        <p:txBody>
          <a:bodyPr/>
          <a:lstStyle/>
          <a:p>
            <a:fld id="{7A8A024E-0579-4CB5-9D5A-B46D76015E65}" type="slidenum">
              <a:rPr lang="en-GB" smtClean="0"/>
              <a:t>7</a:t>
            </a:fld>
            <a:endParaRPr lang="en-GB"/>
          </a:p>
        </p:txBody>
      </p:sp>
    </p:spTree>
    <p:extLst>
      <p:ext uri="{BB962C8B-B14F-4D97-AF65-F5344CB8AC3E}">
        <p14:creationId xmlns:p14="http://schemas.microsoft.com/office/powerpoint/2010/main" val="369284153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75496" y="4665029"/>
            <a:ext cx="5486400" cy="3600450"/>
          </a:xfrm>
        </p:spPr>
        <p:txBody>
          <a:bodyPr/>
          <a:lstStyle/>
          <a:p>
            <a:r>
              <a:rPr lang="en-GB" dirty="0"/>
              <a:t>This is a an example of the detail in the standards. </a:t>
            </a:r>
          </a:p>
          <a:p>
            <a:endParaRPr lang="en-GB" dirty="0"/>
          </a:p>
          <a:p>
            <a:r>
              <a:rPr lang="en-GB" dirty="0"/>
              <a:t>6b – b) Resources and time are required for:</a:t>
            </a:r>
          </a:p>
          <a:p>
            <a:endParaRPr lang="en-GB" dirty="0"/>
          </a:p>
          <a:p>
            <a:pPr marL="171450" indent="-171450">
              <a:buFont typeface="Arial" panose="020B0604020202020204" pitchFamily="34" charset="0"/>
              <a:buChar char="•"/>
            </a:pPr>
            <a:r>
              <a:rPr lang="en-GB" dirty="0"/>
              <a:t>leading and management of the team</a:t>
            </a:r>
          </a:p>
          <a:p>
            <a:pPr marL="171450" indent="-171450">
              <a:buFont typeface="Arial" panose="020B0604020202020204" pitchFamily="34" charset="0"/>
              <a:buChar char="•"/>
            </a:pPr>
            <a:r>
              <a:rPr lang="en-GB" dirty="0"/>
              <a:t>improving and monitoring the quality of care experienced by people who use a service</a:t>
            </a:r>
          </a:p>
          <a:p>
            <a:pPr marL="171450" indent="-171450">
              <a:buFont typeface="Arial" panose="020B0604020202020204" pitchFamily="34" charset="0"/>
              <a:buChar char="•"/>
            </a:pPr>
            <a:r>
              <a:rPr lang="en-GB" dirty="0"/>
              <a:t>workforce planning, monitoring and associated activity</a:t>
            </a:r>
          </a:p>
          <a:p>
            <a:pPr marL="171450" indent="-171450">
              <a:buFont typeface="Arial" panose="020B0604020202020204" pitchFamily="34" charset="0"/>
              <a:buChar char="•"/>
            </a:pPr>
            <a:r>
              <a:rPr lang="en-GB" dirty="0"/>
              <a:t>budget management</a:t>
            </a:r>
          </a:p>
          <a:p>
            <a:pPr marL="171450" indent="-171450">
              <a:buFont typeface="Arial" panose="020B0604020202020204" pitchFamily="34" charset="0"/>
              <a:buChar char="•"/>
            </a:pPr>
            <a:r>
              <a:rPr lang="en-GB" dirty="0"/>
              <a:t>clinical audit and regulatory audit</a:t>
            </a:r>
          </a:p>
          <a:p>
            <a:pPr marL="171450" indent="-171450">
              <a:buFont typeface="Arial" panose="020B0604020202020204" pitchFamily="34" charset="0"/>
              <a:buChar char="•"/>
            </a:pPr>
            <a:r>
              <a:rPr lang="en-GB" dirty="0"/>
              <a:t>initiating quality improvement programmes</a:t>
            </a:r>
          </a:p>
          <a:p>
            <a:pPr marL="171450" indent="-171450">
              <a:buFont typeface="Arial" panose="020B0604020202020204" pitchFamily="34" charset="0"/>
              <a:buChar char="•"/>
            </a:pPr>
            <a:r>
              <a:rPr lang="en-GB" dirty="0"/>
              <a:t>research</a:t>
            </a:r>
          </a:p>
          <a:p>
            <a:pPr marL="171450" indent="-171450">
              <a:buFont typeface="Arial" panose="020B0604020202020204" pitchFamily="34" charset="0"/>
              <a:buChar char="•"/>
            </a:pPr>
            <a:r>
              <a:rPr lang="en-GB" dirty="0"/>
              <a:t>clinical supervision and staff development</a:t>
            </a:r>
          </a:p>
          <a:p>
            <a:pPr marL="171450" indent="-171450">
              <a:buFont typeface="Arial" panose="020B0604020202020204" pitchFamily="34" charset="0"/>
              <a:buChar char="•"/>
            </a:pPr>
            <a:r>
              <a:rPr lang="en-GB" dirty="0"/>
              <a:t>monitoring health and safety data for adverse incidents involving staff and people who use services. </a:t>
            </a:r>
          </a:p>
        </p:txBody>
      </p:sp>
      <p:sp>
        <p:nvSpPr>
          <p:cNvPr id="4" name="Slide Number Placeholder 3"/>
          <p:cNvSpPr>
            <a:spLocks noGrp="1"/>
          </p:cNvSpPr>
          <p:nvPr>
            <p:ph type="sldNum" sz="quarter" idx="5"/>
          </p:nvPr>
        </p:nvSpPr>
        <p:spPr/>
        <p:txBody>
          <a:bodyPr/>
          <a:lstStyle/>
          <a:p>
            <a:fld id="{7A8A024E-0579-4CB5-9D5A-B46D76015E65}" type="slidenum">
              <a:rPr lang="en-GB" smtClean="0"/>
              <a:t>12</a:t>
            </a:fld>
            <a:endParaRPr lang="en-GB"/>
          </a:p>
        </p:txBody>
      </p:sp>
    </p:spTree>
    <p:extLst>
      <p:ext uri="{BB962C8B-B14F-4D97-AF65-F5344CB8AC3E}">
        <p14:creationId xmlns:p14="http://schemas.microsoft.com/office/powerpoint/2010/main" val="59580483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The standards are part of a wider work as part of the RCN Staffing for safe and effective care campaign:</a:t>
            </a:r>
          </a:p>
          <a:p>
            <a:endParaRPr lang="en-GB" dirty="0"/>
          </a:p>
          <a:p>
            <a:pPr marL="171450" indent="-171450">
              <a:buFont typeface="Arial" panose="020B0604020202020204" pitchFamily="34" charset="0"/>
              <a:buChar char="•"/>
            </a:pPr>
            <a:r>
              <a:rPr lang="en-GB" dirty="0"/>
              <a:t>Escalation guidance was published in November 2020 and will be discussed later in presentation.</a:t>
            </a:r>
          </a:p>
          <a:p>
            <a:pPr marL="171450" indent="-171450">
              <a:buFont typeface="Arial" panose="020B0604020202020204" pitchFamily="34" charset="0"/>
              <a:buChar char="•"/>
            </a:pPr>
            <a:r>
              <a:rPr lang="en-GB" dirty="0"/>
              <a:t>The standards webpages link to each country legislation &amp; where there is none e.g. England we are lobbying for this.</a:t>
            </a:r>
          </a:p>
          <a:p>
            <a:pPr marL="171450" indent="-171450">
              <a:buFont typeface="Arial" panose="020B0604020202020204" pitchFamily="34" charset="0"/>
              <a:buChar char="•"/>
            </a:pPr>
            <a:r>
              <a:rPr lang="en-GB" dirty="0"/>
              <a:t>Pay campaign   </a:t>
            </a:r>
          </a:p>
          <a:p>
            <a:r>
              <a:rPr lang="en-GB" dirty="0"/>
              <a:t> </a:t>
            </a:r>
          </a:p>
        </p:txBody>
      </p:sp>
      <p:sp>
        <p:nvSpPr>
          <p:cNvPr id="4" name="Slide Number Placeholder 3"/>
          <p:cNvSpPr>
            <a:spLocks noGrp="1"/>
          </p:cNvSpPr>
          <p:nvPr>
            <p:ph type="sldNum" sz="quarter" idx="5"/>
          </p:nvPr>
        </p:nvSpPr>
        <p:spPr/>
        <p:txBody>
          <a:bodyPr/>
          <a:lstStyle/>
          <a:p>
            <a:fld id="{7A8A024E-0579-4CB5-9D5A-B46D76015E65}" type="slidenum">
              <a:rPr lang="en-GB" smtClean="0"/>
              <a:t>13</a:t>
            </a:fld>
            <a:endParaRPr lang="en-GB"/>
          </a:p>
        </p:txBody>
      </p:sp>
    </p:spTree>
    <p:extLst>
      <p:ext uri="{BB962C8B-B14F-4D97-AF65-F5344CB8AC3E}">
        <p14:creationId xmlns:p14="http://schemas.microsoft.com/office/powerpoint/2010/main" val="630128706"/>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bg>
      <p:bgPr>
        <a:solidFill>
          <a:srgbClr val="00243E"/>
        </a:solidFill>
        <a:effectLst/>
      </p:bgPr>
    </p:bg>
    <p:spTree>
      <p:nvGrpSpPr>
        <p:cNvPr id="1" name=""/>
        <p:cNvGrpSpPr/>
        <p:nvPr/>
      </p:nvGrpSpPr>
      <p:grpSpPr>
        <a:xfrm>
          <a:off x="0" y="0"/>
          <a:ext cx="0" cy="0"/>
          <a:chOff x="0" y="0"/>
          <a:chExt cx="0" cy="0"/>
        </a:xfrm>
      </p:grpSpPr>
      <p:sp>
        <p:nvSpPr>
          <p:cNvPr id="10" name="Title 1">
            <a:extLst>
              <a:ext uri="{FF2B5EF4-FFF2-40B4-BE49-F238E27FC236}">
                <a16:creationId xmlns:a16="http://schemas.microsoft.com/office/drawing/2014/main" id="{BA0A626A-B466-4520-AFC3-EDD7CF610343}"/>
              </a:ext>
            </a:extLst>
          </p:cNvPr>
          <p:cNvSpPr txBox="1">
            <a:spLocks/>
          </p:cNvSpPr>
          <p:nvPr userDrawn="1"/>
        </p:nvSpPr>
        <p:spPr>
          <a:xfrm>
            <a:off x="1261871" y="4933950"/>
            <a:ext cx="9418320" cy="844960"/>
          </a:xfrm>
          <a:prstGeom prst="rect">
            <a:avLst/>
          </a:prstGeom>
        </p:spPr>
        <p:txBody>
          <a:bodyPr vert="horz" lIns="91440" tIns="45720" rIns="91440" bIns="45720" rtlCol="0" anchor="b">
            <a:normAutofit/>
          </a:bodyPr>
          <a:lstStyle>
            <a:lvl1pPr algn="l" defTabSz="914400" rtl="0" eaLnBrk="1" latinLnBrk="0" hangingPunct="1">
              <a:lnSpc>
                <a:spcPct val="85000"/>
              </a:lnSpc>
              <a:spcBef>
                <a:spcPct val="0"/>
              </a:spcBef>
              <a:buNone/>
              <a:defRPr sz="5400" b="1" kern="1200" spc="-50" baseline="0">
                <a:solidFill>
                  <a:schemeClr val="tx2"/>
                </a:solidFill>
                <a:latin typeface="Verdana" panose="020B0604030504040204" pitchFamily="34" charset="0"/>
                <a:ea typeface="Verdana" panose="020B0604030504040204" pitchFamily="34" charset="0"/>
                <a:cs typeface="+mj-cs"/>
              </a:defRPr>
            </a:lvl1pPr>
          </a:lstStyle>
          <a:p>
            <a:r>
              <a:rPr lang="en-US" sz="2800" b="0" kern="1200" baseline="0" dirty="0">
                <a:solidFill>
                  <a:schemeClr val="tx2"/>
                </a:solidFill>
                <a:latin typeface="Verdana" panose="020B0604030504040204" pitchFamily="34" charset="0"/>
                <a:ea typeface="Verdana" panose="020B0604030504040204" pitchFamily="34" charset="0"/>
                <a:cs typeface="Tahoma" panose="020B0604030504040204" pitchFamily="34" charset="0"/>
              </a:rPr>
              <a:t>Supporting a safe and effective </a:t>
            </a:r>
            <a:br>
              <a:rPr lang="en-US" sz="2800" b="0" kern="1200" baseline="0" dirty="0">
                <a:solidFill>
                  <a:schemeClr val="tx2"/>
                </a:solidFill>
                <a:latin typeface="Verdana" panose="020B0604030504040204" pitchFamily="34" charset="0"/>
                <a:ea typeface="Verdana" panose="020B0604030504040204" pitchFamily="34" charset="0"/>
                <a:cs typeface="Tahoma" panose="020B0604030504040204" pitchFamily="34" charset="0"/>
              </a:rPr>
            </a:br>
            <a:r>
              <a:rPr lang="en-US" sz="2800" b="0" kern="1200" baseline="0" dirty="0">
                <a:solidFill>
                  <a:schemeClr val="tx2"/>
                </a:solidFill>
                <a:latin typeface="Verdana" panose="020B0604030504040204" pitchFamily="34" charset="0"/>
                <a:ea typeface="Verdana" panose="020B0604030504040204" pitchFamily="34" charset="0"/>
                <a:cs typeface="Tahoma" panose="020B0604030504040204" pitchFamily="34" charset="0"/>
              </a:rPr>
              <a:t>nursing workforce</a:t>
            </a:r>
            <a:endParaRPr lang="en-GB" sz="2800" b="0" kern="1200" baseline="0" dirty="0">
              <a:solidFill>
                <a:schemeClr val="tx2"/>
              </a:solidFill>
              <a:latin typeface="Verdana" panose="020B0604030504040204" pitchFamily="34" charset="0"/>
              <a:ea typeface="Verdana" panose="020B0604030504040204" pitchFamily="34" charset="0"/>
              <a:cs typeface="Tahoma" panose="020B0604030504040204" pitchFamily="34" charset="0"/>
            </a:endParaRPr>
          </a:p>
        </p:txBody>
      </p:sp>
      <p:pic>
        <p:nvPicPr>
          <p:cNvPr id="11" name="Picture 10">
            <a:extLst>
              <a:ext uri="{FF2B5EF4-FFF2-40B4-BE49-F238E27FC236}">
                <a16:creationId xmlns:a16="http://schemas.microsoft.com/office/drawing/2014/main" id="{DFBCA903-8988-4B5D-81D8-8AC6221297AD}"/>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412074" y="557960"/>
            <a:ext cx="3015030" cy="1179302"/>
          </a:xfrm>
          <a:prstGeom prst="rect">
            <a:avLst/>
          </a:prstGeom>
        </p:spPr>
      </p:pic>
      <p:grpSp>
        <p:nvGrpSpPr>
          <p:cNvPr id="12" name="Group 11">
            <a:extLst>
              <a:ext uri="{FF2B5EF4-FFF2-40B4-BE49-F238E27FC236}">
                <a16:creationId xmlns:a16="http://schemas.microsoft.com/office/drawing/2014/main" id="{FFB4EB73-1600-4029-A393-2E3157F0F65C}"/>
              </a:ext>
            </a:extLst>
          </p:cNvPr>
          <p:cNvGrpSpPr/>
          <p:nvPr userDrawn="1"/>
        </p:nvGrpSpPr>
        <p:grpSpPr>
          <a:xfrm>
            <a:off x="10820401" y="0"/>
            <a:ext cx="1371599" cy="6858000"/>
            <a:chOff x="10820401" y="0"/>
            <a:chExt cx="1371599" cy="6858000"/>
          </a:xfrm>
        </p:grpSpPr>
        <p:sp>
          <p:nvSpPr>
            <p:cNvPr id="13" name="Rectangle 12">
              <a:extLst>
                <a:ext uri="{FF2B5EF4-FFF2-40B4-BE49-F238E27FC236}">
                  <a16:creationId xmlns:a16="http://schemas.microsoft.com/office/drawing/2014/main" id="{08A96E1F-64C8-4547-8999-62F817F1CE8F}"/>
                </a:ext>
              </a:extLst>
            </p:cNvPr>
            <p:cNvSpPr/>
            <p:nvPr userDrawn="1"/>
          </p:nvSpPr>
          <p:spPr>
            <a:xfrm>
              <a:off x="11734800" y="0"/>
              <a:ext cx="457200" cy="6858000"/>
            </a:xfrm>
            <a:prstGeom prst="rect">
              <a:avLst/>
            </a:prstGeom>
            <a:solidFill>
              <a:srgbClr val="63469A"/>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Rectangle 13">
              <a:extLst>
                <a:ext uri="{FF2B5EF4-FFF2-40B4-BE49-F238E27FC236}">
                  <a16:creationId xmlns:a16="http://schemas.microsoft.com/office/drawing/2014/main" id="{33457A1C-7B11-4A25-AE1C-18246D1115DF}"/>
                </a:ext>
              </a:extLst>
            </p:cNvPr>
            <p:cNvSpPr/>
            <p:nvPr userDrawn="1"/>
          </p:nvSpPr>
          <p:spPr>
            <a:xfrm>
              <a:off x="11277601" y="0"/>
              <a:ext cx="457200" cy="6858000"/>
            </a:xfrm>
            <a:prstGeom prst="rect">
              <a:avLst/>
            </a:prstGeom>
            <a:solidFill>
              <a:srgbClr val="DD1778"/>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Rectangle 14">
              <a:extLst>
                <a:ext uri="{FF2B5EF4-FFF2-40B4-BE49-F238E27FC236}">
                  <a16:creationId xmlns:a16="http://schemas.microsoft.com/office/drawing/2014/main" id="{E7C44EC3-3FB7-4415-B164-FDB042B3B089}"/>
                </a:ext>
              </a:extLst>
            </p:cNvPr>
            <p:cNvSpPr/>
            <p:nvPr userDrawn="1"/>
          </p:nvSpPr>
          <p:spPr>
            <a:xfrm>
              <a:off x="10820401" y="0"/>
              <a:ext cx="457200" cy="6858000"/>
            </a:xfrm>
            <a:prstGeom prst="rect">
              <a:avLst/>
            </a:prstGeom>
            <a:solidFill>
              <a:srgbClr val="F7B20F"/>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16" name="Title 1">
            <a:extLst>
              <a:ext uri="{FF2B5EF4-FFF2-40B4-BE49-F238E27FC236}">
                <a16:creationId xmlns:a16="http://schemas.microsoft.com/office/drawing/2014/main" id="{2486C08D-D257-407B-A71D-623CACBD3DFF}"/>
              </a:ext>
            </a:extLst>
          </p:cNvPr>
          <p:cNvSpPr txBox="1">
            <a:spLocks/>
          </p:cNvSpPr>
          <p:nvPr userDrawn="1"/>
        </p:nvSpPr>
        <p:spPr>
          <a:xfrm>
            <a:off x="1261870" y="1565811"/>
            <a:ext cx="5596129" cy="3301463"/>
          </a:xfrm>
          <a:prstGeom prst="rect">
            <a:avLst/>
          </a:prstGeom>
        </p:spPr>
        <p:txBody>
          <a:bodyPr vert="horz" lIns="91440" tIns="45720" rIns="91440" bIns="45720" rtlCol="0" anchor="b">
            <a:normAutofit/>
          </a:bodyPr>
          <a:lstStyle>
            <a:lvl1pPr algn="l" defTabSz="914400" rtl="0" eaLnBrk="1" latinLnBrk="0" hangingPunct="1">
              <a:lnSpc>
                <a:spcPct val="85000"/>
              </a:lnSpc>
              <a:spcBef>
                <a:spcPct val="0"/>
              </a:spcBef>
              <a:buNone/>
              <a:defRPr sz="5400" b="1" kern="1200" spc="-50" baseline="0">
                <a:solidFill>
                  <a:schemeClr val="tx2"/>
                </a:solidFill>
                <a:latin typeface="Verdana" panose="020B0604030504040204" pitchFamily="34" charset="0"/>
                <a:ea typeface="Verdana" panose="020B0604030504040204" pitchFamily="34" charset="0"/>
                <a:cs typeface="+mj-cs"/>
              </a:defRPr>
            </a:lvl1pPr>
          </a:lstStyle>
          <a:p>
            <a:r>
              <a:rPr lang="en-US" sz="5400" b="1" kern="1200" baseline="0" dirty="0">
                <a:solidFill>
                  <a:schemeClr val="tx2"/>
                </a:solidFill>
                <a:latin typeface="Verdana" panose="020B0604030504040204" pitchFamily="34" charset="0"/>
                <a:ea typeface="Verdana" panose="020B0604030504040204" pitchFamily="34" charset="0"/>
                <a:cs typeface="Tahoma" panose="020B0604030504040204" pitchFamily="34" charset="0"/>
              </a:rPr>
              <a:t>NURSING</a:t>
            </a:r>
          </a:p>
          <a:p>
            <a:r>
              <a:rPr lang="en-US" sz="5400" b="1" kern="1200" baseline="0" dirty="0">
                <a:solidFill>
                  <a:schemeClr val="tx2"/>
                </a:solidFill>
                <a:latin typeface="Verdana" panose="020B0604030504040204" pitchFamily="34" charset="0"/>
                <a:ea typeface="Verdana" panose="020B0604030504040204" pitchFamily="34" charset="0"/>
                <a:cs typeface="Tahoma" panose="020B0604030504040204" pitchFamily="34" charset="0"/>
              </a:rPr>
              <a:t>WORKFORCE</a:t>
            </a:r>
          </a:p>
          <a:p>
            <a:r>
              <a:rPr lang="en-US" sz="5400" b="1" kern="1200" baseline="0" dirty="0">
                <a:solidFill>
                  <a:schemeClr val="tx2"/>
                </a:solidFill>
                <a:latin typeface="Verdana" panose="020B0604030504040204" pitchFamily="34" charset="0"/>
                <a:ea typeface="Verdana" panose="020B0604030504040204" pitchFamily="34" charset="0"/>
                <a:cs typeface="Tahoma" panose="020B0604030504040204" pitchFamily="34" charset="0"/>
              </a:rPr>
              <a:t>STANDARDS</a:t>
            </a:r>
            <a:endParaRPr lang="en-GB" sz="5400" b="1" kern="1200" baseline="0" dirty="0">
              <a:solidFill>
                <a:schemeClr val="tx2"/>
              </a:solidFill>
              <a:latin typeface="Verdana" panose="020B0604030504040204" pitchFamily="34" charset="0"/>
              <a:ea typeface="Verdana" panose="020B0604030504040204" pitchFamily="34" charset="0"/>
              <a:cs typeface="Tahoma" panose="020B0604030504040204" pitchFamily="34" charset="0"/>
            </a:endParaRPr>
          </a:p>
        </p:txBody>
      </p:sp>
    </p:spTree>
    <p:extLst>
      <p:ext uri="{BB962C8B-B14F-4D97-AF65-F5344CB8AC3E}">
        <p14:creationId xmlns:p14="http://schemas.microsoft.com/office/powerpoint/2010/main" val="3198065544"/>
      </p:ext>
    </p:extLst>
  </p:cSld>
  <p:clrMapOvr>
    <a:overrideClrMapping bg1="dk1" tx1="lt1" bg2="dk2" tx2="lt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4400">
                <a:latin typeface="Verdana" panose="020B0604030504040204" pitchFamily="34" charset="0"/>
                <a:ea typeface="Verdana" panose="020B0604030504040204" pitchFamily="34" charset="0"/>
              </a:defRPr>
            </a:lvl1pPr>
          </a:lstStyle>
          <a:p>
            <a:r>
              <a:rPr lang="en-US" dirty="0"/>
              <a:t>Click to edit Master title style</a:t>
            </a:r>
          </a:p>
        </p:txBody>
      </p:sp>
      <p:sp>
        <p:nvSpPr>
          <p:cNvPr id="3" name="Content Placeholder 2"/>
          <p:cNvSpPr>
            <a:spLocks noGrp="1"/>
          </p:cNvSpPr>
          <p:nvPr>
            <p:ph idx="1"/>
          </p:nvPr>
        </p:nvSpPr>
        <p:spPr/>
        <p:txBody>
          <a:bodyPr/>
          <a:lstStyle>
            <a:lvl1pPr>
              <a:defRPr>
                <a:latin typeface="Verdana" panose="020B0604030504040204" pitchFamily="34" charset="0"/>
                <a:ea typeface="Verdana" panose="020B0604030504040204" pitchFamily="34" charset="0"/>
              </a:defRPr>
            </a:lvl1pPr>
            <a:lvl2pPr>
              <a:defRPr>
                <a:latin typeface="Verdana" panose="020B0604030504040204" pitchFamily="34" charset="0"/>
                <a:ea typeface="Verdana" panose="020B0604030504040204" pitchFamily="34" charset="0"/>
              </a:defRPr>
            </a:lvl2pPr>
            <a:lvl3pPr>
              <a:defRPr>
                <a:latin typeface="Verdana" panose="020B0604030504040204" pitchFamily="34" charset="0"/>
                <a:ea typeface="Verdana" panose="020B0604030504040204" pitchFamily="34" charset="0"/>
              </a:defRPr>
            </a:lvl3pPr>
            <a:lvl4pPr>
              <a:defRPr>
                <a:latin typeface="Verdana" panose="020B0604030504040204" pitchFamily="34" charset="0"/>
                <a:ea typeface="Verdana" panose="020B0604030504040204" pitchFamily="34" charset="0"/>
              </a:defRPr>
            </a:lvl4pPr>
            <a:lvl5pPr>
              <a:defRPr>
                <a:latin typeface="Verdana" panose="020B0604030504040204" pitchFamily="34" charset="0"/>
                <a:ea typeface="Verdana" panose="020B060403050404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78C94063-DF36-4330-A365-08DA1FA5B7D6}" type="datetimeFigureOut">
              <a:rPr lang="en-US" dirty="0"/>
              <a:t>11/7/2023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a:t>
            </a:fld>
            <a:endParaRPr lang="en-US" dirty="0"/>
          </a:p>
        </p:txBody>
      </p:sp>
      <p:grpSp>
        <p:nvGrpSpPr>
          <p:cNvPr id="10" name="Group 9">
            <a:extLst>
              <a:ext uri="{FF2B5EF4-FFF2-40B4-BE49-F238E27FC236}">
                <a16:creationId xmlns:a16="http://schemas.microsoft.com/office/drawing/2014/main" id="{AEE3A2CA-5D29-4718-9D00-E14C3A421B79}"/>
              </a:ext>
            </a:extLst>
          </p:cNvPr>
          <p:cNvGrpSpPr/>
          <p:nvPr userDrawn="1"/>
        </p:nvGrpSpPr>
        <p:grpSpPr>
          <a:xfrm>
            <a:off x="10820401" y="0"/>
            <a:ext cx="1371599" cy="6858000"/>
            <a:chOff x="10820401" y="0"/>
            <a:chExt cx="1371599" cy="6858000"/>
          </a:xfrm>
        </p:grpSpPr>
        <p:sp>
          <p:nvSpPr>
            <p:cNvPr id="7" name="Rectangle 6">
              <a:extLst>
                <a:ext uri="{FF2B5EF4-FFF2-40B4-BE49-F238E27FC236}">
                  <a16:creationId xmlns:a16="http://schemas.microsoft.com/office/drawing/2014/main" id="{6B413315-5A02-427B-BC36-96A6D5CE13A0}"/>
                </a:ext>
              </a:extLst>
            </p:cNvPr>
            <p:cNvSpPr/>
            <p:nvPr userDrawn="1"/>
          </p:nvSpPr>
          <p:spPr>
            <a:xfrm>
              <a:off x="11734800" y="0"/>
              <a:ext cx="457200" cy="6858000"/>
            </a:xfrm>
            <a:prstGeom prst="rect">
              <a:avLst/>
            </a:prstGeom>
            <a:solidFill>
              <a:srgbClr val="63469A"/>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a:extLst>
                <a:ext uri="{FF2B5EF4-FFF2-40B4-BE49-F238E27FC236}">
                  <a16:creationId xmlns:a16="http://schemas.microsoft.com/office/drawing/2014/main" id="{A9109FDF-2DB7-4951-9323-41612793A98C}"/>
                </a:ext>
              </a:extLst>
            </p:cNvPr>
            <p:cNvSpPr/>
            <p:nvPr userDrawn="1"/>
          </p:nvSpPr>
          <p:spPr>
            <a:xfrm>
              <a:off x="11277601" y="0"/>
              <a:ext cx="457200" cy="6858000"/>
            </a:xfrm>
            <a:prstGeom prst="rect">
              <a:avLst/>
            </a:prstGeom>
            <a:solidFill>
              <a:srgbClr val="DD1778"/>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a:extLst>
                <a:ext uri="{FF2B5EF4-FFF2-40B4-BE49-F238E27FC236}">
                  <a16:creationId xmlns:a16="http://schemas.microsoft.com/office/drawing/2014/main" id="{BEB0209C-E89C-4955-98F3-EF83479C8EA1}"/>
                </a:ext>
              </a:extLst>
            </p:cNvPr>
            <p:cNvSpPr/>
            <p:nvPr userDrawn="1"/>
          </p:nvSpPr>
          <p:spPr>
            <a:xfrm>
              <a:off x="10820401" y="0"/>
              <a:ext cx="457200" cy="6858000"/>
            </a:xfrm>
            <a:prstGeom prst="rect">
              <a:avLst/>
            </a:prstGeom>
            <a:solidFill>
              <a:srgbClr val="F7B20F"/>
            </a:solidFill>
            <a:ln>
              <a:noFill/>
            </a:ln>
          </p:spPr>
          <p:style>
            <a:lnRef idx="2">
              <a:schemeClr val="accent1">
                <a:shade val="50000"/>
              </a:schemeClr>
            </a:lnRef>
            <a:fillRef idx="1">
              <a:schemeClr val="accent1"/>
            </a:fillRef>
            <a:effectRef idx="0">
              <a:schemeClr val="accent1"/>
            </a:effectRef>
            <a:fontRef idx="minor">
              <a:schemeClr val="lt1"/>
            </a:fontRef>
          </p:style>
        </p:sp>
      </p:grpSp>
    </p:spTree>
    <p:extLst>
      <p:ext uri="{BB962C8B-B14F-4D97-AF65-F5344CB8AC3E}">
        <p14:creationId xmlns:p14="http://schemas.microsoft.com/office/powerpoint/2010/main" val="220092908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Responsibility and accountability">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4400">
                <a:solidFill>
                  <a:srgbClr val="F7B20F"/>
                </a:solidFill>
                <a:latin typeface="Verdana" panose="020B0604030504040204" pitchFamily="34" charset="0"/>
                <a:ea typeface="Verdana" panose="020B0604030504040204" pitchFamily="34" charset="0"/>
              </a:defRPr>
            </a:lvl1pPr>
          </a:lstStyle>
          <a:p>
            <a:r>
              <a:rPr lang="en-US" dirty="0"/>
              <a:t>Click to edit Master title style</a:t>
            </a:r>
          </a:p>
        </p:txBody>
      </p:sp>
      <p:sp>
        <p:nvSpPr>
          <p:cNvPr id="3" name="Content Placeholder 2"/>
          <p:cNvSpPr>
            <a:spLocks noGrp="1"/>
          </p:cNvSpPr>
          <p:nvPr>
            <p:ph idx="1"/>
          </p:nvPr>
        </p:nvSpPr>
        <p:spPr/>
        <p:txBody>
          <a:bodyPr/>
          <a:lstStyle>
            <a:lvl1pPr>
              <a:defRPr>
                <a:latin typeface="Verdana" panose="020B0604030504040204" pitchFamily="34" charset="0"/>
                <a:ea typeface="Verdana" panose="020B0604030504040204" pitchFamily="34" charset="0"/>
              </a:defRPr>
            </a:lvl1pPr>
            <a:lvl2pPr>
              <a:defRPr>
                <a:latin typeface="Verdana" panose="020B0604030504040204" pitchFamily="34" charset="0"/>
                <a:ea typeface="Verdana" panose="020B0604030504040204" pitchFamily="34" charset="0"/>
              </a:defRPr>
            </a:lvl2pPr>
            <a:lvl3pPr>
              <a:defRPr>
                <a:latin typeface="Verdana" panose="020B0604030504040204" pitchFamily="34" charset="0"/>
                <a:ea typeface="Verdana" panose="020B0604030504040204" pitchFamily="34" charset="0"/>
              </a:defRPr>
            </a:lvl3pPr>
            <a:lvl4pPr>
              <a:defRPr>
                <a:latin typeface="Verdana" panose="020B0604030504040204" pitchFamily="34" charset="0"/>
                <a:ea typeface="Verdana" panose="020B0604030504040204" pitchFamily="34" charset="0"/>
              </a:defRPr>
            </a:lvl4pPr>
            <a:lvl5pPr>
              <a:defRPr>
                <a:latin typeface="Verdana" panose="020B0604030504040204" pitchFamily="34" charset="0"/>
                <a:ea typeface="Verdana" panose="020B060403050404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78C94063-DF36-4330-A365-08DA1FA5B7D6}" type="datetimeFigureOut">
              <a:rPr lang="en-US" dirty="0"/>
              <a:t>11/7/2023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a:t>
            </a:fld>
            <a:endParaRPr lang="en-US" dirty="0"/>
          </a:p>
        </p:txBody>
      </p:sp>
      <p:sp>
        <p:nvSpPr>
          <p:cNvPr id="7" name="Rectangle 6">
            <a:extLst>
              <a:ext uri="{FF2B5EF4-FFF2-40B4-BE49-F238E27FC236}">
                <a16:creationId xmlns:a16="http://schemas.microsoft.com/office/drawing/2014/main" id="{6B413315-5A02-427B-BC36-96A6D5CE13A0}"/>
              </a:ext>
            </a:extLst>
          </p:cNvPr>
          <p:cNvSpPr/>
          <p:nvPr userDrawn="1"/>
        </p:nvSpPr>
        <p:spPr>
          <a:xfrm>
            <a:off x="11734800" y="0"/>
            <a:ext cx="457200" cy="6858000"/>
          </a:xfrm>
          <a:prstGeom prst="rect">
            <a:avLst/>
          </a:prstGeom>
          <a:solidFill>
            <a:srgbClr val="00243E"/>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a:extLst>
              <a:ext uri="{FF2B5EF4-FFF2-40B4-BE49-F238E27FC236}">
                <a16:creationId xmlns:a16="http://schemas.microsoft.com/office/drawing/2014/main" id="{A9109FDF-2DB7-4951-9323-41612793A98C}"/>
              </a:ext>
            </a:extLst>
          </p:cNvPr>
          <p:cNvSpPr/>
          <p:nvPr userDrawn="1"/>
        </p:nvSpPr>
        <p:spPr>
          <a:xfrm>
            <a:off x="11277601" y="0"/>
            <a:ext cx="457200" cy="6858000"/>
          </a:xfrm>
          <a:prstGeom prst="rect">
            <a:avLst/>
          </a:prstGeom>
          <a:solidFill>
            <a:srgbClr val="00243E"/>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a:extLst>
              <a:ext uri="{FF2B5EF4-FFF2-40B4-BE49-F238E27FC236}">
                <a16:creationId xmlns:a16="http://schemas.microsoft.com/office/drawing/2014/main" id="{BEB0209C-E89C-4955-98F3-EF83479C8EA1}"/>
              </a:ext>
            </a:extLst>
          </p:cNvPr>
          <p:cNvSpPr/>
          <p:nvPr userDrawn="1"/>
        </p:nvSpPr>
        <p:spPr>
          <a:xfrm>
            <a:off x="10820401" y="0"/>
            <a:ext cx="457200" cy="6858000"/>
          </a:xfrm>
          <a:prstGeom prst="rect">
            <a:avLst/>
          </a:prstGeom>
          <a:solidFill>
            <a:srgbClr val="F7B20F"/>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TextBox 10">
            <a:extLst>
              <a:ext uri="{FF2B5EF4-FFF2-40B4-BE49-F238E27FC236}">
                <a16:creationId xmlns:a16="http://schemas.microsoft.com/office/drawing/2014/main" id="{C3B3C8DD-3029-4CA3-A554-8CD359474267}"/>
              </a:ext>
            </a:extLst>
          </p:cNvPr>
          <p:cNvSpPr txBox="1"/>
          <p:nvPr userDrawn="1"/>
        </p:nvSpPr>
        <p:spPr>
          <a:xfrm>
            <a:off x="10831174" y="1691323"/>
            <a:ext cx="461665" cy="4488814"/>
          </a:xfrm>
          <a:prstGeom prst="rect">
            <a:avLst/>
          </a:prstGeom>
          <a:noFill/>
        </p:spPr>
        <p:txBody>
          <a:bodyPr vert="vert" wrap="square" rtlCol="0">
            <a:spAutoFit/>
          </a:bodyPr>
          <a:lstStyle/>
          <a:p>
            <a:pPr algn="r"/>
            <a:r>
              <a:rPr lang="en-GB" dirty="0">
                <a:solidFill>
                  <a:srgbClr val="00243E"/>
                </a:solidFill>
                <a:latin typeface="Verdana" panose="020B0604030504040204" pitchFamily="34" charset="0"/>
                <a:ea typeface="Verdana" panose="020B0604030504040204" pitchFamily="34" charset="0"/>
              </a:rPr>
              <a:t>Responsibility and accountability</a:t>
            </a:r>
          </a:p>
        </p:txBody>
      </p:sp>
    </p:spTree>
    <p:extLst>
      <p:ext uri="{BB962C8B-B14F-4D97-AF65-F5344CB8AC3E}">
        <p14:creationId xmlns:p14="http://schemas.microsoft.com/office/powerpoint/2010/main" val="143013532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Clinical leadership and safety">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4400">
                <a:solidFill>
                  <a:srgbClr val="DD1778"/>
                </a:solidFill>
                <a:latin typeface="Verdana" panose="020B0604030504040204" pitchFamily="34" charset="0"/>
                <a:ea typeface="Verdana" panose="020B0604030504040204" pitchFamily="34" charset="0"/>
              </a:defRPr>
            </a:lvl1pPr>
          </a:lstStyle>
          <a:p>
            <a:r>
              <a:rPr lang="en-US" dirty="0"/>
              <a:t>Click to edit Master title style</a:t>
            </a:r>
          </a:p>
        </p:txBody>
      </p:sp>
      <p:sp>
        <p:nvSpPr>
          <p:cNvPr id="3" name="Content Placeholder 2"/>
          <p:cNvSpPr>
            <a:spLocks noGrp="1"/>
          </p:cNvSpPr>
          <p:nvPr>
            <p:ph idx="1"/>
          </p:nvPr>
        </p:nvSpPr>
        <p:spPr/>
        <p:txBody>
          <a:bodyPr/>
          <a:lstStyle>
            <a:lvl1pPr>
              <a:defRPr>
                <a:latin typeface="Verdana" panose="020B0604030504040204" pitchFamily="34" charset="0"/>
                <a:ea typeface="Verdana" panose="020B0604030504040204" pitchFamily="34" charset="0"/>
              </a:defRPr>
            </a:lvl1pPr>
            <a:lvl2pPr>
              <a:defRPr>
                <a:latin typeface="Verdana" panose="020B0604030504040204" pitchFamily="34" charset="0"/>
                <a:ea typeface="Verdana" panose="020B0604030504040204" pitchFamily="34" charset="0"/>
              </a:defRPr>
            </a:lvl2pPr>
            <a:lvl3pPr>
              <a:defRPr>
                <a:latin typeface="Verdana" panose="020B0604030504040204" pitchFamily="34" charset="0"/>
                <a:ea typeface="Verdana" panose="020B0604030504040204" pitchFamily="34" charset="0"/>
              </a:defRPr>
            </a:lvl3pPr>
            <a:lvl4pPr>
              <a:defRPr>
                <a:latin typeface="Verdana" panose="020B0604030504040204" pitchFamily="34" charset="0"/>
                <a:ea typeface="Verdana" panose="020B0604030504040204" pitchFamily="34" charset="0"/>
              </a:defRPr>
            </a:lvl4pPr>
            <a:lvl5pPr>
              <a:defRPr>
                <a:latin typeface="Verdana" panose="020B0604030504040204" pitchFamily="34" charset="0"/>
                <a:ea typeface="Verdana" panose="020B060403050404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78C94063-DF36-4330-A365-08DA1FA5B7D6}" type="datetimeFigureOut">
              <a:rPr lang="en-US" dirty="0"/>
              <a:t>11/7/2023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a:t>
            </a:fld>
            <a:endParaRPr lang="en-US" dirty="0"/>
          </a:p>
        </p:txBody>
      </p:sp>
      <p:sp>
        <p:nvSpPr>
          <p:cNvPr id="7" name="Rectangle 6">
            <a:extLst>
              <a:ext uri="{FF2B5EF4-FFF2-40B4-BE49-F238E27FC236}">
                <a16:creationId xmlns:a16="http://schemas.microsoft.com/office/drawing/2014/main" id="{6B413315-5A02-427B-BC36-96A6D5CE13A0}"/>
              </a:ext>
            </a:extLst>
          </p:cNvPr>
          <p:cNvSpPr/>
          <p:nvPr userDrawn="1"/>
        </p:nvSpPr>
        <p:spPr>
          <a:xfrm>
            <a:off x="11734800" y="0"/>
            <a:ext cx="457200" cy="6858000"/>
          </a:xfrm>
          <a:prstGeom prst="rect">
            <a:avLst/>
          </a:prstGeom>
          <a:solidFill>
            <a:srgbClr val="00243E"/>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a:extLst>
              <a:ext uri="{FF2B5EF4-FFF2-40B4-BE49-F238E27FC236}">
                <a16:creationId xmlns:a16="http://schemas.microsoft.com/office/drawing/2014/main" id="{A9109FDF-2DB7-4951-9323-41612793A98C}"/>
              </a:ext>
            </a:extLst>
          </p:cNvPr>
          <p:cNvSpPr/>
          <p:nvPr userDrawn="1"/>
        </p:nvSpPr>
        <p:spPr>
          <a:xfrm>
            <a:off x="11277601" y="0"/>
            <a:ext cx="457200" cy="6858000"/>
          </a:xfrm>
          <a:prstGeom prst="rect">
            <a:avLst/>
          </a:prstGeom>
          <a:solidFill>
            <a:srgbClr val="DD1778"/>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a:extLst>
              <a:ext uri="{FF2B5EF4-FFF2-40B4-BE49-F238E27FC236}">
                <a16:creationId xmlns:a16="http://schemas.microsoft.com/office/drawing/2014/main" id="{BEB0209C-E89C-4955-98F3-EF83479C8EA1}"/>
              </a:ext>
            </a:extLst>
          </p:cNvPr>
          <p:cNvSpPr/>
          <p:nvPr userDrawn="1"/>
        </p:nvSpPr>
        <p:spPr>
          <a:xfrm>
            <a:off x="10820401" y="0"/>
            <a:ext cx="457200" cy="6858000"/>
          </a:xfrm>
          <a:prstGeom prst="rect">
            <a:avLst/>
          </a:prstGeom>
          <a:solidFill>
            <a:srgbClr val="00243E"/>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TextBox 10">
            <a:extLst>
              <a:ext uri="{FF2B5EF4-FFF2-40B4-BE49-F238E27FC236}">
                <a16:creationId xmlns:a16="http://schemas.microsoft.com/office/drawing/2014/main" id="{C3B3C8DD-3029-4CA3-A554-8CD359474267}"/>
              </a:ext>
            </a:extLst>
          </p:cNvPr>
          <p:cNvSpPr txBox="1"/>
          <p:nvPr userDrawn="1"/>
        </p:nvSpPr>
        <p:spPr>
          <a:xfrm>
            <a:off x="11275368" y="1590675"/>
            <a:ext cx="461665" cy="4589463"/>
          </a:xfrm>
          <a:prstGeom prst="rect">
            <a:avLst/>
          </a:prstGeom>
          <a:noFill/>
        </p:spPr>
        <p:txBody>
          <a:bodyPr vert="vert" wrap="square" rtlCol="0">
            <a:spAutoFit/>
          </a:bodyPr>
          <a:lstStyle/>
          <a:p>
            <a:pPr algn="r"/>
            <a:r>
              <a:rPr lang="en-GB" dirty="0">
                <a:solidFill>
                  <a:schemeClr val="bg2"/>
                </a:solidFill>
                <a:latin typeface="Verdana" panose="020B0604030504040204" pitchFamily="34" charset="0"/>
                <a:ea typeface="Verdana" panose="020B0604030504040204" pitchFamily="34" charset="0"/>
              </a:rPr>
              <a:t>Clinical leadership and safety</a:t>
            </a:r>
          </a:p>
        </p:txBody>
      </p:sp>
    </p:spTree>
    <p:extLst>
      <p:ext uri="{BB962C8B-B14F-4D97-AF65-F5344CB8AC3E}">
        <p14:creationId xmlns:p14="http://schemas.microsoft.com/office/powerpoint/2010/main" val="102478730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Health, safety and wellbein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4400">
                <a:solidFill>
                  <a:srgbClr val="63469A"/>
                </a:solidFill>
                <a:latin typeface="Verdana" panose="020B0604030504040204" pitchFamily="34" charset="0"/>
                <a:ea typeface="Verdana" panose="020B0604030504040204" pitchFamily="34" charset="0"/>
              </a:defRPr>
            </a:lvl1pPr>
          </a:lstStyle>
          <a:p>
            <a:r>
              <a:rPr lang="en-US" dirty="0"/>
              <a:t>Click to edit Master title style</a:t>
            </a:r>
          </a:p>
        </p:txBody>
      </p:sp>
      <p:sp>
        <p:nvSpPr>
          <p:cNvPr id="3" name="Content Placeholder 2"/>
          <p:cNvSpPr>
            <a:spLocks noGrp="1"/>
          </p:cNvSpPr>
          <p:nvPr>
            <p:ph idx="1"/>
          </p:nvPr>
        </p:nvSpPr>
        <p:spPr/>
        <p:txBody>
          <a:bodyPr/>
          <a:lstStyle>
            <a:lvl1pPr>
              <a:defRPr>
                <a:latin typeface="Verdana" panose="020B0604030504040204" pitchFamily="34" charset="0"/>
                <a:ea typeface="Verdana" panose="020B0604030504040204" pitchFamily="34" charset="0"/>
              </a:defRPr>
            </a:lvl1pPr>
            <a:lvl2pPr>
              <a:defRPr>
                <a:latin typeface="Verdana" panose="020B0604030504040204" pitchFamily="34" charset="0"/>
                <a:ea typeface="Verdana" panose="020B0604030504040204" pitchFamily="34" charset="0"/>
              </a:defRPr>
            </a:lvl2pPr>
            <a:lvl3pPr>
              <a:defRPr>
                <a:latin typeface="Verdana" panose="020B0604030504040204" pitchFamily="34" charset="0"/>
                <a:ea typeface="Verdana" panose="020B0604030504040204" pitchFamily="34" charset="0"/>
              </a:defRPr>
            </a:lvl3pPr>
            <a:lvl4pPr>
              <a:defRPr>
                <a:latin typeface="Verdana" panose="020B0604030504040204" pitchFamily="34" charset="0"/>
                <a:ea typeface="Verdana" panose="020B0604030504040204" pitchFamily="34" charset="0"/>
              </a:defRPr>
            </a:lvl4pPr>
            <a:lvl5pPr>
              <a:defRPr>
                <a:latin typeface="Verdana" panose="020B0604030504040204" pitchFamily="34" charset="0"/>
                <a:ea typeface="Verdana" panose="020B060403050404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78C94063-DF36-4330-A365-08DA1FA5B7D6}" type="datetimeFigureOut">
              <a:rPr lang="en-US" dirty="0"/>
              <a:t>11/7/2023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a:t>
            </a:fld>
            <a:endParaRPr lang="en-US" dirty="0"/>
          </a:p>
        </p:txBody>
      </p:sp>
      <p:sp>
        <p:nvSpPr>
          <p:cNvPr id="7" name="Rectangle 6">
            <a:extLst>
              <a:ext uri="{FF2B5EF4-FFF2-40B4-BE49-F238E27FC236}">
                <a16:creationId xmlns:a16="http://schemas.microsoft.com/office/drawing/2014/main" id="{6B413315-5A02-427B-BC36-96A6D5CE13A0}"/>
              </a:ext>
            </a:extLst>
          </p:cNvPr>
          <p:cNvSpPr/>
          <p:nvPr userDrawn="1"/>
        </p:nvSpPr>
        <p:spPr>
          <a:xfrm>
            <a:off x="11734800" y="0"/>
            <a:ext cx="457200" cy="6858000"/>
          </a:xfrm>
          <a:prstGeom prst="rect">
            <a:avLst/>
          </a:prstGeom>
          <a:solidFill>
            <a:srgbClr val="63469A"/>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a:extLst>
              <a:ext uri="{FF2B5EF4-FFF2-40B4-BE49-F238E27FC236}">
                <a16:creationId xmlns:a16="http://schemas.microsoft.com/office/drawing/2014/main" id="{A9109FDF-2DB7-4951-9323-41612793A98C}"/>
              </a:ext>
            </a:extLst>
          </p:cNvPr>
          <p:cNvSpPr/>
          <p:nvPr userDrawn="1"/>
        </p:nvSpPr>
        <p:spPr>
          <a:xfrm>
            <a:off x="11277601" y="0"/>
            <a:ext cx="457200" cy="6858000"/>
          </a:xfrm>
          <a:prstGeom prst="rect">
            <a:avLst/>
          </a:prstGeom>
          <a:solidFill>
            <a:srgbClr val="00243E"/>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a:extLst>
              <a:ext uri="{FF2B5EF4-FFF2-40B4-BE49-F238E27FC236}">
                <a16:creationId xmlns:a16="http://schemas.microsoft.com/office/drawing/2014/main" id="{BEB0209C-E89C-4955-98F3-EF83479C8EA1}"/>
              </a:ext>
            </a:extLst>
          </p:cNvPr>
          <p:cNvSpPr/>
          <p:nvPr userDrawn="1"/>
        </p:nvSpPr>
        <p:spPr>
          <a:xfrm>
            <a:off x="10820401" y="0"/>
            <a:ext cx="457200" cy="6858000"/>
          </a:xfrm>
          <a:prstGeom prst="rect">
            <a:avLst/>
          </a:prstGeom>
          <a:solidFill>
            <a:srgbClr val="00243E"/>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TextBox 10">
            <a:extLst>
              <a:ext uri="{FF2B5EF4-FFF2-40B4-BE49-F238E27FC236}">
                <a16:creationId xmlns:a16="http://schemas.microsoft.com/office/drawing/2014/main" id="{C3B3C8DD-3029-4CA3-A554-8CD359474267}"/>
              </a:ext>
            </a:extLst>
          </p:cNvPr>
          <p:cNvSpPr txBox="1"/>
          <p:nvPr userDrawn="1"/>
        </p:nvSpPr>
        <p:spPr>
          <a:xfrm>
            <a:off x="11745574" y="2438399"/>
            <a:ext cx="461665" cy="3741738"/>
          </a:xfrm>
          <a:prstGeom prst="rect">
            <a:avLst/>
          </a:prstGeom>
          <a:noFill/>
        </p:spPr>
        <p:txBody>
          <a:bodyPr vert="vert" wrap="square" rtlCol="0">
            <a:spAutoFit/>
          </a:bodyPr>
          <a:lstStyle/>
          <a:p>
            <a:pPr algn="r"/>
            <a:r>
              <a:rPr lang="en-GB" dirty="0">
                <a:solidFill>
                  <a:schemeClr val="bg2"/>
                </a:solidFill>
                <a:latin typeface="Verdana" panose="020B0604030504040204" pitchFamily="34" charset="0"/>
                <a:ea typeface="Verdana" panose="020B0604030504040204" pitchFamily="34" charset="0"/>
              </a:rPr>
              <a:t>Health, safety and wellbeing</a:t>
            </a:r>
          </a:p>
        </p:txBody>
      </p:sp>
    </p:spTree>
    <p:extLst>
      <p:ext uri="{BB962C8B-B14F-4D97-AF65-F5344CB8AC3E}">
        <p14:creationId xmlns:p14="http://schemas.microsoft.com/office/powerpoint/2010/main" val="296386522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Verdana" panose="020B0604030504040204" pitchFamily="34" charset="0"/>
                <a:ea typeface="Verdana" panose="020B0604030504040204" pitchFamily="34" charset="0"/>
              </a:defRPr>
            </a:lvl1pPr>
          </a:lstStyle>
          <a:p>
            <a:r>
              <a:rPr lang="en-US" dirty="0"/>
              <a:t>Click to edit Master title style</a:t>
            </a:r>
          </a:p>
        </p:txBody>
      </p:sp>
      <p:sp>
        <p:nvSpPr>
          <p:cNvPr id="3" name="Content Placeholder 2"/>
          <p:cNvSpPr>
            <a:spLocks noGrp="1"/>
          </p:cNvSpPr>
          <p:nvPr>
            <p:ph sz="half" idx="1"/>
          </p:nvPr>
        </p:nvSpPr>
        <p:spPr>
          <a:xfrm>
            <a:off x="1261872" y="1828800"/>
            <a:ext cx="4480560" cy="4351337"/>
          </a:xfrm>
        </p:spPr>
        <p:txBody>
          <a:bodyPr/>
          <a:lstStyle>
            <a:lvl1pPr>
              <a:defRPr sz="1800">
                <a:latin typeface="Verdana" panose="020B0604030504040204" pitchFamily="34" charset="0"/>
                <a:ea typeface="Verdana" panose="020B0604030504040204" pitchFamily="34" charset="0"/>
              </a:defRPr>
            </a:lvl1pPr>
            <a:lvl2pPr>
              <a:defRPr sz="1600">
                <a:latin typeface="Verdana" panose="020B0604030504040204" pitchFamily="34" charset="0"/>
                <a:ea typeface="Verdana" panose="020B0604030504040204" pitchFamily="34" charset="0"/>
              </a:defRPr>
            </a:lvl2pPr>
            <a:lvl3pPr>
              <a:defRPr sz="1400">
                <a:latin typeface="Verdana" panose="020B0604030504040204" pitchFamily="34" charset="0"/>
                <a:ea typeface="Verdana" panose="020B0604030504040204" pitchFamily="34" charset="0"/>
              </a:defRPr>
            </a:lvl3pPr>
            <a:lvl4pPr>
              <a:defRPr sz="1400">
                <a:latin typeface="Verdana" panose="020B0604030504040204" pitchFamily="34" charset="0"/>
                <a:ea typeface="Verdana" panose="020B0604030504040204" pitchFamily="34" charset="0"/>
              </a:defRPr>
            </a:lvl4pPr>
            <a:lvl5pPr>
              <a:defRPr sz="1400">
                <a:latin typeface="Verdana" panose="020B0604030504040204" pitchFamily="34" charset="0"/>
                <a:ea typeface="Verdana" panose="020B0604030504040204" pitchFamily="34" charset="0"/>
              </a:defRPr>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26480" y="1828800"/>
            <a:ext cx="4480560" cy="4351337"/>
          </a:xfrm>
        </p:spPr>
        <p:txBody>
          <a:bodyPr/>
          <a:lstStyle>
            <a:lvl1pPr>
              <a:defRPr sz="1800">
                <a:latin typeface="Verdana" panose="020B0604030504040204" pitchFamily="34" charset="0"/>
                <a:ea typeface="Verdana" panose="020B0604030504040204" pitchFamily="34" charset="0"/>
              </a:defRPr>
            </a:lvl1pPr>
            <a:lvl2pPr>
              <a:defRPr sz="1600">
                <a:latin typeface="Verdana" panose="020B0604030504040204" pitchFamily="34" charset="0"/>
                <a:ea typeface="Verdana" panose="020B0604030504040204" pitchFamily="34" charset="0"/>
              </a:defRPr>
            </a:lvl2pPr>
            <a:lvl3pPr>
              <a:defRPr sz="1400">
                <a:latin typeface="Verdana" panose="020B0604030504040204" pitchFamily="34" charset="0"/>
                <a:ea typeface="Verdana" panose="020B0604030504040204" pitchFamily="34" charset="0"/>
              </a:defRPr>
            </a:lvl3pPr>
            <a:lvl4pPr>
              <a:defRPr sz="1400">
                <a:latin typeface="Verdana" panose="020B0604030504040204" pitchFamily="34" charset="0"/>
                <a:ea typeface="Verdana" panose="020B0604030504040204" pitchFamily="34" charset="0"/>
              </a:defRPr>
            </a:lvl4pPr>
            <a:lvl5pPr>
              <a:defRPr sz="1400">
                <a:latin typeface="Verdana" panose="020B0604030504040204" pitchFamily="34" charset="0"/>
                <a:ea typeface="Verdana" panose="020B0604030504040204" pitchFamily="34" charset="0"/>
              </a:defRPr>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lvl1pPr>
              <a:defRPr>
                <a:latin typeface="Verdana" panose="020B0604030504040204" pitchFamily="34" charset="0"/>
                <a:ea typeface="Verdana" panose="020B0604030504040204" pitchFamily="34" charset="0"/>
              </a:defRPr>
            </a:lvl1pPr>
          </a:lstStyle>
          <a:p>
            <a:fld id="{DFCFA4AC-08CC-42CE-BD01-C191750A04EC}" type="datetimeFigureOut">
              <a:rPr lang="en-US" smtClean="0"/>
              <a:pPr/>
              <a:t>11/7/2023</a:t>
            </a:fld>
            <a:endParaRPr lang="en-US" dirty="0"/>
          </a:p>
        </p:txBody>
      </p:sp>
      <p:sp>
        <p:nvSpPr>
          <p:cNvPr id="6" name="Footer Placeholder 5"/>
          <p:cNvSpPr>
            <a:spLocks noGrp="1"/>
          </p:cNvSpPr>
          <p:nvPr>
            <p:ph type="ftr" sz="quarter" idx="11"/>
          </p:nvPr>
        </p:nvSpPr>
        <p:spPr/>
        <p:txBody>
          <a:bodyPr/>
          <a:lstStyle>
            <a:lvl1pPr>
              <a:defRPr>
                <a:latin typeface="Verdana" panose="020B0604030504040204" pitchFamily="34" charset="0"/>
                <a:ea typeface="Verdana" panose="020B0604030504040204" pitchFamily="34" charset="0"/>
              </a:defRPr>
            </a:lvl1pPr>
          </a:lstStyle>
          <a:p>
            <a:endParaRPr lang="en-US" dirty="0"/>
          </a:p>
        </p:txBody>
      </p:sp>
      <p:sp>
        <p:nvSpPr>
          <p:cNvPr id="7" name="Slide Number Placeholder 6"/>
          <p:cNvSpPr>
            <a:spLocks noGrp="1"/>
          </p:cNvSpPr>
          <p:nvPr>
            <p:ph type="sldNum" sz="quarter" idx="12"/>
          </p:nvPr>
        </p:nvSpPr>
        <p:spPr/>
        <p:txBody>
          <a:bodyPr/>
          <a:lstStyle>
            <a:lvl1pPr>
              <a:defRPr>
                <a:latin typeface="Verdana" panose="020B0604030504040204" pitchFamily="34" charset="0"/>
                <a:ea typeface="Verdana" panose="020B0604030504040204" pitchFamily="34" charset="0"/>
              </a:defRPr>
            </a:lvl1pPr>
          </a:lstStyle>
          <a:p>
            <a:fld id="{4FAB73BC-B049-4115-A692-8D63A059BFB8}" type="slidenum">
              <a:rPr lang="en-US" smtClean="0"/>
              <a:pPr/>
              <a:t>‹#›</a:t>
            </a:fld>
            <a:endParaRPr lang="en-US" dirty="0"/>
          </a:p>
        </p:txBody>
      </p:sp>
      <p:grpSp>
        <p:nvGrpSpPr>
          <p:cNvPr id="11" name="Group 10">
            <a:extLst>
              <a:ext uri="{FF2B5EF4-FFF2-40B4-BE49-F238E27FC236}">
                <a16:creationId xmlns:a16="http://schemas.microsoft.com/office/drawing/2014/main" id="{DC8EBD92-7D46-44A3-A64A-9CAEE104A9F3}"/>
              </a:ext>
            </a:extLst>
          </p:cNvPr>
          <p:cNvGrpSpPr/>
          <p:nvPr userDrawn="1"/>
        </p:nvGrpSpPr>
        <p:grpSpPr>
          <a:xfrm>
            <a:off x="10820401" y="0"/>
            <a:ext cx="1371599" cy="6858000"/>
            <a:chOff x="10820401" y="0"/>
            <a:chExt cx="1371599" cy="6858000"/>
          </a:xfrm>
        </p:grpSpPr>
        <p:sp>
          <p:nvSpPr>
            <p:cNvPr id="12" name="Rectangle 11">
              <a:extLst>
                <a:ext uri="{FF2B5EF4-FFF2-40B4-BE49-F238E27FC236}">
                  <a16:creationId xmlns:a16="http://schemas.microsoft.com/office/drawing/2014/main" id="{F85824E1-0629-4184-9D1E-1C0BAA1F553E}"/>
                </a:ext>
              </a:extLst>
            </p:cNvPr>
            <p:cNvSpPr/>
            <p:nvPr userDrawn="1"/>
          </p:nvSpPr>
          <p:spPr>
            <a:xfrm>
              <a:off x="11734800" y="0"/>
              <a:ext cx="457200" cy="6858000"/>
            </a:xfrm>
            <a:prstGeom prst="rect">
              <a:avLst/>
            </a:prstGeom>
            <a:solidFill>
              <a:srgbClr val="63469A"/>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Rectangle 12">
              <a:extLst>
                <a:ext uri="{FF2B5EF4-FFF2-40B4-BE49-F238E27FC236}">
                  <a16:creationId xmlns:a16="http://schemas.microsoft.com/office/drawing/2014/main" id="{FBCAED6F-3C66-440E-8F3D-C3B4EFABD1B6}"/>
                </a:ext>
              </a:extLst>
            </p:cNvPr>
            <p:cNvSpPr/>
            <p:nvPr userDrawn="1"/>
          </p:nvSpPr>
          <p:spPr>
            <a:xfrm>
              <a:off x="11277601" y="0"/>
              <a:ext cx="457200" cy="6858000"/>
            </a:xfrm>
            <a:prstGeom prst="rect">
              <a:avLst/>
            </a:prstGeom>
            <a:solidFill>
              <a:srgbClr val="DD1778"/>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Rectangle 13">
              <a:extLst>
                <a:ext uri="{FF2B5EF4-FFF2-40B4-BE49-F238E27FC236}">
                  <a16:creationId xmlns:a16="http://schemas.microsoft.com/office/drawing/2014/main" id="{98055695-ADD4-4E17-95E9-5262EDF54DEF}"/>
                </a:ext>
              </a:extLst>
            </p:cNvPr>
            <p:cNvSpPr/>
            <p:nvPr userDrawn="1"/>
          </p:nvSpPr>
          <p:spPr>
            <a:xfrm>
              <a:off x="10820401" y="0"/>
              <a:ext cx="457200" cy="6858000"/>
            </a:xfrm>
            <a:prstGeom prst="rect">
              <a:avLst/>
            </a:prstGeom>
            <a:solidFill>
              <a:srgbClr val="F7B20F"/>
            </a:solidFill>
            <a:ln>
              <a:noFill/>
            </a:ln>
          </p:spPr>
          <p:style>
            <a:lnRef idx="2">
              <a:schemeClr val="accent1">
                <a:shade val="50000"/>
              </a:schemeClr>
            </a:lnRef>
            <a:fillRef idx="1">
              <a:schemeClr val="accent1"/>
            </a:fillRef>
            <a:effectRef idx="0">
              <a:schemeClr val="accent1"/>
            </a:effectRef>
            <a:fontRef idx="minor">
              <a:schemeClr val="lt1"/>
            </a:fontRef>
          </p:style>
        </p:sp>
      </p:grpSp>
    </p:spTree>
    <p:extLst>
      <p:ext uri="{BB962C8B-B14F-4D97-AF65-F5344CB8AC3E}">
        <p14:creationId xmlns:p14="http://schemas.microsoft.com/office/powerpoint/2010/main" val="131023775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3" name="Picture Placeholder 2"/>
          <p:cNvSpPr>
            <a:spLocks noGrp="1" noChangeAspect="1"/>
          </p:cNvSpPr>
          <p:nvPr>
            <p:ph type="pic" idx="1"/>
          </p:nvPr>
        </p:nvSpPr>
        <p:spPr>
          <a:xfrm>
            <a:off x="0" y="0"/>
            <a:ext cx="10820400" cy="6858000"/>
          </a:xfrm>
          <a:solidFill>
            <a:schemeClr val="accent1"/>
          </a:solidFill>
        </p:spPr>
        <p:txBody>
          <a:bodyPr anchor="t"/>
          <a:lstStyle>
            <a:lvl1pPr marL="0" indent="0">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Tree>
    <p:extLst>
      <p:ext uri="{BB962C8B-B14F-4D97-AF65-F5344CB8AC3E}">
        <p14:creationId xmlns:p14="http://schemas.microsoft.com/office/powerpoint/2010/main" val="278535486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Vertical Title and Text">
    <p:bg>
      <p:bgPr>
        <a:solidFill>
          <a:srgbClr val="00243E"/>
        </a:solidFill>
        <a:effectLst/>
      </p:bgPr>
    </p:bg>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DB198ED9-5153-4334-9D63-5887F8BC4912}"/>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412074" y="557960"/>
            <a:ext cx="3015030" cy="1179302"/>
          </a:xfrm>
          <a:prstGeom prst="rect">
            <a:avLst/>
          </a:prstGeom>
        </p:spPr>
      </p:pic>
      <p:grpSp>
        <p:nvGrpSpPr>
          <p:cNvPr id="11" name="Group 10">
            <a:extLst>
              <a:ext uri="{FF2B5EF4-FFF2-40B4-BE49-F238E27FC236}">
                <a16:creationId xmlns:a16="http://schemas.microsoft.com/office/drawing/2014/main" id="{E250AAB2-0D02-46DD-8740-2A27013DCC9D}"/>
              </a:ext>
            </a:extLst>
          </p:cNvPr>
          <p:cNvGrpSpPr/>
          <p:nvPr userDrawn="1"/>
        </p:nvGrpSpPr>
        <p:grpSpPr>
          <a:xfrm>
            <a:off x="10820401" y="0"/>
            <a:ext cx="1371599" cy="6858000"/>
            <a:chOff x="10820401" y="0"/>
            <a:chExt cx="1371599" cy="6858000"/>
          </a:xfrm>
        </p:grpSpPr>
        <p:sp>
          <p:nvSpPr>
            <p:cNvPr id="12" name="Rectangle 11">
              <a:extLst>
                <a:ext uri="{FF2B5EF4-FFF2-40B4-BE49-F238E27FC236}">
                  <a16:creationId xmlns:a16="http://schemas.microsoft.com/office/drawing/2014/main" id="{593139DA-F615-46EF-80D6-00042AB07AAC}"/>
                </a:ext>
              </a:extLst>
            </p:cNvPr>
            <p:cNvSpPr/>
            <p:nvPr userDrawn="1"/>
          </p:nvSpPr>
          <p:spPr>
            <a:xfrm>
              <a:off x="11734800" y="0"/>
              <a:ext cx="457200" cy="6858000"/>
            </a:xfrm>
            <a:prstGeom prst="rect">
              <a:avLst/>
            </a:prstGeom>
            <a:solidFill>
              <a:srgbClr val="63469A"/>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Rectangle 12">
              <a:extLst>
                <a:ext uri="{FF2B5EF4-FFF2-40B4-BE49-F238E27FC236}">
                  <a16:creationId xmlns:a16="http://schemas.microsoft.com/office/drawing/2014/main" id="{1CFC4ED3-50D5-4892-91F1-C28D8E92D79C}"/>
                </a:ext>
              </a:extLst>
            </p:cNvPr>
            <p:cNvSpPr/>
            <p:nvPr userDrawn="1"/>
          </p:nvSpPr>
          <p:spPr>
            <a:xfrm>
              <a:off x="11277601" y="0"/>
              <a:ext cx="457200" cy="6858000"/>
            </a:xfrm>
            <a:prstGeom prst="rect">
              <a:avLst/>
            </a:prstGeom>
            <a:solidFill>
              <a:srgbClr val="DD1778"/>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Rectangle 13">
              <a:extLst>
                <a:ext uri="{FF2B5EF4-FFF2-40B4-BE49-F238E27FC236}">
                  <a16:creationId xmlns:a16="http://schemas.microsoft.com/office/drawing/2014/main" id="{F732B338-4266-46AE-A899-65A59167C711}"/>
                </a:ext>
              </a:extLst>
            </p:cNvPr>
            <p:cNvSpPr/>
            <p:nvPr userDrawn="1"/>
          </p:nvSpPr>
          <p:spPr>
            <a:xfrm>
              <a:off x="10820401" y="0"/>
              <a:ext cx="457200" cy="6858000"/>
            </a:xfrm>
            <a:prstGeom prst="rect">
              <a:avLst/>
            </a:prstGeom>
            <a:solidFill>
              <a:srgbClr val="F7B20F"/>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15" name="TextBox 14">
            <a:extLst>
              <a:ext uri="{FF2B5EF4-FFF2-40B4-BE49-F238E27FC236}">
                <a16:creationId xmlns:a16="http://schemas.microsoft.com/office/drawing/2014/main" id="{FDABED74-9186-41CC-BD75-ECF245268D9B}"/>
              </a:ext>
            </a:extLst>
          </p:cNvPr>
          <p:cNvSpPr txBox="1"/>
          <p:nvPr userDrawn="1"/>
        </p:nvSpPr>
        <p:spPr>
          <a:xfrm>
            <a:off x="1288026" y="3472180"/>
            <a:ext cx="7213834" cy="523220"/>
          </a:xfrm>
          <a:prstGeom prst="rect">
            <a:avLst/>
          </a:prstGeom>
          <a:noFill/>
        </p:spPr>
        <p:txBody>
          <a:bodyPr wrap="none" rtlCol="0">
            <a:spAutoFit/>
          </a:bodyPr>
          <a:lstStyle/>
          <a:p>
            <a:r>
              <a:rPr lang="en-GB" sz="2800" dirty="0">
                <a:solidFill>
                  <a:schemeClr val="bg2"/>
                </a:solidFill>
                <a:latin typeface="Verdana" panose="020B0604030504040204" pitchFamily="34" charset="0"/>
                <a:ea typeface="Verdana" panose="020B0604030504040204" pitchFamily="34" charset="0"/>
              </a:rPr>
              <a:t>rcn.org.uk/</a:t>
            </a:r>
            <a:r>
              <a:rPr lang="en-GB" sz="2800" dirty="0" err="1">
                <a:solidFill>
                  <a:schemeClr val="bg2"/>
                </a:solidFill>
                <a:latin typeface="Verdana" panose="020B0604030504040204" pitchFamily="34" charset="0"/>
                <a:ea typeface="Verdana" panose="020B0604030504040204" pitchFamily="34" charset="0"/>
              </a:rPr>
              <a:t>nursingworkforcestandards</a:t>
            </a:r>
            <a:endParaRPr lang="en-GB" sz="2800" dirty="0">
              <a:solidFill>
                <a:schemeClr val="bg2"/>
              </a:solidFill>
              <a:latin typeface="Verdana" panose="020B0604030504040204" pitchFamily="34" charset="0"/>
              <a:ea typeface="Verdana" panose="020B0604030504040204" pitchFamily="34" charset="0"/>
            </a:endParaRPr>
          </a:p>
        </p:txBody>
      </p:sp>
    </p:spTree>
    <p:extLst>
      <p:ext uri="{BB962C8B-B14F-4D97-AF65-F5344CB8AC3E}">
        <p14:creationId xmlns:p14="http://schemas.microsoft.com/office/powerpoint/2010/main" val="226914464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userDrawn="1">
  <p:cSld name="Default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321609374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11292840" y="0"/>
            <a:ext cx="914400" cy="6858000"/>
          </a:xfrm>
          <a:prstGeom prst="rect">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261872" y="365760"/>
            <a:ext cx="9692640" cy="1325562"/>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p:cNvSpPr>
            <a:spLocks noGrp="1"/>
          </p:cNvSpPr>
          <p:nvPr>
            <p:ph type="body" idx="1"/>
          </p:nvPr>
        </p:nvSpPr>
        <p:spPr>
          <a:xfrm>
            <a:off x="1261872" y="1828800"/>
            <a:ext cx="8595360" cy="4351337"/>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rot="16200000">
            <a:off x="10797542" y="998537"/>
            <a:ext cx="1904999" cy="365125"/>
          </a:xfrm>
          <a:prstGeom prst="rect">
            <a:avLst/>
          </a:prstGeom>
        </p:spPr>
        <p:txBody>
          <a:bodyPr vert="horz" lIns="91440" tIns="45720" rIns="91440" bIns="45720" rtlCol="0" anchor="ctr"/>
          <a:lstStyle>
            <a:lvl1pPr algn="r">
              <a:defRPr sz="1050" b="0">
                <a:solidFill>
                  <a:schemeClr val="tx2">
                    <a:lumMod val="20000"/>
                    <a:lumOff val="80000"/>
                  </a:schemeClr>
                </a:solidFill>
                <a:latin typeface="Verdana" panose="020B0604030504040204" pitchFamily="34" charset="0"/>
                <a:ea typeface="Verdana" panose="020B0604030504040204" pitchFamily="34" charset="0"/>
              </a:defRPr>
            </a:lvl1pPr>
          </a:lstStyle>
          <a:p>
            <a:fld id="{0E59FD0C-5451-4CA0-86AF-E70AE3279989}" type="datetimeFigureOut">
              <a:rPr lang="en-US" smtClean="0"/>
              <a:pPr/>
              <a:t>11/7/2023</a:t>
            </a:fld>
            <a:endParaRPr lang="en-US" dirty="0"/>
          </a:p>
        </p:txBody>
      </p:sp>
      <p:sp>
        <p:nvSpPr>
          <p:cNvPr id="5" name="Footer Placeholder 4"/>
          <p:cNvSpPr>
            <a:spLocks noGrp="1"/>
          </p:cNvSpPr>
          <p:nvPr>
            <p:ph type="ftr" sz="quarter" idx="3"/>
          </p:nvPr>
        </p:nvSpPr>
        <p:spPr>
          <a:xfrm rot="16200000">
            <a:off x="9959341" y="4046537"/>
            <a:ext cx="3581400" cy="365125"/>
          </a:xfrm>
          <a:prstGeom prst="rect">
            <a:avLst/>
          </a:prstGeom>
        </p:spPr>
        <p:txBody>
          <a:bodyPr vert="horz" lIns="91440" tIns="45720" rIns="91440" bIns="45720" rtlCol="0" anchor="ctr"/>
          <a:lstStyle>
            <a:lvl1pPr algn="l">
              <a:defRPr sz="1050">
                <a:solidFill>
                  <a:schemeClr val="tx2">
                    <a:lumMod val="20000"/>
                    <a:lumOff val="80000"/>
                  </a:schemeClr>
                </a:solidFill>
                <a:latin typeface="Verdana" panose="020B0604030504040204" pitchFamily="34" charset="0"/>
                <a:ea typeface="Verdana" panose="020B0604030504040204" pitchFamily="34" charset="0"/>
              </a:defRPr>
            </a:lvl1pPr>
          </a:lstStyle>
          <a:p>
            <a:endParaRPr lang="en-US" dirty="0"/>
          </a:p>
        </p:txBody>
      </p:sp>
      <p:sp>
        <p:nvSpPr>
          <p:cNvPr id="6" name="Slide Number Placeholder 5"/>
          <p:cNvSpPr>
            <a:spLocks noGrp="1"/>
          </p:cNvSpPr>
          <p:nvPr>
            <p:ph type="sldNum" sz="quarter" idx="4"/>
          </p:nvPr>
        </p:nvSpPr>
        <p:spPr>
          <a:xfrm>
            <a:off x="11292840" y="6172200"/>
            <a:ext cx="914400" cy="593725"/>
          </a:xfrm>
          <a:prstGeom prst="rect">
            <a:avLst/>
          </a:prstGeom>
        </p:spPr>
        <p:txBody>
          <a:bodyPr vert="horz" lIns="45720" tIns="45720" rIns="45720" bIns="45720" rtlCol="0" anchor="ctr">
            <a:normAutofit/>
          </a:bodyPr>
          <a:lstStyle>
            <a:lvl1pPr algn="ctr">
              <a:defRPr sz="3600">
                <a:solidFill>
                  <a:schemeClr val="tx2">
                    <a:lumMod val="60000"/>
                    <a:lumOff val="40000"/>
                  </a:schemeClr>
                </a:solidFill>
                <a:latin typeface="Verdana" panose="020B0604030504040204" pitchFamily="34" charset="0"/>
                <a:ea typeface="Verdana" panose="020B0604030504040204" pitchFamily="34" charset="0"/>
              </a:defRPr>
            </a:lvl1pPr>
          </a:lstStyle>
          <a:p>
            <a:fld id="{4FAB73BC-B049-4115-A692-8D63A059BFB8}" type="slidenum">
              <a:rPr lang="en-US" smtClean="0"/>
              <a:pPr/>
              <a:t>‹#›</a:t>
            </a:fld>
            <a:endParaRPr lang="en-US" dirty="0"/>
          </a:p>
        </p:txBody>
      </p:sp>
      <p:grpSp>
        <p:nvGrpSpPr>
          <p:cNvPr id="8" name="Group 7">
            <a:extLst>
              <a:ext uri="{FF2B5EF4-FFF2-40B4-BE49-F238E27FC236}">
                <a16:creationId xmlns:a16="http://schemas.microsoft.com/office/drawing/2014/main" id="{703AE84B-9108-489F-BC9F-2E019A87E10E}"/>
              </a:ext>
            </a:extLst>
          </p:cNvPr>
          <p:cNvGrpSpPr/>
          <p:nvPr userDrawn="1"/>
        </p:nvGrpSpPr>
        <p:grpSpPr>
          <a:xfrm>
            <a:off x="10820401" y="0"/>
            <a:ext cx="1371599" cy="6858000"/>
            <a:chOff x="10820401" y="0"/>
            <a:chExt cx="1371599" cy="6858000"/>
          </a:xfrm>
        </p:grpSpPr>
        <p:sp>
          <p:nvSpPr>
            <p:cNvPr id="9" name="Rectangle 8">
              <a:extLst>
                <a:ext uri="{FF2B5EF4-FFF2-40B4-BE49-F238E27FC236}">
                  <a16:creationId xmlns:a16="http://schemas.microsoft.com/office/drawing/2014/main" id="{B08C8AA5-607B-49F7-BF66-9FDE5D9E1A9D}"/>
                </a:ext>
              </a:extLst>
            </p:cNvPr>
            <p:cNvSpPr/>
            <p:nvPr userDrawn="1"/>
          </p:nvSpPr>
          <p:spPr>
            <a:xfrm>
              <a:off x="11734800" y="0"/>
              <a:ext cx="457200" cy="6858000"/>
            </a:xfrm>
            <a:prstGeom prst="rect">
              <a:avLst/>
            </a:prstGeom>
            <a:solidFill>
              <a:srgbClr val="63469A"/>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Rectangle 9">
              <a:extLst>
                <a:ext uri="{FF2B5EF4-FFF2-40B4-BE49-F238E27FC236}">
                  <a16:creationId xmlns:a16="http://schemas.microsoft.com/office/drawing/2014/main" id="{94BE9F8E-D89F-48CC-B2BE-AA644BA2A3CB}"/>
                </a:ext>
              </a:extLst>
            </p:cNvPr>
            <p:cNvSpPr/>
            <p:nvPr userDrawn="1"/>
          </p:nvSpPr>
          <p:spPr>
            <a:xfrm>
              <a:off x="11277601" y="0"/>
              <a:ext cx="457200" cy="6858000"/>
            </a:xfrm>
            <a:prstGeom prst="rect">
              <a:avLst/>
            </a:prstGeom>
            <a:solidFill>
              <a:srgbClr val="DD1778"/>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a:extLst>
                <a:ext uri="{FF2B5EF4-FFF2-40B4-BE49-F238E27FC236}">
                  <a16:creationId xmlns:a16="http://schemas.microsoft.com/office/drawing/2014/main" id="{2AD7CA4E-6001-4894-B976-57940D0AC0B1}"/>
                </a:ext>
              </a:extLst>
            </p:cNvPr>
            <p:cNvSpPr/>
            <p:nvPr userDrawn="1"/>
          </p:nvSpPr>
          <p:spPr>
            <a:xfrm>
              <a:off x="10820401" y="0"/>
              <a:ext cx="457200" cy="6858000"/>
            </a:xfrm>
            <a:prstGeom prst="rect">
              <a:avLst/>
            </a:prstGeom>
            <a:solidFill>
              <a:srgbClr val="F7B20F"/>
            </a:solidFill>
            <a:ln>
              <a:noFill/>
            </a:ln>
          </p:spPr>
          <p:style>
            <a:lnRef idx="2">
              <a:schemeClr val="accent1">
                <a:shade val="50000"/>
              </a:schemeClr>
            </a:lnRef>
            <a:fillRef idx="1">
              <a:schemeClr val="accent1"/>
            </a:fillRef>
            <a:effectRef idx="0">
              <a:schemeClr val="accent1"/>
            </a:effectRef>
            <a:fontRef idx="minor">
              <a:schemeClr val="lt1"/>
            </a:fontRef>
          </p:style>
        </p:sp>
      </p:grpSp>
    </p:spTree>
    <p:extLst>
      <p:ext uri="{BB962C8B-B14F-4D97-AF65-F5344CB8AC3E}">
        <p14:creationId xmlns:p14="http://schemas.microsoft.com/office/powerpoint/2010/main" val="246646930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Lst>
  <p:hf sldNum="0" hdr="0" ftr="0" dt="0"/>
  <p:txStyles>
    <p:titleStyle>
      <a:lvl1pPr algn="l" defTabSz="914400" rtl="0" eaLnBrk="1" latinLnBrk="0" hangingPunct="1">
        <a:lnSpc>
          <a:spcPct val="90000"/>
        </a:lnSpc>
        <a:spcBef>
          <a:spcPct val="0"/>
        </a:spcBef>
        <a:buNone/>
        <a:defRPr sz="4400" kern="1200" spc="-50" baseline="0">
          <a:solidFill>
            <a:schemeClr val="tx1"/>
          </a:solidFill>
          <a:latin typeface="Verdana" panose="020B0604030504040204" pitchFamily="34" charset="0"/>
          <a:ea typeface="Verdana" panose="020B0604030504040204" pitchFamily="34" charset="0"/>
          <a:cs typeface="+mj-cs"/>
        </a:defRPr>
      </a:lvl1pPr>
    </p:titleStyle>
    <p:bodyStyle>
      <a:lvl1pPr marL="182880" indent="-182880" algn="l" defTabSz="914400" rtl="0" eaLnBrk="1" latinLnBrk="0" hangingPunct="1">
        <a:lnSpc>
          <a:spcPct val="95000"/>
        </a:lnSpc>
        <a:spcBef>
          <a:spcPts val="1400"/>
        </a:spcBef>
        <a:spcAft>
          <a:spcPts val="200"/>
        </a:spcAft>
        <a:buClr>
          <a:schemeClr val="accent1"/>
        </a:buClr>
        <a:buSzPct val="80000"/>
        <a:buFont typeface="Arial" pitchFamily="34" charset="0"/>
        <a:buChar char="•"/>
        <a:defRPr sz="1800" kern="1200" spc="10" baseline="0">
          <a:solidFill>
            <a:schemeClr val="tx1"/>
          </a:solidFill>
          <a:latin typeface="Verdana" panose="020B0604030504040204" pitchFamily="34" charset="0"/>
          <a:ea typeface="Verdana" panose="020B0604030504040204" pitchFamily="34" charset="0"/>
          <a:cs typeface="+mn-cs"/>
        </a:defRPr>
      </a:lvl1pPr>
      <a:lvl2pPr marL="457200" indent="-182880" algn="l" defTabSz="914400" rtl="0" eaLnBrk="1" latinLnBrk="0" hangingPunct="1">
        <a:lnSpc>
          <a:spcPct val="90000"/>
        </a:lnSpc>
        <a:spcBef>
          <a:spcPts val="300"/>
        </a:spcBef>
        <a:spcAft>
          <a:spcPts val="300"/>
        </a:spcAft>
        <a:buClr>
          <a:schemeClr val="accent1"/>
        </a:buClr>
        <a:buFont typeface="Wingdings 2" pitchFamily="18" charset="2"/>
        <a:buChar char=""/>
        <a:defRPr sz="1600" kern="1200">
          <a:solidFill>
            <a:schemeClr val="tx1">
              <a:lumMod val="85000"/>
              <a:lumOff val="15000"/>
            </a:schemeClr>
          </a:solidFill>
          <a:latin typeface="Verdana" panose="020B0604030504040204" pitchFamily="34" charset="0"/>
          <a:ea typeface="Verdana" panose="020B0604030504040204" pitchFamily="34" charset="0"/>
          <a:cs typeface="+mn-cs"/>
        </a:defRPr>
      </a:lvl2pPr>
      <a:lvl3pPr marL="731520" indent="-18288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Verdana" panose="020B0604030504040204" pitchFamily="34" charset="0"/>
          <a:ea typeface="Verdana" panose="020B0604030504040204" pitchFamily="34" charset="0"/>
          <a:cs typeface="+mn-cs"/>
        </a:defRPr>
      </a:lvl3pPr>
      <a:lvl4pPr marL="1005840" indent="-18288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Verdana" panose="020B0604030504040204" pitchFamily="34" charset="0"/>
          <a:ea typeface="Verdana" panose="020B0604030504040204" pitchFamily="34" charset="0"/>
          <a:cs typeface="+mn-cs"/>
        </a:defRPr>
      </a:lvl4pPr>
      <a:lvl5pPr marL="1280160" indent="-18288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Verdana" panose="020B0604030504040204" pitchFamily="34" charset="0"/>
          <a:ea typeface="Verdana" panose="020B0604030504040204" pitchFamily="34" charset="0"/>
          <a:cs typeface="+mn-cs"/>
        </a:defRPr>
      </a:lvl5pPr>
      <a:lvl6pPr marL="1600000" indent="-22860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6pPr>
      <a:lvl7pPr marL="1900000" indent="-22860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7pPr>
      <a:lvl8pPr marL="2200000" indent="-22860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8pPr>
      <a:lvl9pPr marL="2500000" indent="-22860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slideLayout" Target="../slideLayouts/slideLayout9.xml"/><Relationship Id="rId1" Type="http://schemas.openxmlformats.org/officeDocument/2006/relationships/video" Target="https://www.youtube.com/embed/RcITPe7AunU?feature=oembed" TargetMode="External"/></Relationships>
</file>

<file path=ppt/slides/_rels/slide11.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slideLayout" Target="../slideLayouts/slideLayout9.xml"/><Relationship Id="rId1" Type="http://schemas.openxmlformats.org/officeDocument/2006/relationships/video" Target="https://www.youtube.com/embed/9ghcXfMVdFc?feature=oembed" TargetMode="Externa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9.xml"/><Relationship Id="rId1" Type="http://schemas.openxmlformats.org/officeDocument/2006/relationships/slideLayout" Target="../slideLayouts/slideLayout9.xml"/></Relationships>
</file>

<file path=ppt/slides/_rels/slide1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hyperlink" Target="https://www.rcn.org.uk/Professional-Development/publications/raising-and-escalating-concerns-uk-pub-010-714" TargetMode="Externa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9.xml"/><Relationship Id="rId5" Type="http://schemas.openxmlformats.org/officeDocument/2006/relationships/image" Target="../media/image4.png"/><Relationship Id="rId4" Type="http://schemas.openxmlformats.org/officeDocument/2006/relationships/image" Target="../media/image3.png"/></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hyperlink" Target="https://www.rcn.org.uk/professional-development/nursing-workforce-standards" TargetMode="External"/><Relationship Id="rId2" Type="http://schemas.openxmlformats.org/officeDocument/2006/relationships/notesSlide" Target="../notesSlides/notesSlide23.xml"/><Relationship Id="rId1" Type="http://schemas.openxmlformats.org/officeDocument/2006/relationships/slideLayout" Target="../slideLayouts/slideLayout2.xml"/><Relationship Id="rId6" Type="http://schemas.openxmlformats.org/officeDocument/2006/relationships/image" Target="../media/image19.png"/><Relationship Id="rId5" Type="http://schemas.openxmlformats.org/officeDocument/2006/relationships/hyperlink" Target="https://www.rcn.org.uk/professional-development/nursing-workforce-standards/nursing-workforce-standards-faqs" TargetMode="External"/><Relationship Id="rId4" Type="http://schemas.openxmlformats.org/officeDocument/2006/relationships/hyperlink" Target="http://www.rcn.org.uk/nursingworkforcestandards" TargetMode="External"/></Relationships>
</file>

<file path=ppt/slides/_rels/slide34.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notesSlide" Target="../notesSlides/notesSlide24.xml"/><Relationship Id="rId1" Type="http://schemas.openxmlformats.org/officeDocument/2006/relationships/slideLayout" Target="../slideLayouts/slideLayout2.xml"/><Relationship Id="rId5" Type="http://schemas.openxmlformats.org/officeDocument/2006/relationships/image" Target="../media/image21.jpg"/><Relationship Id="rId4" Type="http://schemas.openxmlformats.org/officeDocument/2006/relationships/image" Target="../media/image10.jpg"/></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9.xml"/></Relationships>
</file>

<file path=ppt/slides/_rels/slide5.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8.jpg"/><Relationship Id="rId5" Type="http://schemas.openxmlformats.org/officeDocument/2006/relationships/hyperlink" Target="https://youtu.be/xvEODHt1VPE" TargetMode="External"/><Relationship Id="rId4" Type="http://schemas.openxmlformats.org/officeDocument/2006/relationships/image" Target="../media/image7.jpg"/></Relationships>
</file>

<file path=ppt/slides/_rels/slide6.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image" Target="../media/image10.jpg"/><Relationship Id="rId4" Type="http://schemas.openxmlformats.org/officeDocument/2006/relationships/image" Target="../media/image6.jpg"/></Relationships>
</file>

<file path=ppt/slides/_rels/slide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7.xml"/><Relationship Id="rId1" Type="http://schemas.openxmlformats.org/officeDocument/2006/relationships/slideLayout" Target="../slideLayouts/slideLayout9.xml"/><Relationship Id="rId4" Type="http://schemas.openxmlformats.org/officeDocument/2006/relationships/image" Target="../media/image12.png"/></Relationships>
</file>

<file path=ppt/slides/_rels/slide8.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slideLayout" Target="../slideLayouts/slideLayout9.xml"/><Relationship Id="rId1" Type="http://schemas.openxmlformats.org/officeDocument/2006/relationships/video" Target="https://www.youtube.com/embed/xafe0zuCVrI?feature=oembed" TargetMode="External"/></Relationships>
</file>

<file path=ppt/slides/_rels/slide9.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slideLayout" Target="../slideLayouts/slideLayout9.xml"/><Relationship Id="rId1" Type="http://schemas.openxmlformats.org/officeDocument/2006/relationships/video" Target="https://www.youtube.com/embed/bNVsBL1CcMQ?feature=oembed"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97D98F-04DB-4744-B5D5-E4A79255472A}"/>
              </a:ext>
            </a:extLst>
          </p:cNvPr>
          <p:cNvSpPr>
            <a:spLocks noGrp="1"/>
          </p:cNvSpPr>
          <p:nvPr>
            <p:ph type="title"/>
          </p:nvPr>
        </p:nvSpPr>
        <p:spPr>
          <a:xfrm>
            <a:off x="1399032" y="400050"/>
            <a:ext cx="9692640" cy="1325562"/>
          </a:xfrm>
        </p:spPr>
        <p:txBody>
          <a:bodyPr/>
          <a:lstStyle/>
          <a:p>
            <a:r>
              <a:rPr lang="en-GB" dirty="0">
                <a:latin typeface="Montserrat Medium" panose="00000600000000000000" pitchFamily="2" charset="0"/>
              </a:rPr>
              <a:t>Nursing Workforce Standards</a:t>
            </a:r>
            <a:br>
              <a:rPr lang="en-GB" dirty="0">
                <a:latin typeface="Montserrat Medium" panose="00000600000000000000" pitchFamily="2" charset="0"/>
              </a:rPr>
            </a:br>
            <a:r>
              <a:rPr lang="en-GB" dirty="0">
                <a:latin typeface="Montserrat Medium" panose="00000600000000000000" pitchFamily="2" charset="0"/>
              </a:rPr>
              <a:t>Slide Deck </a:t>
            </a:r>
          </a:p>
        </p:txBody>
      </p:sp>
      <p:sp>
        <p:nvSpPr>
          <p:cNvPr id="3" name="Content Placeholder 2">
            <a:extLst>
              <a:ext uri="{FF2B5EF4-FFF2-40B4-BE49-F238E27FC236}">
                <a16:creationId xmlns:a16="http://schemas.microsoft.com/office/drawing/2014/main" id="{16579A9F-57D4-4927-88D5-DAF2BBEEE238}"/>
              </a:ext>
            </a:extLst>
          </p:cNvPr>
          <p:cNvSpPr>
            <a:spLocks noGrp="1"/>
          </p:cNvSpPr>
          <p:nvPr>
            <p:ph idx="1"/>
          </p:nvPr>
        </p:nvSpPr>
        <p:spPr>
          <a:xfrm>
            <a:off x="1273302" y="1954530"/>
            <a:ext cx="7973568" cy="4351337"/>
          </a:xfrm>
        </p:spPr>
        <p:txBody>
          <a:bodyPr vert="horz" lIns="91440" tIns="45720" rIns="91440" bIns="45720" rtlCol="0" anchor="t">
            <a:normAutofit/>
          </a:bodyPr>
          <a:lstStyle/>
          <a:p>
            <a:pPr algn="just"/>
            <a:r>
              <a:rPr lang="en-GB" dirty="0">
                <a:latin typeface="Public Sans Medium" pitchFamily="2" charset="0"/>
                <a:ea typeface="Verdana"/>
              </a:rPr>
              <a:t>This slide deck is designed for you to choose your own slides present. You can use to either deliver a stand-alone presentation on the standards or to add slides to existing presentations.</a:t>
            </a:r>
          </a:p>
          <a:p>
            <a:pPr algn="just"/>
            <a:r>
              <a:rPr lang="en-GB" dirty="0">
                <a:latin typeface="Public Sans Medium" pitchFamily="2" charset="0"/>
              </a:rPr>
              <a:t>The first section is designed to introduce the standards and the wider Staffing for safe and effective Care campaign. The latter slides can be used with these to close a presentation and includes links to the digital resources.   </a:t>
            </a:r>
          </a:p>
          <a:p>
            <a:pPr algn="just"/>
            <a:r>
              <a:rPr lang="en-GB" dirty="0">
                <a:latin typeface="Public Sans Medium" pitchFamily="2" charset="0"/>
                <a:ea typeface="Verdana"/>
              </a:rPr>
              <a:t>Slide 6 includes a poster pdf of the standards and is could be used as a stand-alone slide or in conjunction with slide 5.  </a:t>
            </a:r>
            <a:endParaRPr lang="en-GB" dirty="0">
              <a:latin typeface="Public Sans Medium" pitchFamily="2" charset="0"/>
            </a:endParaRPr>
          </a:p>
          <a:p>
            <a:pPr algn="just"/>
            <a:r>
              <a:rPr lang="en-GB" dirty="0">
                <a:latin typeface="Public Sans Medium" pitchFamily="2" charset="0"/>
              </a:rPr>
              <a:t>The setting specific slides can be selected according to need and audience. </a:t>
            </a:r>
          </a:p>
          <a:p>
            <a:pPr algn="just"/>
            <a:r>
              <a:rPr lang="en-GB" dirty="0">
                <a:latin typeface="Public Sans Medium" pitchFamily="2" charset="0"/>
                <a:ea typeface="Verdana"/>
              </a:rPr>
              <a:t>Please refer to the slide deck regularly on the website as additions and changes will be made as required/ resources developed.    </a:t>
            </a:r>
            <a:r>
              <a:rPr lang="en-GB" dirty="0">
                <a:latin typeface="Verdana"/>
                <a:ea typeface="Verdana"/>
              </a:rPr>
              <a:t> </a:t>
            </a:r>
            <a:endParaRPr lang="en-GB" dirty="0"/>
          </a:p>
        </p:txBody>
      </p:sp>
    </p:spTree>
    <p:extLst>
      <p:ext uri="{BB962C8B-B14F-4D97-AF65-F5344CB8AC3E}">
        <p14:creationId xmlns:p14="http://schemas.microsoft.com/office/powerpoint/2010/main" val="221634940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Online Media 1" title="RCN Nursing Workforce Standards - Clinical leadership &amp; safety">
            <a:hlinkClick r:id="" action="ppaction://media"/>
            <a:extLst>
              <a:ext uri="{FF2B5EF4-FFF2-40B4-BE49-F238E27FC236}">
                <a16:creationId xmlns:a16="http://schemas.microsoft.com/office/drawing/2014/main" id="{636992AF-E88F-0A7F-A75C-16EC001F627C}"/>
              </a:ext>
            </a:extLst>
          </p:cNvPr>
          <p:cNvPicPr>
            <a:picLocks noRot="1" noChangeAspect="1"/>
          </p:cNvPicPr>
          <p:nvPr>
            <a:videoFile r:link="rId1"/>
          </p:nvPr>
        </p:nvPicPr>
        <p:blipFill>
          <a:blip r:embed="rId3"/>
          <a:stretch>
            <a:fillRect/>
          </a:stretch>
        </p:blipFill>
        <p:spPr>
          <a:xfrm>
            <a:off x="0" y="729405"/>
            <a:ext cx="10847070" cy="6128595"/>
          </a:xfrm>
          <a:prstGeom prst="rect">
            <a:avLst/>
          </a:prstGeom>
        </p:spPr>
      </p:pic>
      <p:sp>
        <p:nvSpPr>
          <p:cNvPr id="3" name="TextBox 2">
            <a:extLst>
              <a:ext uri="{FF2B5EF4-FFF2-40B4-BE49-F238E27FC236}">
                <a16:creationId xmlns:a16="http://schemas.microsoft.com/office/drawing/2014/main" id="{5D51A7DB-A3EF-8186-16C5-80B1BC57F18C}"/>
              </a:ext>
            </a:extLst>
          </p:cNvPr>
          <p:cNvSpPr txBox="1"/>
          <p:nvPr/>
        </p:nvSpPr>
        <p:spPr>
          <a:xfrm>
            <a:off x="102870" y="104239"/>
            <a:ext cx="9806940" cy="461665"/>
          </a:xfrm>
          <a:prstGeom prst="rect">
            <a:avLst/>
          </a:prstGeom>
          <a:noFill/>
        </p:spPr>
        <p:txBody>
          <a:bodyPr wrap="square">
            <a:spAutoFit/>
          </a:bodyPr>
          <a:lstStyle/>
          <a:p>
            <a:r>
              <a:rPr lang="en-US" sz="2400" dirty="0">
                <a:latin typeface="Montserrat Medium" panose="00000600000000000000" pitchFamily="2" charset="0"/>
              </a:rPr>
              <a:t>Clinical leadership &amp; safety</a:t>
            </a:r>
            <a:endParaRPr lang="en-GB" sz="2400" dirty="0">
              <a:latin typeface="Montserrat Medium" panose="00000600000000000000" pitchFamily="2" charset="0"/>
            </a:endParaRPr>
          </a:p>
        </p:txBody>
      </p:sp>
    </p:spTree>
    <p:extLst>
      <p:ext uri="{BB962C8B-B14F-4D97-AF65-F5344CB8AC3E}">
        <p14:creationId xmlns:p14="http://schemas.microsoft.com/office/powerpoint/2010/main" val="32418118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2"/>
                </p:tgtEl>
              </p:cMediaNode>
            </p:video>
            <p:seq concurrent="1" nextAc="seek">
              <p:cTn id="8" restart="whenNotActive" fill="hold" evtFilter="cancelBubble" nodeType="interactiveSeq">
                <p:stCondLst>
                  <p:cond evt="onClick" delay="0">
                    <p:tgtEl>
                      <p:spTgt spid="2"/>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2"/>
                                        </p:tgtEl>
                                      </p:cBhvr>
                                    </p:cmd>
                                  </p:childTnLst>
                                </p:cTn>
                              </p:par>
                            </p:childTnLst>
                          </p:cTn>
                        </p:par>
                      </p:childTnLst>
                    </p:cTn>
                  </p:par>
                </p:childTnLst>
              </p:cTn>
              <p:nextCondLst>
                <p:cond evt="onClick" delay="0">
                  <p:tgtEl>
                    <p:spTgt spid="2"/>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Online Media 1" title="RCN Nursing Workforce Standards - Health, safety and wellbeing">
            <a:hlinkClick r:id="" action="ppaction://media"/>
            <a:extLst>
              <a:ext uri="{FF2B5EF4-FFF2-40B4-BE49-F238E27FC236}">
                <a16:creationId xmlns:a16="http://schemas.microsoft.com/office/drawing/2014/main" id="{E543C7DB-2063-1552-4E14-A020448D3D0C}"/>
              </a:ext>
            </a:extLst>
          </p:cNvPr>
          <p:cNvPicPr>
            <a:picLocks noRot="1" noChangeAspect="1"/>
          </p:cNvPicPr>
          <p:nvPr>
            <a:videoFile r:link="rId1"/>
          </p:nvPr>
        </p:nvPicPr>
        <p:blipFill>
          <a:blip r:embed="rId3"/>
          <a:stretch>
            <a:fillRect/>
          </a:stretch>
        </p:blipFill>
        <p:spPr>
          <a:xfrm>
            <a:off x="0" y="729405"/>
            <a:ext cx="10847070" cy="6128595"/>
          </a:xfrm>
          <a:prstGeom prst="rect">
            <a:avLst/>
          </a:prstGeom>
        </p:spPr>
      </p:pic>
      <p:sp>
        <p:nvSpPr>
          <p:cNvPr id="3" name="TextBox 2">
            <a:extLst>
              <a:ext uri="{FF2B5EF4-FFF2-40B4-BE49-F238E27FC236}">
                <a16:creationId xmlns:a16="http://schemas.microsoft.com/office/drawing/2014/main" id="{51C45A72-2A8B-1019-126E-C200DD65D334}"/>
              </a:ext>
            </a:extLst>
          </p:cNvPr>
          <p:cNvSpPr txBox="1"/>
          <p:nvPr/>
        </p:nvSpPr>
        <p:spPr>
          <a:xfrm>
            <a:off x="102870" y="104239"/>
            <a:ext cx="9806940" cy="461665"/>
          </a:xfrm>
          <a:prstGeom prst="rect">
            <a:avLst/>
          </a:prstGeom>
          <a:noFill/>
        </p:spPr>
        <p:txBody>
          <a:bodyPr wrap="square">
            <a:spAutoFit/>
          </a:bodyPr>
          <a:lstStyle/>
          <a:p>
            <a:r>
              <a:rPr lang="en-US" sz="2400">
                <a:latin typeface="Montserrat Medium" panose="00000600000000000000" pitchFamily="2" charset="0"/>
              </a:rPr>
              <a:t>Health, safety and wellbeing</a:t>
            </a:r>
            <a:endParaRPr lang="en-GB" sz="2400" dirty="0">
              <a:latin typeface="Montserrat Medium" panose="00000600000000000000" pitchFamily="2" charset="0"/>
            </a:endParaRPr>
          </a:p>
        </p:txBody>
      </p:sp>
    </p:spTree>
    <p:extLst>
      <p:ext uri="{BB962C8B-B14F-4D97-AF65-F5344CB8AC3E}">
        <p14:creationId xmlns:p14="http://schemas.microsoft.com/office/powerpoint/2010/main" val="36489572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2"/>
                </p:tgtEl>
              </p:cMediaNode>
            </p:video>
            <p:seq concurrent="1" nextAc="seek">
              <p:cTn id="8" restart="whenNotActive" fill="hold" evtFilter="cancelBubble" nodeType="interactiveSeq">
                <p:stCondLst>
                  <p:cond evt="onClick" delay="0">
                    <p:tgtEl>
                      <p:spTgt spid="2"/>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2"/>
                                        </p:tgtEl>
                                      </p:cBhvr>
                                    </p:cmd>
                                  </p:childTnLst>
                                </p:cTn>
                              </p:par>
                            </p:childTnLst>
                          </p:cTn>
                        </p:par>
                      </p:childTnLst>
                    </p:cTn>
                  </p:par>
                </p:childTnLst>
              </p:cTn>
              <p:nextCondLst>
                <p:cond evt="onClick" delay="0">
                  <p:tgtEl>
                    <p:spTgt spid="2"/>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ight Arrow 1">
            <a:extLst>
              <a:ext uri="{FF2B5EF4-FFF2-40B4-BE49-F238E27FC236}">
                <a16:creationId xmlns:a16="http://schemas.microsoft.com/office/drawing/2014/main" id="{3493CA5F-B474-4A75-9A17-04B28A593A5A}"/>
              </a:ext>
            </a:extLst>
          </p:cNvPr>
          <p:cNvSpPr/>
          <p:nvPr/>
        </p:nvSpPr>
        <p:spPr>
          <a:xfrm>
            <a:off x="226790" y="2540414"/>
            <a:ext cx="10848675" cy="425450"/>
          </a:xfrm>
          <a:prstGeom prst="rightArrow">
            <a:avLst>
              <a:gd name="adj1" fmla="val 100000"/>
              <a:gd name="adj2" fmla="val 55970"/>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latin typeface="Lato Light" panose="020F0502020204030203" pitchFamily="34" charset="0"/>
            </a:endParaRPr>
          </a:p>
        </p:txBody>
      </p:sp>
      <p:grpSp>
        <p:nvGrpSpPr>
          <p:cNvPr id="5" name="Group 4">
            <a:extLst>
              <a:ext uri="{FF2B5EF4-FFF2-40B4-BE49-F238E27FC236}">
                <a16:creationId xmlns:a16="http://schemas.microsoft.com/office/drawing/2014/main" id="{9798E34F-1268-4E0A-A88C-AB0068FE638A}"/>
              </a:ext>
            </a:extLst>
          </p:cNvPr>
          <p:cNvGrpSpPr/>
          <p:nvPr/>
        </p:nvGrpSpPr>
        <p:grpSpPr>
          <a:xfrm>
            <a:off x="2243244" y="1908572"/>
            <a:ext cx="1263683" cy="1263683"/>
            <a:chOff x="6203917" y="6068451"/>
            <a:chExt cx="2527366" cy="2527366"/>
          </a:xfrm>
          <a:solidFill>
            <a:srgbClr val="DD1778"/>
          </a:solidFill>
        </p:grpSpPr>
        <p:sp>
          <p:nvSpPr>
            <p:cNvPr id="6" name="Teardrop 5">
              <a:extLst>
                <a:ext uri="{FF2B5EF4-FFF2-40B4-BE49-F238E27FC236}">
                  <a16:creationId xmlns:a16="http://schemas.microsoft.com/office/drawing/2014/main" id="{2CF094CD-2BC4-466C-80C4-DD1A4AFB72CC}"/>
                </a:ext>
              </a:extLst>
            </p:cNvPr>
            <p:cNvSpPr/>
            <p:nvPr/>
          </p:nvSpPr>
          <p:spPr>
            <a:xfrm rot="8100000">
              <a:off x="6203917" y="6068451"/>
              <a:ext cx="2527366" cy="2527366"/>
            </a:xfrm>
            <a:prstGeom prst="teardrop">
              <a:avLst>
                <a:gd name="adj" fmla="val 118365"/>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latin typeface="Montserrat Medium" panose="00000600000000000000" pitchFamily="2" charset="0"/>
              </a:endParaRPr>
            </a:p>
          </p:txBody>
        </p:sp>
        <p:sp>
          <p:nvSpPr>
            <p:cNvPr id="7" name="Oval 6">
              <a:extLst>
                <a:ext uri="{FF2B5EF4-FFF2-40B4-BE49-F238E27FC236}">
                  <a16:creationId xmlns:a16="http://schemas.microsoft.com/office/drawing/2014/main" id="{4A11AD49-3732-4F14-8333-35EFF565B868}"/>
                </a:ext>
              </a:extLst>
            </p:cNvPr>
            <p:cNvSpPr/>
            <p:nvPr/>
          </p:nvSpPr>
          <p:spPr>
            <a:xfrm>
              <a:off x="6369481" y="6230072"/>
              <a:ext cx="2194970" cy="219497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latin typeface="Montserrat Medium" panose="00000600000000000000" pitchFamily="2" charset="0"/>
              </a:endParaRPr>
            </a:p>
          </p:txBody>
        </p:sp>
      </p:grpSp>
      <p:grpSp>
        <p:nvGrpSpPr>
          <p:cNvPr id="8" name="Group 7">
            <a:extLst>
              <a:ext uri="{FF2B5EF4-FFF2-40B4-BE49-F238E27FC236}">
                <a16:creationId xmlns:a16="http://schemas.microsoft.com/office/drawing/2014/main" id="{56CFDEB5-A0B6-4F89-AE10-8964576F6D36}"/>
              </a:ext>
            </a:extLst>
          </p:cNvPr>
          <p:cNvGrpSpPr/>
          <p:nvPr/>
        </p:nvGrpSpPr>
        <p:grpSpPr>
          <a:xfrm>
            <a:off x="7359219" y="1906283"/>
            <a:ext cx="1263683" cy="1263683"/>
            <a:chOff x="6203917" y="6068451"/>
            <a:chExt cx="2527366" cy="2527366"/>
          </a:xfrm>
        </p:grpSpPr>
        <p:sp>
          <p:nvSpPr>
            <p:cNvPr id="9" name="Teardrop 8">
              <a:extLst>
                <a:ext uri="{FF2B5EF4-FFF2-40B4-BE49-F238E27FC236}">
                  <a16:creationId xmlns:a16="http://schemas.microsoft.com/office/drawing/2014/main" id="{4287EA29-4B74-4684-86C2-D472668150E8}"/>
                </a:ext>
              </a:extLst>
            </p:cNvPr>
            <p:cNvSpPr/>
            <p:nvPr/>
          </p:nvSpPr>
          <p:spPr>
            <a:xfrm rot="8100000">
              <a:off x="6203917" y="6068451"/>
              <a:ext cx="2527366" cy="2527366"/>
            </a:xfrm>
            <a:prstGeom prst="teardrop">
              <a:avLst>
                <a:gd name="adj" fmla="val 118365"/>
              </a:avLst>
            </a:prstGeom>
            <a:solidFill>
              <a:srgbClr val="DD177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latin typeface="Lato Light" panose="020F0502020204030203" pitchFamily="34" charset="0"/>
              </a:endParaRPr>
            </a:p>
          </p:txBody>
        </p:sp>
        <p:sp useBgFill="1">
          <p:nvSpPr>
            <p:cNvPr id="10" name="Oval 9">
              <a:extLst>
                <a:ext uri="{FF2B5EF4-FFF2-40B4-BE49-F238E27FC236}">
                  <a16:creationId xmlns:a16="http://schemas.microsoft.com/office/drawing/2014/main" id="{508E5784-C0A5-412A-920B-9BB0E9E05726}"/>
                </a:ext>
              </a:extLst>
            </p:cNvPr>
            <p:cNvSpPr/>
            <p:nvPr/>
          </p:nvSpPr>
          <p:spPr>
            <a:xfrm>
              <a:off x="6369481" y="6230072"/>
              <a:ext cx="2194970" cy="219497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latin typeface="Lato Light" panose="020F0502020204030203" pitchFamily="34" charset="0"/>
              </a:endParaRPr>
            </a:p>
          </p:txBody>
        </p:sp>
      </p:grpSp>
      <p:sp>
        <p:nvSpPr>
          <p:cNvPr id="11" name="TextBox 10">
            <a:extLst>
              <a:ext uri="{FF2B5EF4-FFF2-40B4-BE49-F238E27FC236}">
                <a16:creationId xmlns:a16="http://schemas.microsoft.com/office/drawing/2014/main" id="{CDA72B54-91FA-4D22-BA8B-A015B780F20C}"/>
              </a:ext>
            </a:extLst>
          </p:cNvPr>
          <p:cNvSpPr txBox="1"/>
          <p:nvPr/>
        </p:nvSpPr>
        <p:spPr>
          <a:xfrm>
            <a:off x="2305058" y="2290365"/>
            <a:ext cx="1140056" cy="584775"/>
          </a:xfrm>
          <a:prstGeom prst="rect">
            <a:avLst/>
          </a:prstGeom>
          <a:noFill/>
        </p:spPr>
        <p:txBody>
          <a:bodyPr wrap="none" rtlCol="0" anchor="ctr" anchorCtr="0">
            <a:spAutoFit/>
          </a:bodyPr>
          <a:lstStyle/>
          <a:p>
            <a:pPr algn="ctr"/>
            <a:r>
              <a:rPr lang="en-GB" sz="1600" dirty="0">
                <a:solidFill>
                  <a:sysClr val="windowText" lastClr="000000"/>
                </a:solidFill>
                <a:latin typeface="Montserrat Medium" panose="00000600000000000000" pitchFamily="2" charset="0"/>
                <a:ea typeface="League Spartan" charset="0"/>
                <a:cs typeface="Poppins" pitchFamily="2" charset="77"/>
              </a:rPr>
              <a:t>Standard</a:t>
            </a:r>
          </a:p>
          <a:p>
            <a:pPr algn="ctr"/>
            <a:r>
              <a:rPr lang="en-GB" sz="1600" dirty="0">
                <a:solidFill>
                  <a:sysClr val="windowText" lastClr="000000"/>
                </a:solidFill>
                <a:latin typeface="Montserrat Medium" panose="00000600000000000000" pitchFamily="2" charset="0"/>
                <a:ea typeface="League Spartan" charset="0"/>
                <a:cs typeface="Poppins" pitchFamily="2" charset="77"/>
              </a:rPr>
              <a:t> 5 </a:t>
            </a:r>
          </a:p>
        </p:txBody>
      </p:sp>
      <p:sp>
        <p:nvSpPr>
          <p:cNvPr id="12" name="TextBox 11">
            <a:extLst>
              <a:ext uri="{FF2B5EF4-FFF2-40B4-BE49-F238E27FC236}">
                <a16:creationId xmlns:a16="http://schemas.microsoft.com/office/drawing/2014/main" id="{3D978307-C88F-4F74-ACC5-E366CE6A43E0}"/>
              </a:ext>
            </a:extLst>
          </p:cNvPr>
          <p:cNvSpPr txBox="1"/>
          <p:nvPr/>
        </p:nvSpPr>
        <p:spPr>
          <a:xfrm>
            <a:off x="7415497" y="2290365"/>
            <a:ext cx="1189749" cy="584775"/>
          </a:xfrm>
          <a:prstGeom prst="rect">
            <a:avLst/>
          </a:prstGeom>
          <a:noFill/>
        </p:spPr>
        <p:txBody>
          <a:bodyPr wrap="none" rtlCol="0" anchor="ctr" anchorCtr="0">
            <a:spAutoFit/>
          </a:bodyPr>
          <a:lstStyle/>
          <a:p>
            <a:pPr algn="ctr"/>
            <a:r>
              <a:rPr lang="en-GB" sz="1600" dirty="0">
                <a:solidFill>
                  <a:sysClr val="windowText" lastClr="000000"/>
                </a:solidFill>
                <a:latin typeface="Montserrat Medium" panose="00000600000000000000" pitchFamily="2" charset="0"/>
                <a:ea typeface="League Spartan" charset="0"/>
                <a:cs typeface="Poppins" pitchFamily="2" charset="77"/>
              </a:rPr>
              <a:t>Standard </a:t>
            </a:r>
          </a:p>
          <a:p>
            <a:pPr algn="ctr"/>
            <a:r>
              <a:rPr lang="en-GB" sz="1600" dirty="0">
                <a:solidFill>
                  <a:sysClr val="windowText" lastClr="000000"/>
                </a:solidFill>
                <a:latin typeface="Montserrat Medium" panose="00000600000000000000" pitchFamily="2" charset="0"/>
                <a:ea typeface="League Spartan" charset="0"/>
                <a:cs typeface="Poppins" pitchFamily="2" charset="77"/>
              </a:rPr>
              <a:t>6 </a:t>
            </a:r>
          </a:p>
        </p:txBody>
      </p:sp>
      <p:sp>
        <p:nvSpPr>
          <p:cNvPr id="13" name="Rectangle 12">
            <a:extLst>
              <a:ext uri="{FF2B5EF4-FFF2-40B4-BE49-F238E27FC236}">
                <a16:creationId xmlns:a16="http://schemas.microsoft.com/office/drawing/2014/main" id="{9C19C19D-7CFB-486A-9F11-C472D4174890}"/>
              </a:ext>
            </a:extLst>
          </p:cNvPr>
          <p:cNvSpPr/>
          <p:nvPr/>
        </p:nvSpPr>
        <p:spPr>
          <a:xfrm>
            <a:off x="6049372" y="3568167"/>
            <a:ext cx="3790122" cy="761115"/>
          </a:xfrm>
          <a:prstGeom prst="rect">
            <a:avLst/>
          </a:prstGeom>
          <a:solidFill>
            <a:srgbClr val="DD177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latin typeface="Montserrat Medium" panose="00000600000000000000" pitchFamily="2" charset="0"/>
              </a:rPr>
              <a:t>Nurse leaders receive dedicated workforce planning time</a:t>
            </a:r>
          </a:p>
        </p:txBody>
      </p:sp>
      <p:sp>
        <p:nvSpPr>
          <p:cNvPr id="14" name="Rectangle 13">
            <a:extLst>
              <a:ext uri="{FF2B5EF4-FFF2-40B4-BE49-F238E27FC236}">
                <a16:creationId xmlns:a16="http://schemas.microsoft.com/office/drawing/2014/main" id="{AA217CC9-C205-4523-850D-B52AD3D8C221}"/>
              </a:ext>
            </a:extLst>
          </p:cNvPr>
          <p:cNvSpPr/>
          <p:nvPr/>
        </p:nvSpPr>
        <p:spPr>
          <a:xfrm>
            <a:off x="6049372" y="4307602"/>
            <a:ext cx="3790122" cy="2435581"/>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400" dirty="0">
                <a:solidFill>
                  <a:schemeClr val="tx1">
                    <a:lumMod val="85000"/>
                    <a:lumOff val="15000"/>
                  </a:schemeClr>
                </a:solidFill>
                <a:latin typeface="Public Sans Medium" pitchFamily="2" charset="0"/>
              </a:rPr>
              <a:t> 6a – Should be 100% supervisory (i.e. not planned to be in the numbers) – if not needs to be a documented exception and reported to board. </a:t>
            </a:r>
          </a:p>
          <a:p>
            <a:r>
              <a:rPr lang="en-GB" sz="1400" dirty="0">
                <a:solidFill>
                  <a:schemeClr val="tx1">
                    <a:lumMod val="85000"/>
                    <a:lumOff val="15000"/>
                  </a:schemeClr>
                </a:solidFill>
                <a:latin typeface="Public Sans Medium" pitchFamily="2" charset="0"/>
              </a:rPr>
              <a:t>6b – list of what this resource and time is for.</a:t>
            </a:r>
          </a:p>
          <a:p>
            <a:r>
              <a:rPr lang="en-GB" sz="1400" dirty="0">
                <a:solidFill>
                  <a:schemeClr val="tx1">
                    <a:lumMod val="85000"/>
                    <a:lumOff val="15000"/>
                  </a:schemeClr>
                </a:solidFill>
                <a:latin typeface="Public Sans Medium" pitchFamily="2" charset="0"/>
              </a:rPr>
              <a:t>6c – Role within leadership team needs to be included in job descriptions.   </a:t>
            </a:r>
          </a:p>
        </p:txBody>
      </p:sp>
      <p:sp>
        <p:nvSpPr>
          <p:cNvPr id="16" name="Rectangle 15">
            <a:extLst>
              <a:ext uri="{FF2B5EF4-FFF2-40B4-BE49-F238E27FC236}">
                <a16:creationId xmlns:a16="http://schemas.microsoft.com/office/drawing/2014/main" id="{120E8491-2602-495C-BEB1-370A12A0F910}"/>
              </a:ext>
            </a:extLst>
          </p:cNvPr>
          <p:cNvSpPr/>
          <p:nvPr/>
        </p:nvSpPr>
        <p:spPr>
          <a:xfrm>
            <a:off x="979707" y="6743183"/>
            <a:ext cx="3790122" cy="114817"/>
          </a:xfrm>
          <a:prstGeom prst="rect">
            <a:avLst/>
          </a:prstGeom>
          <a:solidFill>
            <a:srgbClr val="DD177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latin typeface="Lato Light" panose="020F0502020204030203" pitchFamily="34" charset="0"/>
            </a:endParaRPr>
          </a:p>
        </p:txBody>
      </p:sp>
      <p:sp>
        <p:nvSpPr>
          <p:cNvPr id="18" name="Rectangle 17">
            <a:extLst>
              <a:ext uri="{FF2B5EF4-FFF2-40B4-BE49-F238E27FC236}">
                <a16:creationId xmlns:a16="http://schemas.microsoft.com/office/drawing/2014/main" id="{90DF7091-5592-4ED3-9C6D-16AD9146EA3E}"/>
              </a:ext>
            </a:extLst>
          </p:cNvPr>
          <p:cNvSpPr/>
          <p:nvPr/>
        </p:nvSpPr>
        <p:spPr>
          <a:xfrm>
            <a:off x="979707" y="3568167"/>
            <a:ext cx="3790122" cy="761115"/>
          </a:xfrm>
          <a:prstGeom prst="rect">
            <a:avLst/>
          </a:prstGeom>
          <a:solidFill>
            <a:srgbClr val="DD177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r>
              <a:rPr lang="en-GB" sz="1600" dirty="0">
                <a:solidFill>
                  <a:schemeClr val="bg1"/>
                </a:solidFill>
                <a:latin typeface="Montserrat Medium" panose="00000600000000000000" pitchFamily="2" charset="0"/>
              </a:rPr>
            </a:br>
            <a:r>
              <a:rPr lang="en-GB" sz="1600" dirty="0">
                <a:solidFill>
                  <a:schemeClr val="bg1"/>
                </a:solidFill>
                <a:latin typeface="Montserrat Medium" panose="00000600000000000000" pitchFamily="2" charset="0"/>
              </a:rPr>
              <a:t>Each nursing service has a registered nurse lead</a:t>
            </a:r>
          </a:p>
          <a:p>
            <a:pPr algn="ctr"/>
            <a:endParaRPr lang="en-US" sz="900" dirty="0">
              <a:latin typeface="Lato Light" panose="020F0502020204030203" pitchFamily="34" charset="0"/>
            </a:endParaRPr>
          </a:p>
        </p:txBody>
      </p:sp>
      <p:sp>
        <p:nvSpPr>
          <p:cNvPr id="19" name="Rectangle 18">
            <a:extLst>
              <a:ext uri="{FF2B5EF4-FFF2-40B4-BE49-F238E27FC236}">
                <a16:creationId xmlns:a16="http://schemas.microsoft.com/office/drawing/2014/main" id="{C2E47986-FD58-42F6-A586-D627FD848707}"/>
              </a:ext>
            </a:extLst>
          </p:cNvPr>
          <p:cNvSpPr/>
          <p:nvPr/>
        </p:nvSpPr>
        <p:spPr>
          <a:xfrm>
            <a:off x="979707" y="4337690"/>
            <a:ext cx="3790122" cy="2405493"/>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400" dirty="0">
                <a:solidFill>
                  <a:schemeClr val="tx1">
                    <a:lumMod val="85000"/>
                    <a:lumOff val="15000"/>
                  </a:schemeClr>
                </a:solidFill>
                <a:latin typeface="Public Sans Medium" pitchFamily="2" charset="0"/>
              </a:rPr>
              <a:t>5a - Each team &amp; service (e.g. Ward/ Community team/ Nursing Home) should have a registered nurse lead.</a:t>
            </a:r>
          </a:p>
          <a:p>
            <a:endParaRPr lang="en-GB" sz="1400" dirty="0">
              <a:solidFill>
                <a:schemeClr val="tx1">
                  <a:lumMod val="85000"/>
                  <a:lumOff val="15000"/>
                </a:schemeClr>
              </a:solidFill>
              <a:latin typeface="Public Sans Medium" pitchFamily="2" charset="0"/>
            </a:endParaRPr>
          </a:p>
          <a:p>
            <a:r>
              <a:rPr lang="en-GB" sz="1400" dirty="0">
                <a:solidFill>
                  <a:schemeClr val="tx1">
                    <a:lumMod val="85000"/>
                    <a:lumOff val="15000"/>
                  </a:schemeClr>
                </a:solidFill>
                <a:latin typeface="Public Sans Medium" pitchFamily="2" charset="0"/>
              </a:rPr>
              <a:t>5b –If it is a wider MDT team and not managed by a RN then there must be a clear line to nursing leadership. </a:t>
            </a:r>
          </a:p>
        </p:txBody>
      </p:sp>
      <p:sp>
        <p:nvSpPr>
          <p:cNvPr id="20" name="Rectangle 19">
            <a:extLst>
              <a:ext uri="{FF2B5EF4-FFF2-40B4-BE49-F238E27FC236}">
                <a16:creationId xmlns:a16="http://schemas.microsoft.com/office/drawing/2014/main" id="{1591AD8A-32DE-45BC-980C-1D5EBCCD4336}"/>
              </a:ext>
            </a:extLst>
          </p:cNvPr>
          <p:cNvSpPr/>
          <p:nvPr/>
        </p:nvSpPr>
        <p:spPr>
          <a:xfrm>
            <a:off x="6056338" y="6743183"/>
            <a:ext cx="3790122" cy="114817"/>
          </a:xfrm>
          <a:prstGeom prst="rect">
            <a:avLst/>
          </a:prstGeom>
          <a:solidFill>
            <a:srgbClr val="DD177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latin typeface="Lato Light" panose="020F0502020204030203" pitchFamily="34" charset="0"/>
            </a:endParaRPr>
          </a:p>
        </p:txBody>
      </p:sp>
      <p:sp>
        <p:nvSpPr>
          <p:cNvPr id="23" name="Title 1">
            <a:extLst>
              <a:ext uri="{FF2B5EF4-FFF2-40B4-BE49-F238E27FC236}">
                <a16:creationId xmlns:a16="http://schemas.microsoft.com/office/drawing/2014/main" id="{B148D0FB-C9F8-4F5E-9999-014CFB883013}"/>
              </a:ext>
            </a:extLst>
          </p:cNvPr>
          <p:cNvSpPr>
            <a:spLocks noGrp="1"/>
          </p:cNvSpPr>
          <p:nvPr>
            <p:ph type="title"/>
          </p:nvPr>
        </p:nvSpPr>
        <p:spPr>
          <a:xfrm>
            <a:off x="193482" y="19175"/>
            <a:ext cx="9692640" cy="810694"/>
          </a:xfrm>
        </p:spPr>
        <p:txBody>
          <a:bodyPr/>
          <a:lstStyle/>
          <a:p>
            <a:r>
              <a:rPr lang="en-GB" dirty="0">
                <a:latin typeface="Montserrat Medium" panose="00000600000000000000" pitchFamily="2" charset="0"/>
              </a:rPr>
              <a:t>Importance of nurse leadership</a:t>
            </a:r>
          </a:p>
        </p:txBody>
      </p:sp>
      <p:sp>
        <p:nvSpPr>
          <p:cNvPr id="24" name="Rectangle 23">
            <a:extLst>
              <a:ext uri="{FF2B5EF4-FFF2-40B4-BE49-F238E27FC236}">
                <a16:creationId xmlns:a16="http://schemas.microsoft.com/office/drawing/2014/main" id="{215FC3AA-ADF4-4E72-B28D-398383ECA4B5}"/>
              </a:ext>
            </a:extLst>
          </p:cNvPr>
          <p:cNvSpPr/>
          <p:nvPr/>
        </p:nvSpPr>
        <p:spPr>
          <a:xfrm>
            <a:off x="4630126" y="2546114"/>
            <a:ext cx="1606530" cy="461665"/>
          </a:xfrm>
          <a:prstGeom prst="rect">
            <a:avLst/>
          </a:prstGeom>
        </p:spPr>
        <p:txBody>
          <a:bodyPr wrap="none">
            <a:spAutoFit/>
          </a:bodyPr>
          <a:lstStyle/>
          <a:p>
            <a:pPr>
              <a:spcAft>
                <a:spcPts val="600"/>
              </a:spcAft>
            </a:pPr>
            <a:r>
              <a:rPr lang="en-GB" sz="2400" dirty="0">
                <a:solidFill>
                  <a:srgbClr val="63469A"/>
                </a:solidFill>
                <a:latin typeface="Public Sans Medium" pitchFamily="2" charset="0"/>
              </a:rPr>
              <a:t>Examples</a:t>
            </a:r>
          </a:p>
        </p:txBody>
      </p:sp>
    </p:spTree>
    <p:extLst>
      <p:ext uri="{BB962C8B-B14F-4D97-AF65-F5344CB8AC3E}">
        <p14:creationId xmlns:p14="http://schemas.microsoft.com/office/powerpoint/2010/main" val="88178842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0D46B7F1-3BA4-4A2B-AEC4-599DB7D20507}"/>
              </a:ext>
            </a:extLst>
          </p:cNvPr>
          <p:cNvSpPr txBox="1"/>
          <p:nvPr/>
        </p:nvSpPr>
        <p:spPr>
          <a:xfrm>
            <a:off x="8180438" y="758952"/>
            <a:ext cx="2853005" cy="4041648"/>
          </a:xfrm>
          <a:prstGeom prst="rect">
            <a:avLst/>
          </a:prstGeom>
        </p:spPr>
        <p:txBody>
          <a:bodyPr vert="horz" lIns="91440" tIns="45720" rIns="91440" bIns="45720" rtlCol="0" anchor="b">
            <a:normAutofit/>
          </a:bodyPr>
          <a:lstStyle/>
          <a:p>
            <a:pPr>
              <a:lnSpc>
                <a:spcPct val="85000"/>
              </a:lnSpc>
              <a:spcBef>
                <a:spcPct val="0"/>
              </a:spcBef>
              <a:spcAft>
                <a:spcPts val="600"/>
              </a:spcAft>
            </a:pPr>
            <a:r>
              <a:rPr lang="en-US" sz="1600" spc="-50" dirty="0" err="1">
                <a:latin typeface="+mj-lt"/>
                <a:ea typeface="+mj-ea"/>
                <a:cs typeface="+mj-cs"/>
              </a:rPr>
              <a:t>Stanrds</a:t>
            </a:r>
            <a:endParaRPr lang="en-US" sz="1600" spc="-50" dirty="0">
              <a:latin typeface="+mj-lt"/>
              <a:ea typeface="+mj-ea"/>
              <a:cs typeface="+mj-cs"/>
            </a:endParaRPr>
          </a:p>
        </p:txBody>
      </p:sp>
      <p:pic>
        <p:nvPicPr>
          <p:cNvPr id="2" name="Picture 2" descr="19 Printable Puzzle Piece Templates ᐅ TemplateLab">
            <a:extLst>
              <a:ext uri="{FF2B5EF4-FFF2-40B4-BE49-F238E27FC236}">
                <a16:creationId xmlns:a16="http://schemas.microsoft.com/office/drawing/2014/main" id="{E79E6A71-CC69-4AFA-BBC7-0847D052AB50}"/>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0" y="-73871"/>
            <a:ext cx="10804550" cy="7005741"/>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880D034B-0691-43BB-8B64-E5FA157F7D78}"/>
              </a:ext>
            </a:extLst>
          </p:cNvPr>
          <p:cNvSpPr txBox="1"/>
          <p:nvPr/>
        </p:nvSpPr>
        <p:spPr>
          <a:xfrm>
            <a:off x="3220915" y="1575137"/>
            <a:ext cx="1619955" cy="1015663"/>
          </a:xfrm>
          <a:prstGeom prst="rect">
            <a:avLst/>
          </a:prstGeom>
          <a:noFill/>
        </p:spPr>
        <p:txBody>
          <a:bodyPr wrap="square" rtlCol="0">
            <a:spAutoFit/>
          </a:bodyPr>
          <a:lstStyle/>
          <a:p>
            <a:pPr algn="just"/>
            <a:r>
              <a:rPr lang="en-GB" sz="2000" dirty="0">
                <a:solidFill>
                  <a:schemeClr val="bg1"/>
                </a:solidFill>
                <a:latin typeface="Montserrat Medium" panose="00000600000000000000" pitchFamily="2" charset="0"/>
              </a:rPr>
              <a:t>Nursing Workforce Standards</a:t>
            </a:r>
          </a:p>
        </p:txBody>
      </p:sp>
      <p:sp>
        <p:nvSpPr>
          <p:cNvPr id="5" name="TextBox 4">
            <a:extLst>
              <a:ext uri="{FF2B5EF4-FFF2-40B4-BE49-F238E27FC236}">
                <a16:creationId xmlns:a16="http://schemas.microsoft.com/office/drawing/2014/main" id="{500711E0-98D7-4C56-BC5E-980C686CD6AE}"/>
              </a:ext>
            </a:extLst>
          </p:cNvPr>
          <p:cNvSpPr txBox="1"/>
          <p:nvPr/>
        </p:nvSpPr>
        <p:spPr>
          <a:xfrm>
            <a:off x="6420897" y="1999568"/>
            <a:ext cx="1580882" cy="400110"/>
          </a:xfrm>
          <a:prstGeom prst="rect">
            <a:avLst/>
          </a:prstGeom>
          <a:noFill/>
        </p:spPr>
        <p:txBody>
          <a:bodyPr wrap="none" rtlCol="0">
            <a:spAutoFit/>
          </a:bodyPr>
          <a:lstStyle/>
          <a:p>
            <a:pPr algn="just"/>
            <a:r>
              <a:rPr lang="en-GB" sz="2000" dirty="0">
                <a:solidFill>
                  <a:schemeClr val="bg1"/>
                </a:solidFill>
                <a:latin typeface="Montserrat Medium" panose="00000600000000000000" pitchFamily="2" charset="0"/>
              </a:rPr>
              <a:t>Legislation</a:t>
            </a:r>
          </a:p>
        </p:txBody>
      </p:sp>
      <p:sp>
        <p:nvSpPr>
          <p:cNvPr id="6" name="TextBox 5">
            <a:extLst>
              <a:ext uri="{FF2B5EF4-FFF2-40B4-BE49-F238E27FC236}">
                <a16:creationId xmlns:a16="http://schemas.microsoft.com/office/drawing/2014/main" id="{B39C8D53-417D-4376-8FFE-0BBFFB4D68E0}"/>
              </a:ext>
            </a:extLst>
          </p:cNvPr>
          <p:cNvSpPr txBox="1"/>
          <p:nvPr/>
        </p:nvSpPr>
        <p:spPr>
          <a:xfrm>
            <a:off x="2916234" y="4325302"/>
            <a:ext cx="1761067" cy="707886"/>
          </a:xfrm>
          <a:prstGeom prst="rect">
            <a:avLst/>
          </a:prstGeom>
          <a:noFill/>
        </p:spPr>
        <p:txBody>
          <a:bodyPr wrap="square" rtlCol="0">
            <a:spAutoFit/>
          </a:bodyPr>
          <a:lstStyle/>
          <a:p>
            <a:pPr algn="just"/>
            <a:r>
              <a:rPr lang="en-GB" sz="2000" dirty="0">
                <a:solidFill>
                  <a:schemeClr val="bg1"/>
                </a:solidFill>
                <a:latin typeface="Montserrat Medium" panose="00000600000000000000" pitchFamily="2" charset="0"/>
              </a:rPr>
              <a:t>Escalation guidance </a:t>
            </a:r>
          </a:p>
        </p:txBody>
      </p:sp>
      <p:sp>
        <p:nvSpPr>
          <p:cNvPr id="7" name="TextBox 6">
            <a:extLst>
              <a:ext uri="{FF2B5EF4-FFF2-40B4-BE49-F238E27FC236}">
                <a16:creationId xmlns:a16="http://schemas.microsoft.com/office/drawing/2014/main" id="{9940915C-9FDD-438D-9B62-D7E59F4A8B74}"/>
              </a:ext>
            </a:extLst>
          </p:cNvPr>
          <p:cNvSpPr txBox="1"/>
          <p:nvPr/>
        </p:nvSpPr>
        <p:spPr>
          <a:xfrm>
            <a:off x="6420897" y="4587293"/>
            <a:ext cx="647934" cy="400110"/>
          </a:xfrm>
          <a:prstGeom prst="rect">
            <a:avLst/>
          </a:prstGeom>
          <a:noFill/>
        </p:spPr>
        <p:txBody>
          <a:bodyPr wrap="none" rtlCol="0">
            <a:spAutoFit/>
          </a:bodyPr>
          <a:lstStyle/>
          <a:p>
            <a:r>
              <a:rPr lang="en-GB" sz="2000" dirty="0">
                <a:solidFill>
                  <a:schemeClr val="bg1"/>
                </a:solidFill>
                <a:latin typeface="Montserrat Medium" panose="00000600000000000000" pitchFamily="2" charset="0"/>
              </a:rPr>
              <a:t>Pay</a:t>
            </a:r>
          </a:p>
        </p:txBody>
      </p:sp>
      <p:sp>
        <p:nvSpPr>
          <p:cNvPr id="8" name="TextBox 7">
            <a:extLst>
              <a:ext uri="{FF2B5EF4-FFF2-40B4-BE49-F238E27FC236}">
                <a16:creationId xmlns:a16="http://schemas.microsoft.com/office/drawing/2014/main" id="{CD4F6CAD-316F-424F-B6C8-802D60BF7577}"/>
              </a:ext>
            </a:extLst>
          </p:cNvPr>
          <p:cNvSpPr txBox="1"/>
          <p:nvPr/>
        </p:nvSpPr>
        <p:spPr>
          <a:xfrm>
            <a:off x="457200" y="6398358"/>
            <a:ext cx="4684889" cy="369332"/>
          </a:xfrm>
          <a:prstGeom prst="rect">
            <a:avLst/>
          </a:prstGeom>
          <a:noFill/>
        </p:spPr>
        <p:txBody>
          <a:bodyPr wrap="square" rtlCol="0">
            <a:spAutoFit/>
          </a:bodyPr>
          <a:lstStyle/>
          <a:p>
            <a:r>
              <a:rPr lang="en-GB" dirty="0">
                <a:latin typeface="Montserrat Medium" panose="00000600000000000000" pitchFamily="2" charset="0"/>
              </a:rPr>
              <a:t>Staffing for Safe and Effective Care</a:t>
            </a:r>
          </a:p>
        </p:txBody>
      </p:sp>
    </p:spTree>
    <p:extLst>
      <p:ext uri="{BB962C8B-B14F-4D97-AF65-F5344CB8AC3E}">
        <p14:creationId xmlns:p14="http://schemas.microsoft.com/office/powerpoint/2010/main" val="390877818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Graphical user interface, application&#10;&#10;Description automatically generated">
            <a:extLst>
              <a:ext uri="{FF2B5EF4-FFF2-40B4-BE49-F238E27FC236}">
                <a16:creationId xmlns:a16="http://schemas.microsoft.com/office/drawing/2014/main" id="{409D78C3-4199-4D0A-AAD1-B0154261C45D}"/>
              </a:ext>
            </a:extLst>
          </p:cNvPr>
          <p:cNvPicPr>
            <a:picLocks noChangeAspect="1"/>
          </p:cNvPicPr>
          <p:nvPr/>
        </p:nvPicPr>
        <p:blipFill rotWithShape="1">
          <a:blip r:embed="rId3"/>
          <a:srcRect l="32363" t="20067" r="33465" b="18482"/>
          <a:stretch/>
        </p:blipFill>
        <p:spPr>
          <a:xfrm>
            <a:off x="5586375" y="439729"/>
            <a:ext cx="4980655" cy="5978539"/>
          </a:xfrm>
          <a:prstGeom prst="rect">
            <a:avLst/>
          </a:prstGeom>
        </p:spPr>
      </p:pic>
      <p:sp>
        <p:nvSpPr>
          <p:cNvPr id="5" name="Rectangle 4">
            <a:extLst>
              <a:ext uri="{FF2B5EF4-FFF2-40B4-BE49-F238E27FC236}">
                <a16:creationId xmlns:a16="http://schemas.microsoft.com/office/drawing/2014/main" id="{FD4AE5DC-4D3F-47E2-B9DA-89FB4D9C3568}"/>
              </a:ext>
            </a:extLst>
          </p:cNvPr>
          <p:cNvSpPr/>
          <p:nvPr/>
        </p:nvSpPr>
        <p:spPr>
          <a:xfrm>
            <a:off x="673968" y="1690062"/>
            <a:ext cx="4613650" cy="3785652"/>
          </a:xfrm>
          <a:prstGeom prst="rect">
            <a:avLst/>
          </a:prstGeom>
        </p:spPr>
        <p:txBody>
          <a:bodyPr wrap="square">
            <a:spAutoFit/>
          </a:bodyPr>
          <a:lstStyle/>
          <a:p>
            <a:r>
              <a:rPr lang="en-GB" sz="2000" dirty="0">
                <a:latin typeface="Public Sans Medium" pitchFamily="2" charset="0"/>
              </a:rPr>
              <a:t>They are part of a suite of resources to drive standards towards ‘staffing for safe and effective care’. </a:t>
            </a:r>
          </a:p>
          <a:p>
            <a:endParaRPr lang="en-GB" sz="2000" dirty="0">
              <a:latin typeface="Public Sans Medium" pitchFamily="2" charset="0"/>
            </a:endParaRPr>
          </a:p>
          <a:p>
            <a:endParaRPr lang="en-GB" sz="2000" dirty="0">
              <a:latin typeface="Public Sans Medium" pitchFamily="2" charset="0"/>
            </a:endParaRPr>
          </a:p>
          <a:p>
            <a:r>
              <a:rPr lang="en-GB" sz="2000" dirty="0">
                <a:latin typeface="Public Sans Medium" pitchFamily="2" charset="0"/>
              </a:rPr>
              <a:t>Where the Standards are not met, action can be taken in line with RCN guidance on 'Raising and Escalating Concerns’ (June 2023)</a:t>
            </a:r>
          </a:p>
          <a:p>
            <a:endParaRPr lang="en-GB" sz="2000" dirty="0">
              <a:latin typeface="Public Sans Medium" pitchFamily="2" charset="0"/>
            </a:endParaRPr>
          </a:p>
          <a:p>
            <a:endParaRPr lang="en-GB" sz="2000" dirty="0">
              <a:latin typeface="Public Sans Medium" pitchFamily="2" charset="0"/>
            </a:endParaRPr>
          </a:p>
          <a:p>
            <a:pPr marL="342900" indent="-342900">
              <a:buFont typeface="Wingdings" panose="05000000000000000000" pitchFamily="2" charset="2"/>
              <a:buChar char="Ø"/>
            </a:pPr>
            <a:r>
              <a:rPr lang="en-GB" sz="2000" dirty="0">
                <a:solidFill>
                  <a:srgbClr val="002060"/>
                </a:solidFill>
                <a:latin typeface="Public Sans Medium" pitchFamily="2" charset="0"/>
                <a:hlinkClick r:id="rId4">
                  <a:extLst>
                    <a:ext uri="{A12FA001-AC4F-418D-AE19-62706E023703}">
                      <ahyp:hlinkClr xmlns:ahyp="http://schemas.microsoft.com/office/drawing/2018/hyperlinkcolor" val="tx"/>
                    </a:ext>
                  </a:extLst>
                </a:hlinkClick>
              </a:rPr>
              <a:t>View the publication</a:t>
            </a:r>
            <a:endParaRPr lang="en-GB" sz="2000" dirty="0">
              <a:solidFill>
                <a:srgbClr val="002060"/>
              </a:solidFill>
              <a:latin typeface="Public Sans Medium" pitchFamily="2" charset="0"/>
            </a:endParaRPr>
          </a:p>
        </p:txBody>
      </p:sp>
    </p:spTree>
    <p:extLst>
      <p:ext uri="{BB962C8B-B14F-4D97-AF65-F5344CB8AC3E}">
        <p14:creationId xmlns:p14="http://schemas.microsoft.com/office/powerpoint/2010/main" val="220004826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6F602724-61F9-408E-9305-FF89CDCC0C40}"/>
              </a:ext>
            </a:extLst>
          </p:cNvPr>
          <p:cNvSpPr>
            <a:spLocks noGrp="1"/>
          </p:cNvSpPr>
          <p:nvPr>
            <p:ph type="title"/>
          </p:nvPr>
        </p:nvSpPr>
        <p:spPr>
          <a:xfrm>
            <a:off x="1136142" y="2480628"/>
            <a:ext cx="9692640" cy="1325562"/>
          </a:xfrm>
        </p:spPr>
        <p:txBody>
          <a:bodyPr>
            <a:normAutofit/>
          </a:bodyPr>
          <a:lstStyle/>
          <a:p>
            <a:r>
              <a:rPr lang="en-GB" sz="6000" dirty="0">
                <a:latin typeface="Montserrat Medium" panose="00000600000000000000" pitchFamily="2" charset="0"/>
              </a:rPr>
              <a:t>Country specific slides</a:t>
            </a:r>
          </a:p>
        </p:txBody>
      </p:sp>
      <p:sp>
        <p:nvSpPr>
          <p:cNvPr id="5" name="TextBox 4">
            <a:extLst>
              <a:ext uri="{FF2B5EF4-FFF2-40B4-BE49-F238E27FC236}">
                <a16:creationId xmlns:a16="http://schemas.microsoft.com/office/drawing/2014/main" id="{00351BBE-0194-4166-AB92-2AE27532812C}"/>
              </a:ext>
            </a:extLst>
          </p:cNvPr>
          <p:cNvSpPr txBox="1"/>
          <p:nvPr/>
        </p:nvSpPr>
        <p:spPr>
          <a:xfrm>
            <a:off x="1700465" y="4042611"/>
            <a:ext cx="8133347" cy="369332"/>
          </a:xfrm>
          <a:prstGeom prst="rect">
            <a:avLst/>
          </a:prstGeom>
          <a:noFill/>
        </p:spPr>
        <p:txBody>
          <a:bodyPr wrap="square" rtlCol="0">
            <a:spAutoFit/>
          </a:bodyPr>
          <a:lstStyle/>
          <a:p>
            <a:r>
              <a:rPr lang="en-GB" dirty="0">
                <a:latin typeface="Public Sans Medium" pitchFamily="2" charset="0"/>
              </a:rPr>
              <a:t>This section is currently in development and will be uploaded soon</a:t>
            </a:r>
          </a:p>
        </p:txBody>
      </p:sp>
    </p:spTree>
    <p:extLst>
      <p:ext uri="{BB962C8B-B14F-4D97-AF65-F5344CB8AC3E}">
        <p14:creationId xmlns:p14="http://schemas.microsoft.com/office/powerpoint/2010/main" val="151238577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D07AE4-1D6F-40D5-9A63-7B2A45A4C8B6}"/>
              </a:ext>
            </a:extLst>
          </p:cNvPr>
          <p:cNvSpPr>
            <a:spLocks noGrp="1"/>
          </p:cNvSpPr>
          <p:nvPr>
            <p:ph type="title"/>
          </p:nvPr>
        </p:nvSpPr>
        <p:spPr>
          <a:xfrm>
            <a:off x="1136142" y="2480628"/>
            <a:ext cx="9692640" cy="1325562"/>
          </a:xfrm>
        </p:spPr>
        <p:txBody>
          <a:bodyPr>
            <a:normAutofit/>
          </a:bodyPr>
          <a:lstStyle/>
          <a:p>
            <a:r>
              <a:rPr lang="en-GB" sz="6000" dirty="0">
                <a:latin typeface="Montserrat Medium" panose="00000600000000000000" pitchFamily="2" charset="0"/>
              </a:rPr>
              <a:t>Setting specific slides</a:t>
            </a:r>
          </a:p>
        </p:txBody>
      </p:sp>
    </p:spTree>
    <p:extLst>
      <p:ext uri="{BB962C8B-B14F-4D97-AF65-F5344CB8AC3E}">
        <p14:creationId xmlns:p14="http://schemas.microsoft.com/office/powerpoint/2010/main" val="55247361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ight Arrow 1">
            <a:extLst>
              <a:ext uri="{FF2B5EF4-FFF2-40B4-BE49-F238E27FC236}">
                <a16:creationId xmlns:a16="http://schemas.microsoft.com/office/drawing/2014/main" id="{98A828B9-4CB6-4353-A509-CD89B1DF88DD}"/>
              </a:ext>
            </a:extLst>
          </p:cNvPr>
          <p:cNvSpPr/>
          <p:nvPr/>
        </p:nvSpPr>
        <p:spPr>
          <a:xfrm>
            <a:off x="193482" y="1779842"/>
            <a:ext cx="10337773" cy="410059"/>
          </a:xfrm>
          <a:prstGeom prst="rightArrow">
            <a:avLst>
              <a:gd name="adj1" fmla="val 100000"/>
              <a:gd name="adj2" fmla="val 55970"/>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dirty="0">
              <a:ln>
                <a:noFill/>
              </a:ln>
              <a:solidFill>
                <a:prstClr val="white"/>
              </a:solidFill>
              <a:effectLst/>
              <a:uLnTx/>
              <a:uFillTx/>
              <a:latin typeface="Lato Light" panose="020F0502020204030203" pitchFamily="34" charset="0"/>
              <a:ea typeface="+mn-ea"/>
              <a:cs typeface="+mn-cs"/>
            </a:endParaRPr>
          </a:p>
        </p:txBody>
      </p:sp>
      <p:grpSp>
        <p:nvGrpSpPr>
          <p:cNvPr id="3" name="Group 2">
            <a:extLst>
              <a:ext uri="{FF2B5EF4-FFF2-40B4-BE49-F238E27FC236}">
                <a16:creationId xmlns:a16="http://schemas.microsoft.com/office/drawing/2014/main" id="{9B833840-B7ED-4204-B167-D15FD0B8517F}"/>
              </a:ext>
            </a:extLst>
          </p:cNvPr>
          <p:cNvGrpSpPr/>
          <p:nvPr/>
        </p:nvGrpSpPr>
        <p:grpSpPr>
          <a:xfrm>
            <a:off x="1559396" y="1319799"/>
            <a:ext cx="937034" cy="937032"/>
            <a:chOff x="6950825" y="5989915"/>
            <a:chExt cx="2527366" cy="2527366"/>
          </a:xfrm>
        </p:grpSpPr>
        <p:sp>
          <p:nvSpPr>
            <p:cNvPr id="4" name="Teardrop 3">
              <a:extLst>
                <a:ext uri="{FF2B5EF4-FFF2-40B4-BE49-F238E27FC236}">
                  <a16:creationId xmlns:a16="http://schemas.microsoft.com/office/drawing/2014/main" id="{908E9ED1-1F89-45B7-A9C8-AC3906A2413A}"/>
                </a:ext>
              </a:extLst>
            </p:cNvPr>
            <p:cNvSpPr/>
            <p:nvPr/>
          </p:nvSpPr>
          <p:spPr>
            <a:xfrm rot="8100000">
              <a:off x="6950825" y="5989915"/>
              <a:ext cx="2527366" cy="2527366"/>
            </a:xfrm>
            <a:prstGeom prst="teardrop">
              <a:avLst>
                <a:gd name="adj" fmla="val 118365"/>
              </a:avLst>
            </a:prstGeom>
            <a:solidFill>
              <a:srgbClr val="F7B20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dirty="0">
                <a:ln>
                  <a:noFill/>
                </a:ln>
                <a:solidFill>
                  <a:prstClr val="white"/>
                </a:solidFill>
                <a:effectLst/>
                <a:uLnTx/>
                <a:uFillTx/>
                <a:latin typeface="Montserrat Medium" panose="00000600000000000000" pitchFamily="2" charset="0"/>
                <a:ea typeface="+mn-ea"/>
                <a:cs typeface="+mn-cs"/>
              </a:endParaRPr>
            </a:p>
          </p:txBody>
        </p:sp>
        <p:sp>
          <p:nvSpPr>
            <p:cNvPr id="5" name="Oval 4">
              <a:extLst>
                <a:ext uri="{FF2B5EF4-FFF2-40B4-BE49-F238E27FC236}">
                  <a16:creationId xmlns:a16="http://schemas.microsoft.com/office/drawing/2014/main" id="{C432A633-4C9F-4D47-BF17-DB5BEDDC4527}"/>
                </a:ext>
              </a:extLst>
            </p:cNvPr>
            <p:cNvSpPr/>
            <p:nvPr/>
          </p:nvSpPr>
          <p:spPr>
            <a:xfrm>
              <a:off x="7116389" y="6151537"/>
              <a:ext cx="2194970" cy="219497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dirty="0">
                <a:ln>
                  <a:noFill/>
                </a:ln>
                <a:solidFill>
                  <a:prstClr val="white"/>
                </a:solidFill>
                <a:effectLst/>
                <a:uLnTx/>
                <a:uFillTx/>
                <a:latin typeface="Montserrat Medium" panose="00000600000000000000" pitchFamily="2" charset="0"/>
                <a:ea typeface="+mn-ea"/>
                <a:cs typeface="+mn-cs"/>
              </a:endParaRPr>
            </a:p>
          </p:txBody>
        </p:sp>
      </p:grpSp>
      <p:sp>
        <p:nvSpPr>
          <p:cNvPr id="6" name="Rectangle 5">
            <a:extLst>
              <a:ext uri="{FF2B5EF4-FFF2-40B4-BE49-F238E27FC236}">
                <a16:creationId xmlns:a16="http://schemas.microsoft.com/office/drawing/2014/main" id="{DAE9AE3A-5CC7-4A09-AE76-56199C934B3E}"/>
              </a:ext>
            </a:extLst>
          </p:cNvPr>
          <p:cNvSpPr/>
          <p:nvPr/>
        </p:nvSpPr>
        <p:spPr>
          <a:xfrm>
            <a:off x="454474" y="2618399"/>
            <a:ext cx="3147521" cy="516329"/>
          </a:xfrm>
          <a:prstGeom prst="rect">
            <a:avLst/>
          </a:prstGeom>
          <a:solidFill>
            <a:srgbClr val="F7B20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b="0" i="0" u="none" strike="noStrike" kern="1200" cap="none" spc="0" normalizeH="0" baseline="0" noProof="0" dirty="0">
                <a:ln>
                  <a:noFill/>
                </a:ln>
                <a:solidFill>
                  <a:prstClr val="white"/>
                </a:solidFill>
                <a:effectLst/>
                <a:uLnTx/>
                <a:uFillTx/>
                <a:latin typeface="Montserrat Medium" panose="00000600000000000000" pitchFamily="2" charset="0"/>
              </a:rPr>
              <a:t>Clinical</a:t>
            </a:r>
          </a:p>
        </p:txBody>
      </p:sp>
      <p:sp>
        <p:nvSpPr>
          <p:cNvPr id="7" name="Rectangle 6">
            <a:extLst>
              <a:ext uri="{FF2B5EF4-FFF2-40B4-BE49-F238E27FC236}">
                <a16:creationId xmlns:a16="http://schemas.microsoft.com/office/drawing/2014/main" id="{DF0BBA5A-741B-4E97-AEBC-36A782BA0868}"/>
              </a:ext>
            </a:extLst>
          </p:cNvPr>
          <p:cNvSpPr/>
          <p:nvPr/>
        </p:nvSpPr>
        <p:spPr>
          <a:xfrm>
            <a:off x="454153" y="3146015"/>
            <a:ext cx="3147521" cy="3041852"/>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dirty="0">
                <a:ln>
                  <a:noFill/>
                </a:ln>
                <a:solidFill>
                  <a:prstClr val="black">
                    <a:lumMod val="85000"/>
                    <a:lumOff val="15000"/>
                  </a:prstClr>
                </a:solidFill>
                <a:effectLst/>
                <a:uLnTx/>
                <a:uFillTx/>
                <a:latin typeface="Public Sans Medium" pitchFamily="2" charset="0"/>
              </a:rPr>
              <a:t>Standard 2: </a:t>
            </a:r>
            <a:r>
              <a:rPr kumimoji="0" lang="en-GB" sz="1400" b="0" i="0" u="none" strike="noStrike" kern="1200" cap="none" spc="0" normalizeH="0" baseline="0" noProof="0" dirty="0">
                <a:ln>
                  <a:noFill/>
                </a:ln>
                <a:solidFill>
                  <a:prstClr val="black">
                    <a:lumMod val="85000"/>
                    <a:lumOff val="15000"/>
                  </a:prstClr>
                </a:solidFill>
                <a:effectLst/>
                <a:uLnTx/>
                <a:uFillTx/>
                <a:latin typeface="Public Sans Medium" pitchFamily="2" charset="0"/>
              </a:rPr>
              <a:t>Establishments meet demand, are reviewed and reported to board who are accountable</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dirty="0">
                <a:ln>
                  <a:noFill/>
                </a:ln>
                <a:solidFill>
                  <a:prstClr val="black">
                    <a:lumMod val="85000"/>
                    <a:lumOff val="15000"/>
                  </a:prstClr>
                </a:solidFill>
                <a:effectLst/>
                <a:uLnTx/>
                <a:uFillTx/>
                <a:latin typeface="Public Sans Medium" pitchFamily="2" charset="0"/>
              </a:rPr>
              <a:t>Standard 2b:</a:t>
            </a:r>
            <a:r>
              <a:rPr kumimoji="0" lang="en-GB" sz="1400" b="0" i="0" u="none" strike="noStrike" kern="1200" cap="none" spc="0" normalizeH="0" baseline="0" noProof="0" dirty="0">
                <a:ln>
                  <a:noFill/>
                </a:ln>
                <a:solidFill>
                  <a:prstClr val="black">
                    <a:lumMod val="85000"/>
                    <a:lumOff val="15000"/>
                  </a:prstClr>
                </a:solidFill>
                <a:effectLst/>
                <a:uLnTx/>
                <a:uFillTx/>
                <a:latin typeface="Public Sans Medium" pitchFamily="2" charset="0"/>
              </a:rPr>
              <a:t> Workforce data review at least monthly</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dirty="0">
                <a:ln>
                  <a:noFill/>
                </a:ln>
                <a:solidFill>
                  <a:prstClr val="black">
                    <a:lumMod val="85000"/>
                    <a:lumOff val="15000"/>
                  </a:prstClr>
                </a:solidFill>
                <a:effectLst/>
                <a:uLnTx/>
                <a:uFillTx/>
                <a:latin typeface="Public Sans Medium" pitchFamily="2" charset="0"/>
              </a:rPr>
              <a:t>Standard 2f:</a:t>
            </a:r>
            <a:r>
              <a:rPr kumimoji="0" lang="en-GB" sz="1400" b="0" i="0" u="none" strike="noStrike" kern="1200" cap="none" spc="0" normalizeH="0" baseline="0" noProof="0" dirty="0">
                <a:ln>
                  <a:noFill/>
                </a:ln>
                <a:solidFill>
                  <a:prstClr val="black">
                    <a:lumMod val="85000"/>
                    <a:lumOff val="15000"/>
                  </a:prstClr>
                </a:solidFill>
                <a:effectLst/>
                <a:uLnTx/>
                <a:uFillTx/>
                <a:latin typeface="Public Sans Medium" pitchFamily="2" charset="0"/>
              </a:rPr>
              <a:t> Double counting, for example, if on a multi-professional rota should not also be counted in nursing numbers for that clinical area</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dirty="0">
                <a:ln>
                  <a:noFill/>
                </a:ln>
                <a:solidFill>
                  <a:prstClr val="black">
                    <a:lumMod val="85000"/>
                    <a:lumOff val="15000"/>
                  </a:prstClr>
                </a:solidFill>
                <a:effectLst/>
                <a:uLnTx/>
                <a:uFillTx/>
                <a:latin typeface="Public Sans Medium" pitchFamily="2" charset="0"/>
              </a:rPr>
              <a:t>Standard 2h:</a:t>
            </a:r>
            <a:r>
              <a:rPr kumimoji="0" lang="en-GB" sz="1400" b="0" i="0" u="none" strike="noStrike" kern="1200" cap="none" spc="0" normalizeH="0" baseline="0" noProof="0" dirty="0">
                <a:ln>
                  <a:noFill/>
                </a:ln>
                <a:solidFill>
                  <a:prstClr val="black">
                    <a:lumMod val="85000"/>
                    <a:lumOff val="15000"/>
                  </a:prstClr>
                </a:solidFill>
                <a:effectLst/>
                <a:uLnTx/>
                <a:uFillTx/>
                <a:latin typeface="Public Sans Medium" pitchFamily="2" charset="0"/>
              </a:rPr>
              <a:t> Students are supernumerary.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dirty="0">
                <a:ln>
                  <a:noFill/>
                </a:ln>
                <a:solidFill>
                  <a:prstClr val="black">
                    <a:lumMod val="85000"/>
                    <a:lumOff val="15000"/>
                  </a:prstClr>
                </a:solidFill>
                <a:effectLst/>
                <a:uLnTx/>
                <a:uFillTx/>
                <a:latin typeface="Public Sans Medium" pitchFamily="2" charset="0"/>
              </a:rPr>
              <a:t>Standard 9: </a:t>
            </a:r>
            <a:r>
              <a:rPr kumimoji="0" lang="en-GB" sz="1400" b="0" i="0" u="none" strike="noStrike" kern="1200" cap="none" spc="0" normalizeH="0" baseline="0" noProof="0" dirty="0">
                <a:ln>
                  <a:noFill/>
                </a:ln>
                <a:solidFill>
                  <a:prstClr val="black">
                    <a:lumMod val="85000"/>
                    <a:lumOff val="15000"/>
                  </a:prstClr>
                </a:solidFill>
                <a:effectLst/>
                <a:uLnTx/>
                <a:uFillTx/>
                <a:latin typeface="Public Sans Medium" pitchFamily="2" charset="0"/>
              </a:rPr>
              <a:t>Substantive 80%+</a:t>
            </a:r>
          </a:p>
        </p:txBody>
      </p:sp>
      <p:sp>
        <p:nvSpPr>
          <p:cNvPr id="8" name="Rectangle 7">
            <a:extLst>
              <a:ext uri="{FF2B5EF4-FFF2-40B4-BE49-F238E27FC236}">
                <a16:creationId xmlns:a16="http://schemas.microsoft.com/office/drawing/2014/main" id="{7059C402-27AE-44DB-818A-1107DB823C22}"/>
              </a:ext>
            </a:extLst>
          </p:cNvPr>
          <p:cNvSpPr/>
          <p:nvPr/>
        </p:nvSpPr>
        <p:spPr>
          <a:xfrm>
            <a:off x="454154" y="6157900"/>
            <a:ext cx="3147520" cy="122400"/>
          </a:xfrm>
          <a:prstGeom prst="rect">
            <a:avLst/>
          </a:prstGeom>
          <a:solidFill>
            <a:srgbClr val="F7B20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dirty="0">
              <a:ln>
                <a:noFill/>
              </a:ln>
              <a:solidFill>
                <a:prstClr val="white"/>
              </a:solidFill>
              <a:effectLst/>
              <a:uLnTx/>
              <a:uFillTx/>
              <a:latin typeface="Lato Light" panose="020F0502020204030203" pitchFamily="34" charset="0"/>
              <a:ea typeface="+mn-ea"/>
              <a:cs typeface="+mn-cs"/>
            </a:endParaRPr>
          </a:p>
        </p:txBody>
      </p:sp>
      <p:sp>
        <p:nvSpPr>
          <p:cNvPr id="9" name="Rectangle 8">
            <a:extLst>
              <a:ext uri="{FF2B5EF4-FFF2-40B4-BE49-F238E27FC236}">
                <a16:creationId xmlns:a16="http://schemas.microsoft.com/office/drawing/2014/main" id="{81D3F507-0230-48BA-B938-DB6148BB0241}"/>
              </a:ext>
            </a:extLst>
          </p:cNvPr>
          <p:cNvSpPr/>
          <p:nvPr/>
        </p:nvSpPr>
        <p:spPr>
          <a:xfrm>
            <a:off x="3988742" y="2618399"/>
            <a:ext cx="3147521" cy="516329"/>
          </a:xfrm>
          <a:prstGeom prst="rect">
            <a:avLst/>
          </a:prstGeom>
          <a:solidFill>
            <a:srgbClr val="DD177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b="0" i="0" u="none" strike="noStrike" kern="1200" cap="none" spc="0" normalizeH="0" baseline="0" noProof="0" dirty="0">
                <a:ln>
                  <a:noFill/>
                </a:ln>
                <a:solidFill>
                  <a:prstClr val="white"/>
                </a:solidFill>
                <a:effectLst/>
                <a:uLnTx/>
                <a:uFillTx/>
                <a:latin typeface="Montserrat Medium" panose="00000600000000000000" pitchFamily="2" charset="0"/>
              </a:rPr>
              <a:t>Leadership</a:t>
            </a:r>
          </a:p>
        </p:txBody>
      </p:sp>
      <p:sp>
        <p:nvSpPr>
          <p:cNvPr id="10" name="Rectangle 9">
            <a:extLst>
              <a:ext uri="{FF2B5EF4-FFF2-40B4-BE49-F238E27FC236}">
                <a16:creationId xmlns:a16="http://schemas.microsoft.com/office/drawing/2014/main" id="{E6268AA1-2C14-424C-9B63-E603FA5D271E}"/>
              </a:ext>
            </a:extLst>
          </p:cNvPr>
          <p:cNvSpPr/>
          <p:nvPr/>
        </p:nvSpPr>
        <p:spPr>
          <a:xfrm>
            <a:off x="3988741" y="3134728"/>
            <a:ext cx="3147521" cy="3053139"/>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dirty="0">
                <a:ln>
                  <a:noFill/>
                </a:ln>
                <a:solidFill>
                  <a:prstClr val="black">
                    <a:lumMod val="85000"/>
                    <a:lumOff val="15000"/>
                  </a:prstClr>
                </a:solidFill>
                <a:effectLst/>
                <a:uLnTx/>
                <a:uFillTx/>
                <a:latin typeface="Public Sans Medium" pitchFamily="2" charset="0"/>
              </a:rPr>
              <a:t>Standard 5a:</a:t>
            </a:r>
            <a:r>
              <a:rPr kumimoji="0" lang="en-GB" sz="1400" b="0" i="0" u="none" strike="noStrike" kern="1200" cap="none" spc="0" normalizeH="0" baseline="0" noProof="0" dirty="0">
                <a:ln>
                  <a:noFill/>
                </a:ln>
                <a:solidFill>
                  <a:prstClr val="black">
                    <a:lumMod val="85000"/>
                    <a:lumOff val="15000"/>
                  </a:prstClr>
                </a:solidFill>
                <a:effectLst/>
                <a:uLnTx/>
                <a:uFillTx/>
                <a:latin typeface="Public Sans Medium" pitchFamily="2" charset="0"/>
              </a:rPr>
              <a:t> Registered nurse lead for nursing teams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dirty="0">
                <a:ln>
                  <a:noFill/>
                </a:ln>
                <a:solidFill>
                  <a:prstClr val="black">
                    <a:lumMod val="85000"/>
                    <a:lumOff val="15000"/>
                  </a:prstClr>
                </a:solidFill>
                <a:effectLst/>
                <a:uLnTx/>
                <a:uFillTx/>
                <a:latin typeface="Public Sans Medium" pitchFamily="2" charset="0"/>
              </a:rPr>
              <a:t>Standard 5b:</a:t>
            </a:r>
            <a:r>
              <a:rPr kumimoji="0" lang="en-GB" sz="1400" b="0" i="0" u="none" strike="noStrike" kern="1200" cap="none" spc="0" normalizeH="0" baseline="0" noProof="0" dirty="0">
                <a:ln>
                  <a:noFill/>
                </a:ln>
                <a:solidFill>
                  <a:prstClr val="black">
                    <a:lumMod val="85000"/>
                    <a:lumOff val="15000"/>
                  </a:prstClr>
                </a:solidFill>
                <a:effectLst/>
                <a:uLnTx/>
                <a:uFillTx/>
                <a:latin typeface="Public Sans Medium" pitchFamily="2" charset="0"/>
              </a:rPr>
              <a:t> Link to nursing leadership is essential (e.g. if part of wider MDT/rota)</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dirty="0">
                <a:ln>
                  <a:noFill/>
                </a:ln>
                <a:solidFill>
                  <a:prstClr val="black">
                    <a:lumMod val="85000"/>
                    <a:lumOff val="15000"/>
                  </a:prstClr>
                </a:solidFill>
                <a:effectLst/>
                <a:uLnTx/>
                <a:uFillTx/>
                <a:latin typeface="Public Sans Medium" pitchFamily="2" charset="0"/>
              </a:rPr>
              <a:t>Standard 6: </a:t>
            </a:r>
            <a:r>
              <a:rPr kumimoji="0" lang="en-GB" sz="1400" b="0" i="0" u="none" strike="noStrike" kern="1200" cap="none" spc="0" normalizeH="0" baseline="0" noProof="0" dirty="0">
                <a:ln>
                  <a:noFill/>
                </a:ln>
                <a:solidFill>
                  <a:prstClr val="black">
                    <a:lumMod val="85000"/>
                    <a:lumOff val="15000"/>
                  </a:prstClr>
                </a:solidFill>
                <a:effectLst/>
                <a:uLnTx/>
                <a:uFillTx/>
                <a:latin typeface="Public Sans Medium" pitchFamily="2" charset="0"/>
              </a:rPr>
              <a:t>Time to lead.</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dirty="0">
                <a:ln>
                  <a:noFill/>
                </a:ln>
                <a:solidFill>
                  <a:prstClr val="black">
                    <a:lumMod val="85000"/>
                    <a:lumOff val="15000"/>
                  </a:prstClr>
                </a:solidFill>
                <a:effectLst/>
                <a:uLnTx/>
                <a:uFillTx/>
                <a:latin typeface="Public Sans Medium" pitchFamily="2" charset="0"/>
              </a:rPr>
              <a:t>Admin support</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dirty="0">
                <a:ln>
                  <a:noFill/>
                </a:ln>
                <a:solidFill>
                  <a:prstClr val="black">
                    <a:lumMod val="85000"/>
                    <a:lumOff val="15000"/>
                  </a:prstClr>
                </a:solidFill>
                <a:effectLst/>
                <a:uLnTx/>
                <a:uFillTx/>
                <a:latin typeface="Public Sans Medium" pitchFamily="2" charset="0"/>
              </a:rPr>
              <a:t>Standards 6a&amp;b:</a:t>
            </a:r>
            <a:r>
              <a:rPr kumimoji="0" lang="en-GB" sz="1400" b="0" i="0" u="none" strike="noStrike" kern="1200" cap="none" spc="0" normalizeH="0" baseline="0" noProof="0" dirty="0">
                <a:ln>
                  <a:noFill/>
                </a:ln>
                <a:solidFill>
                  <a:prstClr val="black">
                    <a:lumMod val="85000"/>
                    <a:lumOff val="15000"/>
                  </a:prstClr>
                </a:solidFill>
                <a:effectLst/>
                <a:uLnTx/>
                <a:uFillTx/>
                <a:latin typeface="Public Sans Medium" pitchFamily="2" charset="0"/>
              </a:rPr>
              <a:t> Leadership parts of job plan should be supervisory and not included in the numbers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dirty="0">
                <a:ln>
                  <a:noFill/>
                </a:ln>
                <a:solidFill>
                  <a:prstClr val="black">
                    <a:lumMod val="85000"/>
                    <a:lumOff val="15000"/>
                  </a:prstClr>
                </a:solidFill>
                <a:effectLst/>
                <a:uLnTx/>
                <a:uFillTx/>
                <a:latin typeface="Public Sans Medium" pitchFamily="2" charset="0"/>
              </a:rPr>
              <a:t>Standard 6c: </a:t>
            </a:r>
            <a:r>
              <a:rPr kumimoji="0" lang="en-GB" sz="1400" b="0" i="0" u="none" strike="noStrike" kern="1200" cap="none" spc="0" normalizeH="0" baseline="0" noProof="0" dirty="0">
                <a:ln>
                  <a:noFill/>
                </a:ln>
                <a:solidFill>
                  <a:prstClr val="black">
                    <a:lumMod val="85000"/>
                    <a:lumOff val="15000"/>
                  </a:prstClr>
                </a:solidFill>
                <a:effectLst/>
                <a:uLnTx/>
                <a:uFillTx/>
                <a:latin typeface="Public Sans Medium" pitchFamily="2" charset="0"/>
              </a:rPr>
              <a:t>Role within leadership team needs to be included in job descriptions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lumMod val="85000"/>
                  <a:lumOff val="15000"/>
                </a:prstClr>
              </a:solidFill>
              <a:effectLst/>
              <a:uLnTx/>
              <a:uFillTx/>
              <a:latin typeface="Public Sans Medium" pitchFamily="2" charset="0"/>
            </a:endParaRPr>
          </a:p>
        </p:txBody>
      </p:sp>
      <p:sp>
        <p:nvSpPr>
          <p:cNvPr id="11" name="Rectangle 10">
            <a:extLst>
              <a:ext uri="{FF2B5EF4-FFF2-40B4-BE49-F238E27FC236}">
                <a16:creationId xmlns:a16="http://schemas.microsoft.com/office/drawing/2014/main" id="{9B2C7147-64BF-4A8A-93AF-4A42AF13B365}"/>
              </a:ext>
            </a:extLst>
          </p:cNvPr>
          <p:cNvSpPr/>
          <p:nvPr/>
        </p:nvSpPr>
        <p:spPr>
          <a:xfrm>
            <a:off x="3988742" y="6168834"/>
            <a:ext cx="3147520" cy="122563"/>
          </a:xfrm>
          <a:prstGeom prst="rect">
            <a:avLst/>
          </a:prstGeom>
          <a:solidFill>
            <a:srgbClr val="DD177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dirty="0">
              <a:ln>
                <a:noFill/>
              </a:ln>
              <a:solidFill>
                <a:prstClr val="white"/>
              </a:solidFill>
              <a:effectLst/>
              <a:uLnTx/>
              <a:uFillTx/>
              <a:latin typeface="Lato Light" panose="020F0502020204030203" pitchFamily="34" charset="0"/>
              <a:ea typeface="+mn-ea"/>
              <a:cs typeface="+mn-cs"/>
            </a:endParaRPr>
          </a:p>
        </p:txBody>
      </p:sp>
      <p:sp>
        <p:nvSpPr>
          <p:cNvPr id="12" name="Rectangle 11">
            <a:extLst>
              <a:ext uri="{FF2B5EF4-FFF2-40B4-BE49-F238E27FC236}">
                <a16:creationId xmlns:a16="http://schemas.microsoft.com/office/drawing/2014/main" id="{2A6FF4D5-C0E1-4558-B7AC-FB681650A763}"/>
              </a:ext>
            </a:extLst>
          </p:cNvPr>
          <p:cNvSpPr/>
          <p:nvPr/>
        </p:nvSpPr>
        <p:spPr>
          <a:xfrm>
            <a:off x="7523010" y="2618399"/>
            <a:ext cx="3008245" cy="516329"/>
          </a:xfrm>
          <a:prstGeom prst="rect">
            <a:avLst/>
          </a:prstGeom>
          <a:solidFill>
            <a:srgbClr val="63469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b="0" i="0" u="none" strike="noStrike" kern="1200" cap="none" spc="0" normalizeH="0" baseline="0" noProof="0" dirty="0">
                <a:ln>
                  <a:noFill/>
                </a:ln>
                <a:solidFill>
                  <a:prstClr val="white"/>
                </a:solidFill>
                <a:effectLst/>
                <a:uLnTx/>
                <a:uFillTx/>
                <a:latin typeface="Montserrat Medium" panose="00000600000000000000" pitchFamily="2" charset="0"/>
              </a:rPr>
              <a:t>Education &amp; research</a:t>
            </a:r>
          </a:p>
        </p:txBody>
      </p:sp>
      <p:sp>
        <p:nvSpPr>
          <p:cNvPr id="13" name="Rectangle 12">
            <a:extLst>
              <a:ext uri="{FF2B5EF4-FFF2-40B4-BE49-F238E27FC236}">
                <a16:creationId xmlns:a16="http://schemas.microsoft.com/office/drawing/2014/main" id="{B15057A7-0981-455C-A14F-FC633DEFA930}"/>
              </a:ext>
            </a:extLst>
          </p:cNvPr>
          <p:cNvSpPr/>
          <p:nvPr/>
        </p:nvSpPr>
        <p:spPr>
          <a:xfrm>
            <a:off x="7523010" y="3123441"/>
            <a:ext cx="3008245" cy="3053139"/>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dirty="0">
                <a:ln>
                  <a:noFill/>
                </a:ln>
                <a:solidFill>
                  <a:prstClr val="black">
                    <a:lumMod val="85000"/>
                    <a:lumOff val="15000"/>
                  </a:prstClr>
                </a:solidFill>
                <a:effectLst/>
                <a:uLnTx/>
                <a:uFillTx/>
                <a:latin typeface="Public Sans Medium" pitchFamily="2" charset="0"/>
              </a:rPr>
              <a:t>Standard 7 : </a:t>
            </a:r>
            <a:r>
              <a:rPr kumimoji="0" lang="en-GB" sz="1400" b="0" i="0" u="none" strike="noStrike" kern="1200" cap="none" spc="0" normalizeH="0" baseline="0" noProof="0" dirty="0">
                <a:ln>
                  <a:noFill/>
                </a:ln>
                <a:solidFill>
                  <a:prstClr val="black">
                    <a:lumMod val="85000"/>
                    <a:lumOff val="15000"/>
                  </a:prstClr>
                </a:solidFill>
                <a:effectLst/>
                <a:uLnTx/>
                <a:uFillTx/>
                <a:latin typeface="Public Sans Medium" pitchFamily="2" charset="0"/>
              </a:rPr>
              <a:t>Practice development including CPD and clinical supervision</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dirty="0">
                <a:ln>
                  <a:noFill/>
                </a:ln>
                <a:solidFill>
                  <a:prstClr val="black">
                    <a:lumMod val="85000"/>
                    <a:lumOff val="15000"/>
                  </a:prstClr>
                </a:solidFill>
                <a:effectLst/>
                <a:uLnTx/>
                <a:uFillTx/>
                <a:latin typeface="Public Sans Medium" pitchFamily="2" charset="0"/>
              </a:rPr>
              <a:t>Standard 8: </a:t>
            </a:r>
            <a:r>
              <a:rPr kumimoji="0" lang="en-GB" sz="1400" b="0" i="0" u="none" strike="noStrike" kern="1200" cap="none" spc="0" normalizeH="0" baseline="0" noProof="0" dirty="0">
                <a:ln>
                  <a:noFill/>
                </a:ln>
                <a:solidFill>
                  <a:prstClr val="black">
                    <a:lumMod val="85000"/>
                    <a:lumOff val="15000"/>
                  </a:prstClr>
                </a:solidFill>
                <a:effectLst/>
                <a:uLnTx/>
                <a:uFillTx/>
                <a:latin typeface="Public Sans Medium" pitchFamily="2" charset="0"/>
              </a:rPr>
              <a:t>Uplift</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dirty="0">
                <a:ln>
                  <a:noFill/>
                </a:ln>
                <a:solidFill>
                  <a:prstClr val="black">
                    <a:lumMod val="85000"/>
                    <a:lumOff val="15000"/>
                  </a:prstClr>
                </a:solidFill>
                <a:effectLst/>
                <a:uLnTx/>
                <a:uFillTx/>
                <a:latin typeface="Public Sans Medium" pitchFamily="2" charset="0"/>
              </a:rPr>
              <a:t>Standard 8b: </a:t>
            </a:r>
            <a:r>
              <a:rPr kumimoji="0" lang="en-GB" sz="1400" b="0" i="0" u="none" strike="noStrike" kern="1200" cap="none" spc="0" normalizeH="0" baseline="0" noProof="0" dirty="0">
                <a:ln>
                  <a:noFill/>
                </a:ln>
                <a:solidFill>
                  <a:prstClr val="black">
                    <a:lumMod val="85000"/>
                    <a:lumOff val="15000"/>
                  </a:prstClr>
                </a:solidFill>
                <a:effectLst/>
                <a:uLnTx/>
                <a:uFillTx/>
                <a:latin typeface="Public Sans Medium" pitchFamily="2" charset="0"/>
              </a:rPr>
              <a:t>Sets out what must be considered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dirty="0">
                <a:ln>
                  <a:noFill/>
                </a:ln>
                <a:solidFill>
                  <a:prstClr val="black">
                    <a:lumMod val="85000"/>
                    <a:lumOff val="15000"/>
                  </a:prstClr>
                </a:solidFill>
                <a:effectLst/>
                <a:uLnTx/>
                <a:uFillTx/>
                <a:latin typeface="Public Sans Medium" pitchFamily="2" charset="0"/>
              </a:rPr>
              <a:t>Standard 8c: </a:t>
            </a:r>
            <a:r>
              <a:rPr kumimoji="0" lang="en-GB" sz="1400" b="0" i="0" u="none" strike="noStrike" kern="1200" cap="none" spc="0" normalizeH="0" baseline="0" noProof="0" dirty="0">
                <a:ln>
                  <a:noFill/>
                </a:ln>
                <a:solidFill>
                  <a:prstClr val="black">
                    <a:lumMod val="85000"/>
                    <a:lumOff val="15000"/>
                  </a:prstClr>
                </a:solidFill>
                <a:effectLst/>
                <a:uLnTx/>
                <a:uFillTx/>
                <a:latin typeface="Public Sans Medium" pitchFamily="2" charset="0"/>
              </a:rPr>
              <a:t>Professional judgement considerations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dirty="0">
                <a:ln>
                  <a:noFill/>
                </a:ln>
                <a:solidFill>
                  <a:prstClr val="black">
                    <a:lumMod val="85000"/>
                    <a:lumOff val="15000"/>
                  </a:prstClr>
                </a:solidFill>
                <a:effectLst/>
                <a:uLnTx/>
                <a:uFillTx/>
                <a:latin typeface="Public Sans Medium" pitchFamily="2" charset="0"/>
              </a:rPr>
              <a:t>Standard 10:</a:t>
            </a:r>
            <a:r>
              <a:rPr kumimoji="0" lang="en-GB" sz="1400" b="0" i="0" u="none" strike="noStrike" kern="1200" cap="none" spc="0" normalizeH="0" baseline="0" noProof="0" dirty="0">
                <a:ln>
                  <a:noFill/>
                </a:ln>
                <a:solidFill>
                  <a:prstClr val="black">
                    <a:lumMod val="85000"/>
                    <a:lumOff val="15000"/>
                  </a:prstClr>
                </a:solidFill>
                <a:effectLst/>
                <a:uLnTx/>
                <a:uFillTx/>
                <a:latin typeface="Public Sans Medium" pitchFamily="2" charset="0"/>
              </a:rPr>
              <a:t> CPD – appropriately prepared and work within scope of practice </a:t>
            </a:r>
          </a:p>
        </p:txBody>
      </p:sp>
      <p:sp>
        <p:nvSpPr>
          <p:cNvPr id="14" name="Rectangle 13">
            <a:extLst>
              <a:ext uri="{FF2B5EF4-FFF2-40B4-BE49-F238E27FC236}">
                <a16:creationId xmlns:a16="http://schemas.microsoft.com/office/drawing/2014/main" id="{9C9F70AA-E91F-481B-9993-AEDC0EF232DB}"/>
              </a:ext>
            </a:extLst>
          </p:cNvPr>
          <p:cNvSpPr/>
          <p:nvPr/>
        </p:nvSpPr>
        <p:spPr>
          <a:xfrm flipV="1">
            <a:off x="7523010" y="6168835"/>
            <a:ext cx="3008245" cy="122562"/>
          </a:xfrm>
          <a:prstGeom prst="rect">
            <a:avLst/>
          </a:prstGeom>
          <a:solidFill>
            <a:srgbClr val="63469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dirty="0">
              <a:ln>
                <a:noFill/>
              </a:ln>
              <a:solidFill>
                <a:prstClr val="white"/>
              </a:solidFill>
              <a:effectLst/>
              <a:uLnTx/>
              <a:uFillTx/>
              <a:latin typeface="Lato Light" panose="020F0502020204030203" pitchFamily="34" charset="0"/>
              <a:ea typeface="+mn-ea"/>
              <a:cs typeface="+mn-cs"/>
            </a:endParaRPr>
          </a:p>
        </p:txBody>
      </p:sp>
      <p:grpSp>
        <p:nvGrpSpPr>
          <p:cNvPr id="15" name="Group 14">
            <a:extLst>
              <a:ext uri="{FF2B5EF4-FFF2-40B4-BE49-F238E27FC236}">
                <a16:creationId xmlns:a16="http://schemas.microsoft.com/office/drawing/2014/main" id="{D08B8C2D-9746-485C-B899-BEF56A8F0572}"/>
              </a:ext>
            </a:extLst>
          </p:cNvPr>
          <p:cNvGrpSpPr/>
          <p:nvPr/>
        </p:nvGrpSpPr>
        <p:grpSpPr>
          <a:xfrm>
            <a:off x="5093984" y="1319799"/>
            <a:ext cx="937034" cy="937032"/>
            <a:chOff x="6950825" y="5989915"/>
            <a:chExt cx="2527366" cy="2527366"/>
          </a:xfrm>
        </p:grpSpPr>
        <p:sp>
          <p:nvSpPr>
            <p:cNvPr id="16" name="Teardrop 15">
              <a:extLst>
                <a:ext uri="{FF2B5EF4-FFF2-40B4-BE49-F238E27FC236}">
                  <a16:creationId xmlns:a16="http://schemas.microsoft.com/office/drawing/2014/main" id="{91D935FE-3F19-4406-A062-C73B05652793}"/>
                </a:ext>
              </a:extLst>
            </p:cNvPr>
            <p:cNvSpPr/>
            <p:nvPr/>
          </p:nvSpPr>
          <p:spPr>
            <a:xfrm rot="8100000">
              <a:off x="6950825" y="5989915"/>
              <a:ext cx="2527366" cy="2527366"/>
            </a:xfrm>
            <a:prstGeom prst="teardrop">
              <a:avLst>
                <a:gd name="adj" fmla="val 118365"/>
              </a:avLst>
            </a:prstGeom>
            <a:solidFill>
              <a:srgbClr val="DD177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dirty="0">
                <a:ln>
                  <a:noFill/>
                </a:ln>
                <a:solidFill>
                  <a:prstClr val="white"/>
                </a:solidFill>
                <a:effectLst/>
                <a:uLnTx/>
                <a:uFillTx/>
                <a:latin typeface="Montserrat Medium" panose="00000600000000000000" pitchFamily="2" charset="0"/>
                <a:ea typeface="+mn-ea"/>
                <a:cs typeface="+mn-cs"/>
              </a:endParaRPr>
            </a:p>
          </p:txBody>
        </p:sp>
        <p:sp>
          <p:nvSpPr>
            <p:cNvPr id="17" name="Oval 16">
              <a:extLst>
                <a:ext uri="{FF2B5EF4-FFF2-40B4-BE49-F238E27FC236}">
                  <a16:creationId xmlns:a16="http://schemas.microsoft.com/office/drawing/2014/main" id="{E56F8186-76F0-42DF-8D33-92EA7A1D5F74}"/>
                </a:ext>
              </a:extLst>
            </p:cNvPr>
            <p:cNvSpPr/>
            <p:nvPr/>
          </p:nvSpPr>
          <p:spPr>
            <a:xfrm>
              <a:off x="7116389" y="6151537"/>
              <a:ext cx="2194970" cy="219497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dirty="0">
                <a:ln>
                  <a:noFill/>
                </a:ln>
                <a:solidFill>
                  <a:prstClr val="white"/>
                </a:solidFill>
                <a:effectLst/>
                <a:uLnTx/>
                <a:uFillTx/>
                <a:latin typeface="Montserrat Medium" panose="00000600000000000000" pitchFamily="2" charset="0"/>
                <a:ea typeface="+mn-ea"/>
                <a:cs typeface="+mn-cs"/>
              </a:endParaRPr>
            </a:p>
          </p:txBody>
        </p:sp>
      </p:grpSp>
      <p:grpSp>
        <p:nvGrpSpPr>
          <p:cNvPr id="18" name="Group 17">
            <a:extLst>
              <a:ext uri="{FF2B5EF4-FFF2-40B4-BE49-F238E27FC236}">
                <a16:creationId xmlns:a16="http://schemas.microsoft.com/office/drawing/2014/main" id="{746ED70D-339F-4C76-B3EC-0F8E9C6393C5}"/>
              </a:ext>
            </a:extLst>
          </p:cNvPr>
          <p:cNvGrpSpPr/>
          <p:nvPr/>
        </p:nvGrpSpPr>
        <p:grpSpPr>
          <a:xfrm>
            <a:off x="8558615" y="1319799"/>
            <a:ext cx="937034" cy="937032"/>
            <a:chOff x="6950825" y="5989915"/>
            <a:chExt cx="2527366" cy="2527366"/>
          </a:xfrm>
        </p:grpSpPr>
        <p:sp>
          <p:nvSpPr>
            <p:cNvPr id="19" name="Teardrop 18">
              <a:extLst>
                <a:ext uri="{FF2B5EF4-FFF2-40B4-BE49-F238E27FC236}">
                  <a16:creationId xmlns:a16="http://schemas.microsoft.com/office/drawing/2014/main" id="{BB948D87-6D0B-4604-9666-63A6BA840FC4}"/>
                </a:ext>
              </a:extLst>
            </p:cNvPr>
            <p:cNvSpPr/>
            <p:nvPr/>
          </p:nvSpPr>
          <p:spPr>
            <a:xfrm rot="8100000">
              <a:off x="6950825" y="5989915"/>
              <a:ext cx="2527366" cy="2527366"/>
            </a:xfrm>
            <a:prstGeom prst="teardrop">
              <a:avLst>
                <a:gd name="adj" fmla="val 118365"/>
              </a:avLst>
            </a:prstGeom>
            <a:solidFill>
              <a:srgbClr val="63469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dirty="0">
                <a:ln>
                  <a:noFill/>
                </a:ln>
                <a:solidFill>
                  <a:prstClr val="white"/>
                </a:solidFill>
                <a:effectLst/>
                <a:uLnTx/>
                <a:uFillTx/>
                <a:latin typeface="Montserrat Medium" panose="00000600000000000000" pitchFamily="2" charset="0"/>
                <a:ea typeface="+mn-ea"/>
                <a:cs typeface="+mn-cs"/>
              </a:endParaRPr>
            </a:p>
          </p:txBody>
        </p:sp>
        <p:sp>
          <p:nvSpPr>
            <p:cNvPr id="20" name="Oval 19">
              <a:extLst>
                <a:ext uri="{FF2B5EF4-FFF2-40B4-BE49-F238E27FC236}">
                  <a16:creationId xmlns:a16="http://schemas.microsoft.com/office/drawing/2014/main" id="{274C054F-ECD7-461B-8887-E9FB87F76D96}"/>
                </a:ext>
              </a:extLst>
            </p:cNvPr>
            <p:cNvSpPr/>
            <p:nvPr/>
          </p:nvSpPr>
          <p:spPr>
            <a:xfrm>
              <a:off x="7116389" y="6151537"/>
              <a:ext cx="2194970" cy="219497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dirty="0">
                <a:ln>
                  <a:noFill/>
                </a:ln>
                <a:solidFill>
                  <a:prstClr val="white"/>
                </a:solidFill>
                <a:effectLst/>
                <a:uLnTx/>
                <a:uFillTx/>
                <a:latin typeface="Montserrat Medium" panose="00000600000000000000" pitchFamily="2" charset="0"/>
                <a:ea typeface="+mn-ea"/>
                <a:cs typeface="+mn-cs"/>
              </a:endParaRPr>
            </a:p>
          </p:txBody>
        </p:sp>
      </p:grpSp>
      <p:sp>
        <p:nvSpPr>
          <p:cNvPr id="21" name="Title 1">
            <a:extLst>
              <a:ext uri="{FF2B5EF4-FFF2-40B4-BE49-F238E27FC236}">
                <a16:creationId xmlns:a16="http://schemas.microsoft.com/office/drawing/2014/main" id="{EC73D2CF-7DEA-44DE-A700-0E2AEE77AE43}"/>
              </a:ext>
            </a:extLst>
          </p:cNvPr>
          <p:cNvSpPr txBox="1">
            <a:spLocks/>
          </p:cNvSpPr>
          <p:nvPr/>
        </p:nvSpPr>
        <p:spPr>
          <a:xfrm>
            <a:off x="193482" y="126407"/>
            <a:ext cx="9692640" cy="810694"/>
          </a:xfrm>
          <a:prstGeom prst="rect">
            <a:avLst/>
          </a:prstGeom>
        </p:spPr>
        <p:txBody>
          <a:bodyPr/>
          <a:lstStyle>
            <a:lvl1pPr algn="l" defTabSz="914400" rtl="0" eaLnBrk="1" latinLnBrk="0" hangingPunct="1">
              <a:lnSpc>
                <a:spcPct val="90000"/>
              </a:lnSpc>
              <a:spcBef>
                <a:spcPct val="0"/>
              </a:spcBef>
              <a:buNone/>
              <a:defRPr sz="4400" kern="1200" spc="-50" baseline="0">
                <a:solidFill>
                  <a:schemeClr val="tx1"/>
                </a:solidFill>
                <a:latin typeface="Verdana" panose="020B0604030504040204" pitchFamily="34" charset="0"/>
                <a:ea typeface="Verdana" panose="020B0604030504040204" pitchFamily="34" charset="0"/>
                <a:cs typeface="+mj-cs"/>
              </a:defRPr>
            </a:lvl1pPr>
          </a:lstStyle>
          <a:p>
            <a:r>
              <a:rPr lang="en-GB" dirty="0">
                <a:latin typeface="Montserrat Medium" panose="00000600000000000000" pitchFamily="2" charset="0"/>
              </a:rPr>
              <a:t>Nursing within a specialism </a:t>
            </a:r>
          </a:p>
        </p:txBody>
      </p:sp>
    </p:spTree>
    <p:extLst>
      <p:ext uri="{BB962C8B-B14F-4D97-AF65-F5344CB8AC3E}">
        <p14:creationId xmlns:p14="http://schemas.microsoft.com/office/powerpoint/2010/main" val="288744932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ight Arrow 1">
            <a:extLst>
              <a:ext uri="{FF2B5EF4-FFF2-40B4-BE49-F238E27FC236}">
                <a16:creationId xmlns:a16="http://schemas.microsoft.com/office/drawing/2014/main" id="{3493CA5F-B474-4A75-9A17-04B28A593A5A}"/>
              </a:ext>
            </a:extLst>
          </p:cNvPr>
          <p:cNvSpPr/>
          <p:nvPr/>
        </p:nvSpPr>
        <p:spPr>
          <a:xfrm>
            <a:off x="226790" y="1692274"/>
            <a:ext cx="10848675" cy="425450"/>
          </a:xfrm>
          <a:prstGeom prst="rightArrow">
            <a:avLst>
              <a:gd name="adj1" fmla="val 100000"/>
              <a:gd name="adj2" fmla="val 55970"/>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dirty="0">
              <a:ln>
                <a:noFill/>
              </a:ln>
              <a:solidFill>
                <a:srgbClr val="FFFFFF"/>
              </a:solidFill>
              <a:effectLst/>
              <a:uLnTx/>
              <a:uFillTx/>
              <a:latin typeface="Lato Light" panose="020F0502020204030203" pitchFamily="34" charset="0"/>
              <a:ea typeface="+mn-ea"/>
              <a:cs typeface="+mn-cs"/>
            </a:endParaRPr>
          </a:p>
        </p:txBody>
      </p:sp>
      <p:grpSp>
        <p:nvGrpSpPr>
          <p:cNvPr id="5" name="Group 4">
            <a:extLst>
              <a:ext uri="{FF2B5EF4-FFF2-40B4-BE49-F238E27FC236}">
                <a16:creationId xmlns:a16="http://schemas.microsoft.com/office/drawing/2014/main" id="{9798E34F-1268-4E0A-A88C-AB0068FE638A}"/>
              </a:ext>
            </a:extLst>
          </p:cNvPr>
          <p:cNvGrpSpPr/>
          <p:nvPr/>
        </p:nvGrpSpPr>
        <p:grpSpPr>
          <a:xfrm>
            <a:off x="4832317" y="854041"/>
            <a:ext cx="1263683" cy="1263683"/>
            <a:chOff x="6203917" y="6068451"/>
            <a:chExt cx="2527366" cy="2527366"/>
          </a:xfrm>
        </p:grpSpPr>
        <p:sp>
          <p:nvSpPr>
            <p:cNvPr id="6" name="Teardrop 5">
              <a:extLst>
                <a:ext uri="{FF2B5EF4-FFF2-40B4-BE49-F238E27FC236}">
                  <a16:creationId xmlns:a16="http://schemas.microsoft.com/office/drawing/2014/main" id="{2CF094CD-2BC4-466C-80C4-DD1A4AFB72CC}"/>
                </a:ext>
              </a:extLst>
            </p:cNvPr>
            <p:cNvSpPr/>
            <p:nvPr/>
          </p:nvSpPr>
          <p:spPr>
            <a:xfrm rot="8100000">
              <a:off x="6203917" y="6068451"/>
              <a:ext cx="2527366" cy="2527366"/>
            </a:xfrm>
            <a:prstGeom prst="teardrop">
              <a:avLst>
                <a:gd name="adj" fmla="val 118365"/>
              </a:avLst>
            </a:prstGeom>
            <a:solidFill>
              <a:srgbClr val="F7B20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dirty="0">
                <a:ln>
                  <a:noFill/>
                </a:ln>
                <a:solidFill>
                  <a:srgbClr val="FFFFFF"/>
                </a:solidFill>
                <a:effectLst/>
                <a:uLnTx/>
                <a:uFillTx/>
                <a:latin typeface="Montserrat Medium" panose="00000600000000000000" pitchFamily="2" charset="0"/>
                <a:ea typeface="+mn-ea"/>
                <a:cs typeface="+mn-cs"/>
              </a:endParaRPr>
            </a:p>
          </p:txBody>
        </p:sp>
        <p:sp useBgFill="1">
          <p:nvSpPr>
            <p:cNvPr id="7" name="Oval 6">
              <a:extLst>
                <a:ext uri="{FF2B5EF4-FFF2-40B4-BE49-F238E27FC236}">
                  <a16:creationId xmlns:a16="http://schemas.microsoft.com/office/drawing/2014/main" id="{4A11AD49-3732-4F14-8333-35EFF565B868}"/>
                </a:ext>
              </a:extLst>
            </p:cNvPr>
            <p:cNvSpPr/>
            <p:nvPr/>
          </p:nvSpPr>
          <p:spPr>
            <a:xfrm>
              <a:off x="6369481" y="6230072"/>
              <a:ext cx="2194970" cy="219497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dirty="0">
                <a:ln>
                  <a:noFill/>
                </a:ln>
                <a:solidFill>
                  <a:srgbClr val="FFFFFF"/>
                </a:solidFill>
                <a:effectLst/>
                <a:uLnTx/>
                <a:uFillTx/>
                <a:latin typeface="Montserrat Medium" panose="00000600000000000000" pitchFamily="2" charset="0"/>
                <a:ea typeface="+mn-ea"/>
                <a:cs typeface="+mn-cs"/>
              </a:endParaRPr>
            </a:p>
          </p:txBody>
        </p:sp>
      </p:grpSp>
      <p:sp>
        <p:nvSpPr>
          <p:cNvPr id="11" name="TextBox 10">
            <a:extLst>
              <a:ext uri="{FF2B5EF4-FFF2-40B4-BE49-F238E27FC236}">
                <a16:creationId xmlns:a16="http://schemas.microsoft.com/office/drawing/2014/main" id="{CDA72B54-91FA-4D22-BA8B-A015B780F20C}"/>
              </a:ext>
            </a:extLst>
          </p:cNvPr>
          <p:cNvSpPr txBox="1"/>
          <p:nvPr/>
        </p:nvSpPr>
        <p:spPr>
          <a:xfrm>
            <a:off x="4879566" y="1265302"/>
            <a:ext cx="1140056" cy="584775"/>
          </a:xfrm>
          <a:prstGeom prst="rect">
            <a:avLst/>
          </a:prstGeom>
          <a:noFill/>
        </p:spPr>
        <p:txBody>
          <a:bodyPr wrap="none" rtlCol="0" anchor="ctr" anchorCtr="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600" b="0" i="0" u="none" strike="noStrike" kern="1200" cap="none" spc="0" normalizeH="0" baseline="0" noProof="0" dirty="0">
                <a:ln>
                  <a:noFill/>
                </a:ln>
                <a:solidFill>
                  <a:sysClr val="windowText" lastClr="000000"/>
                </a:solidFill>
                <a:effectLst/>
                <a:uLnTx/>
                <a:uFillTx/>
                <a:latin typeface="Montserrat Medium" panose="00000600000000000000" pitchFamily="2" charset="0"/>
                <a:ea typeface="League Spartan" charset="0"/>
                <a:cs typeface="Poppins" pitchFamily="2" charset="77"/>
              </a:rPr>
              <a:t>Standard</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600" b="0" i="0" u="none" strike="noStrike" kern="1200" cap="none" spc="0" normalizeH="0" baseline="0" noProof="0" dirty="0">
                <a:ln>
                  <a:noFill/>
                </a:ln>
                <a:solidFill>
                  <a:sysClr val="windowText" lastClr="000000"/>
                </a:solidFill>
                <a:effectLst/>
                <a:uLnTx/>
                <a:uFillTx/>
                <a:latin typeface="Montserrat Medium" panose="00000600000000000000" pitchFamily="2" charset="0"/>
                <a:ea typeface="League Spartan" charset="0"/>
                <a:cs typeface="Poppins" pitchFamily="2" charset="77"/>
              </a:rPr>
              <a:t> 1</a:t>
            </a:r>
          </a:p>
        </p:txBody>
      </p:sp>
      <p:sp>
        <p:nvSpPr>
          <p:cNvPr id="13" name="Rectangle 12">
            <a:extLst>
              <a:ext uri="{FF2B5EF4-FFF2-40B4-BE49-F238E27FC236}">
                <a16:creationId xmlns:a16="http://schemas.microsoft.com/office/drawing/2014/main" id="{9C19C19D-7CFB-486A-9F11-C472D4174890}"/>
              </a:ext>
            </a:extLst>
          </p:cNvPr>
          <p:cNvSpPr/>
          <p:nvPr/>
        </p:nvSpPr>
        <p:spPr>
          <a:xfrm>
            <a:off x="193482" y="2620273"/>
            <a:ext cx="10350792" cy="487362"/>
          </a:xfrm>
          <a:prstGeom prst="rect">
            <a:avLst/>
          </a:prstGeom>
          <a:solidFill>
            <a:srgbClr val="F7B20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dirty="0">
              <a:ln>
                <a:noFill/>
              </a:ln>
              <a:solidFill>
                <a:srgbClr val="FFFFFF"/>
              </a:solidFill>
              <a:effectLst/>
              <a:uLnTx/>
              <a:uFillTx/>
              <a:latin typeface="Lato Light" panose="020F0502020204030203" pitchFamily="34" charset="0"/>
              <a:ea typeface="+mn-ea"/>
              <a:cs typeface="+mn-cs"/>
            </a:endParaRPr>
          </a:p>
        </p:txBody>
      </p:sp>
      <p:sp>
        <p:nvSpPr>
          <p:cNvPr id="14" name="Rectangle 13">
            <a:extLst>
              <a:ext uri="{FF2B5EF4-FFF2-40B4-BE49-F238E27FC236}">
                <a16:creationId xmlns:a16="http://schemas.microsoft.com/office/drawing/2014/main" id="{AA217CC9-C205-4523-850D-B52AD3D8C221}"/>
              </a:ext>
            </a:extLst>
          </p:cNvPr>
          <p:cNvSpPr/>
          <p:nvPr/>
        </p:nvSpPr>
        <p:spPr>
          <a:xfrm>
            <a:off x="193482" y="3054461"/>
            <a:ext cx="10350791" cy="3635548"/>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400" b="0" i="0" u="none" strike="noStrike" kern="1200" cap="none" spc="0" normalizeH="0" baseline="0" noProof="0" dirty="0">
              <a:ln>
                <a:noFill/>
              </a:ln>
              <a:solidFill>
                <a:srgbClr val="000000">
                  <a:lumMod val="85000"/>
                  <a:lumOff val="15000"/>
                </a:srgbClr>
              </a:solidFill>
              <a:effectLst/>
              <a:uLnTx/>
              <a:uFillTx/>
              <a:latin typeface="Public Sans Medium" pitchFamily="2" charset="0"/>
              <a:ea typeface="+mn-ea"/>
              <a:cs typeface="+mn-cs"/>
            </a:endParaRPr>
          </a:p>
        </p:txBody>
      </p:sp>
      <p:sp>
        <p:nvSpPr>
          <p:cNvPr id="16" name="Rectangle 15">
            <a:extLst>
              <a:ext uri="{FF2B5EF4-FFF2-40B4-BE49-F238E27FC236}">
                <a16:creationId xmlns:a16="http://schemas.microsoft.com/office/drawing/2014/main" id="{120E8491-2602-495C-BEB1-370A12A0F910}"/>
              </a:ext>
            </a:extLst>
          </p:cNvPr>
          <p:cNvSpPr/>
          <p:nvPr/>
        </p:nvSpPr>
        <p:spPr>
          <a:xfrm>
            <a:off x="200286" y="6703427"/>
            <a:ext cx="10350791" cy="114817"/>
          </a:xfrm>
          <a:prstGeom prst="rect">
            <a:avLst/>
          </a:prstGeom>
          <a:solidFill>
            <a:srgbClr val="F7B20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dirty="0">
              <a:ln>
                <a:noFill/>
              </a:ln>
              <a:solidFill>
                <a:srgbClr val="FFFFFF"/>
              </a:solidFill>
              <a:effectLst/>
              <a:uLnTx/>
              <a:uFillTx/>
              <a:latin typeface="Lato Light" panose="020F0502020204030203" pitchFamily="34" charset="0"/>
              <a:ea typeface="+mn-ea"/>
              <a:cs typeface="+mn-cs"/>
            </a:endParaRPr>
          </a:p>
        </p:txBody>
      </p:sp>
      <p:sp>
        <p:nvSpPr>
          <p:cNvPr id="21" name="Rectangle 20">
            <a:extLst>
              <a:ext uri="{FF2B5EF4-FFF2-40B4-BE49-F238E27FC236}">
                <a16:creationId xmlns:a16="http://schemas.microsoft.com/office/drawing/2014/main" id="{F0B6CA26-C01D-4D29-A155-ED92C1C7F98C}"/>
              </a:ext>
            </a:extLst>
          </p:cNvPr>
          <p:cNvSpPr/>
          <p:nvPr/>
        </p:nvSpPr>
        <p:spPr>
          <a:xfrm>
            <a:off x="665380" y="2667688"/>
            <a:ext cx="9596921" cy="338554"/>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600" b="0" i="0" u="none" strike="noStrike" kern="1200" cap="none" spc="0" normalizeH="0" baseline="0" noProof="0" dirty="0">
                <a:ln>
                  <a:noFill/>
                </a:ln>
                <a:solidFill>
                  <a:srgbClr val="FFFFFF"/>
                </a:solidFill>
                <a:effectLst/>
                <a:uLnTx/>
                <a:uFillTx/>
                <a:latin typeface="Montserrat Medium" panose="00000600000000000000" pitchFamily="2" charset="0"/>
                <a:ea typeface="+mn-ea"/>
                <a:cs typeface="+mn-cs"/>
              </a:rPr>
              <a:t>Senior nurses set nurse staffing levels and executive boards are accountable</a:t>
            </a:r>
          </a:p>
        </p:txBody>
      </p:sp>
      <p:sp>
        <p:nvSpPr>
          <p:cNvPr id="23" name="Title 1">
            <a:extLst>
              <a:ext uri="{FF2B5EF4-FFF2-40B4-BE49-F238E27FC236}">
                <a16:creationId xmlns:a16="http://schemas.microsoft.com/office/drawing/2014/main" id="{B148D0FB-C9F8-4F5E-9999-014CFB883013}"/>
              </a:ext>
            </a:extLst>
          </p:cNvPr>
          <p:cNvSpPr>
            <a:spLocks noGrp="1"/>
          </p:cNvSpPr>
          <p:nvPr>
            <p:ph type="title"/>
          </p:nvPr>
        </p:nvSpPr>
        <p:spPr>
          <a:xfrm>
            <a:off x="193482" y="19175"/>
            <a:ext cx="9692640" cy="810694"/>
          </a:xfrm>
        </p:spPr>
        <p:txBody>
          <a:bodyPr/>
          <a:lstStyle/>
          <a:p>
            <a:r>
              <a:rPr lang="en-GB" dirty="0">
                <a:latin typeface="Montserrat Medium" panose="00000600000000000000" pitchFamily="2" charset="0"/>
              </a:rPr>
              <a:t>Executive Level Nurses</a:t>
            </a:r>
          </a:p>
        </p:txBody>
      </p:sp>
      <p:sp>
        <p:nvSpPr>
          <p:cNvPr id="2" name="TextBox 1">
            <a:extLst>
              <a:ext uri="{FF2B5EF4-FFF2-40B4-BE49-F238E27FC236}">
                <a16:creationId xmlns:a16="http://schemas.microsoft.com/office/drawing/2014/main" id="{AFF12E81-8B6B-43A6-B23C-423797001767}"/>
              </a:ext>
            </a:extLst>
          </p:cNvPr>
          <p:cNvSpPr txBox="1"/>
          <p:nvPr/>
        </p:nvSpPr>
        <p:spPr>
          <a:xfrm>
            <a:off x="274198" y="3212300"/>
            <a:ext cx="3621941" cy="3454792"/>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GB" sz="1150" b="0" i="0" u="none" strike="noStrike" kern="1200" cap="none" spc="0" normalizeH="0" baseline="0" noProof="0" dirty="0">
                <a:ln>
                  <a:noFill/>
                </a:ln>
                <a:solidFill>
                  <a:srgbClr val="000000">
                    <a:lumMod val="85000"/>
                    <a:lumOff val="15000"/>
                  </a:srgbClr>
                </a:solidFill>
                <a:effectLst/>
                <a:uLnTx/>
                <a:uFillTx/>
                <a:latin typeface="Public Sans Medium" pitchFamily="2" charset="0"/>
                <a:ea typeface="+mn-ea"/>
                <a:cs typeface="+mn-cs"/>
              </a:rPr>
              <a:t>1a – There should be an executive level nurse.</a:t>
            </a: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en-GB" sz="1150" b="0" i="0" u="none" strike="noStrike" kern="1200" cap="none" spc="0" normalizeH="0" baseline="0" noProof="0" dirty="0">
              <a:ln>
                <a:noFill/>
              </a:ln>
              <a:solidFill>
                <a:srgbClr val="000000">
                  <a:lumMod val="85000"/>
                  <a:lumOff val="15000"/>
                </a:srgbClr>
              </a:solidFill>
              <a:effectLst/>
              <a:uLnTx/>
              <a:uFillTx/>
              <a:latin typeface="Public Sans Medium" pitchFamily="2" charset="0"/>
              <a:ea typeface="+mn-ea"/>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GB" sz="1150" b="0" i="0" u="none" strike="noStrike" kern="1200" cap="none" spc="0" normalizeH="0" baseline="0" noProof="0" dirty="0">
                <a:ln>
                  <a:noFill/>
                </a:ln>
                <a:solidFill>
                  <a:srgbClr val="000000">
                    <a:lumMod val="85000"/>
                    <a:lumOff val="15000"/>
                  </a:srgbClr>
                </a:solidFill>
                <a:effectLst/>
                <a:uLnTx/>
                <a:uFillTx/>
                <a:latin typeface="Public Sans Medium" pitchFamily="2" charset="0"/>
                <a:ea typeface="+mn-ea"/>
                <a:cs typeface="+mn-cs"/>
              </a:rPr>
              <a:t>1b – If not (e.g. small organisation/ company) this should be a documented exception that is documented, reported and reviewed. This can then be supported or challenged by commissioners and regulators.</a:t>
            </a: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en-GB" sz="1150" b="0" i="0" u="none" strike="noStrike" kern="1200" cap="none" spc="0" normalizeH="0" baseline="0" noProof="0" dirty="0">
              <a:ln>
                <a:noFill/>
              </a:ln>
              <a:solidFill>
                <a:srgbClr val="000000">
                  <a:lumMod val="85000"/>
                  <a:lumOff val="15000"/>
                </a:srgbClr>
              </a:solidFill>
              <a:effectLst/>
              <a:uLnTx/>
              <a:uFillTx/>
              <a:latin typeface="Public Sans Medium" pitchFamily="2" charset="0"/>
              <a:ea typeface="+mn-ea"/>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GB" sz="1150" b="0" i="0" u="none" strike="noStrike" kern="1200" cap="none" spc="0" normalizeH="0" baseline="0" noProof="0" dirty="0">
                <a:ln>
                  <a:noFill/>
                </a:ln>
                <a:solidFill>
                  <a:srgbClr val="000000">
                    <a:lumMod val="85000"/>
                    <a:lumOff val="15000"/>
                  </a:srgbClr>
                </a:solidFill>
                <a:effectLst/>
                <a:uLnTx/>
                <a:uFillTx/>
                <a:latin typeface="Public Sans Medium" pitchFamily="2" charset="0"/>
                <a:ea typeface="+mn-ea"/>
                <a:cs typeface="+mn-cs"/>
              </a:rPr>
              <a:t>1c – Whole board are accountable. </a:t>
            </a: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en-GB" sz="1150" b="0" i="0" u="none" strike="noStrike" kern="1200" cap="none" spc="0" normalizeH="0" baseline="0" noProof="0" dirty="0">
              <a:ln>
                <a:noFill/>
              </a:ln>
              <a:solidFill>
                <a:srgbClr val="000000">
                  <a:lumMod val="85000"/>
                  <a:lumOff val="15000"/>
                </a:srgbClr>
              </a:solidFill>
              <a:effectLst/>
              <a:uLnTx/>
              <a:uFillTx/>
              <a:latin typeface="Public Sans Medium" pitchFamily="2" charset="0"/>
              <a:ea typeface="+mn-ea"/>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GB" sz="1150" b="0" i="0" u="none" strike="noStrike" kern="1200" cap="none" spc="0" normalizeH="0" baseline="0" noProof="0" dirty="0">
                <a:ln>
                  <a:noFill/>
                </a:ln>
                <a:solidFill>
                  <a:srgbClr val="000000">
                    <a:lumMod val="85000"/>
                    <a:lumOff val="15000"/>
                  </a:srgbClr>
                </a:solidFill>
                <a:effectLst/>
                <a:uLnTx/>
                <a:uFillTx/>
                <a:latin typeface="Public Sans Medium" pitchFamily="2" charset="0"/>
                <a:ea typeface="+mn-ea"/>
                <a:cs typeface="+mn-cs"/>
              </a:rPr>
              <a:t>1d - The nursing workforce establishment should be determined by the demand for services and the</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GB" sz="1150" b="0" i="0" u="none" strike="noStrike" kern="1200" cap="none" spc="0" normalizeH="0" baseline="0" noProof="0" dirty="0">
                <a:ln>
                  <a:noFill/>
                </a:ln>
                <a:solidFill>
                  <a:srgbClr val="000000">
                    <a:lumMod val="85000"/>
                    <a:lumOff val="15000"/>
                  </a:srgbClr>
                </a:solidFill>
                <a:effectLst/>
                <a:uLnTx/>
                <a:uFillTx/>
                <a:latin typeface="Public Sans Medium" pitchFamily="2" charset="0"/>
                <a:ea typeface="+mn-ea"/>
                <a:cs typeface="+mn-cs"/>
              </a:rPr>
              <a:t>need to provide safe and effective care.</a:t>
            </a: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en-GB" sz="1150" b="0" i="0" u="none" strike="noStrike" kern="1200" cap="none" spc="0" normalizeH="0" baseline="0" noProof="0" dirty="0">
              <a:ln>
                <a:noFill/>
              </a:ln>
              <a:solidFill>
                <a:srgbClr val="000000">
                  <a:lumMod val="85000"/>
                  <a:lumOff val="15000"/>
                </a:srgbClr>
              </a:solidFill>
              <a:effectLst/>
              <a:uLnTx/>
              <a:uFillTx/>
              <a:latin typeface="Public Sans Medium" pitchFamily="2" charset="0"/>
              <a:ea typeface="+mn-ea"/>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GB" sz="1150" b="0" i="0" u="none" strike="noStrike" kern="1200" cap="none" spc="0" normalizeH="0" baseline="0" noProof="0" dirty="0">
                <a:ln>
                  <a:noFill/>
                </a:ln>
                <a:solidFill>
                  <a:srgbClr val="000000">
                    <a:lumMod val="85000"/>
                    <a:lumOff val="15000"/>
                  </a:srgbClr>
                </a:solidFill>
                <a:effectLst/>
                <a:uLnTx/>
                <a:uFillTx/>
                <a:latin typeface="Public Sans Medium" pitchFamily="2" charset="0"/>
                <a:ea typeface="+mn-ea"/>
                <a:cs typeface="+mn-cs"/>
              </a:rPr>
              <a:t>1e. Setting the nursing workforce establishment should explicitly inform the organisation’s financial planning and be funded by revenue allocation rather than fitting a prescribed financial envelope.</a:t>
            </a:r>
          </a:p>
        </p:txBody>
      </p:sp>
      <p:sp>
        <p:nvSpPr>
          <p:cNvPr id="25" name="TextBox 24">
            <a:extLst>
              <a:ext uri="{FF2B5EF4-FFF2-40B4-BE49-F238E27FC236}">
                <a16:creationId xmlns:a16="http://schemas.microsoft.com/office/drawing/2014/main" id="{586EFA90-E032-4134-BDEB-63282580257A}"/>
              </a:ext>
            </a:extLst>
          </p:cNvPr>
          <p:cNvSpPr txBox="1"/>
          <p:nvPr/>
        </p:nvSpPr>
        <p:spPr>
          <a:xfrm>
            <a:off x="4109904" y="3212300"/>
            <a:ext cx="3126955" cy="3631763"/>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GB" sz="1150" b="0" i="0" u="none" strike="noStrike" kern="1200" cap="none" spc="0" normalizeH="0" baseline="0" noProof="0" dirty="0">
                <a:ln>
                  <a:noFill/>
                </a:ln>
                <a:solidFill>
                  <a:srgbClr val="000000">
                    <a:lumMod val="85000"/>
                    <a:lumOff val="15000"/>
                  </a:srgbClr>
                </a:solidFill>
                <a:effectLst/>
                <a:uLnTx/>
                <a:uFillTx/>
                <a:latin typeface="Public Sans Medium" pitchFamily="2" charset="0"/>
                <a:ea typeface="+mn-ea"/>
                <a:cs typeface="+mn-cs"/>
              </a:rPr>
              <a:t>1f - In setting the nursing establishment workforce planning and decision making should be underpinned by professional nursing knowledge and experience. The responsibility for setting nursing establishments remains with the executive nurse.</a:t>
            </a: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en-GB" sz="1150" b="0" i="0" u="none" strike="noStrike" kern="1200" cap="none" spc="0" normalizeH="0" baseline="0" noProof="0" dirty="0">
              <a:ln>
                <a:noFill/>
              </a:ln>
              <a:solidFill>
                <a:srgbClr val="000000">
                  <a:lumMod val="85000"/>
                  <a:lumOff val="15000"/>
                </a:srgbClr>
              </a:solidFill>
              <a:effectLst/>
              <a:uLnTx/>
              <a:uFillTx/>
              <a:latin typeface="Public Sans Medium" pitchFamily="2" charset="0"/>
              <a:ea typeface="+mn-ea"/>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GB" sz="1150" b="0" i="0" u="none" strike="noStrike" kern="1200" cap="none" spc="0" normalizeH="0" baseline="0" noProof="0" dirty="0">
                <a:ln>
                  <a:noFill/>
                </a:ln>
                <a:solidFill>
                  <a:srgbClr val="000000">
                    <a:lumMod val="85000"/>
                    <a:lumOff val="15000"/>
                  </a:srgbClr>
                </a:solidFill>
                <a:effectLst/>
                <a:uLnTx/>
                <a:uFillTx/>
                <a:latin typeface="Public Sans Medium" pitchFamily="2" charset="0"/>
                <a:ea typeface="+mn-ea"/>
                <a:cs typeface="+mn-cs"/>
              </a:rPr>
              <a:t>1g - Nurse leaders are integral to contracting and commissioning care in order to distinguish between nursing specific workload and that of the wider multi-professional workforce.</a:t>
            </a: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en-GB" sz="1150" b="0" i="0" u="none" strike="noStrike" kern="1200" cap="none" spc="0" normalizeH="0" baseline="0" noProof="0" dirty="0">
              <a:ln>
                <a:noFill/>
              </a:ln>
              <a:solidFill>
                <a:srgbClr val="000000">
                  <a:lumMod val="85000"/>
                  <a:lumOff val="15000"/>
                </a:srgbClr>
              </a:solidFill>
              <a:effectLst/>
              <a:uLnTx/>
              <a:uFillTx/>
              <a:latin typeface="Public Sans Medium" pitchFamily="2" charset="0"/>
              <a:ea typeface="+mn-ea"/>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GB" sz="1150" b="0" i="0" u="none" strike="noStrike" kern="1200" cap="none" spc="0" normalizeH="0" baseline="0" noProof="0" dirty="0">
                <a:ln>
                  <a:noFill/>
                </a:ln>
                <a:solidFill>
                  <a:srgbClr val="000000">
                    <a:lumMod val="85000"/>
                    <a:lumOff val="15000"/>
                  </a:srgbClr>
                </a:solidFill>
                <a:effectLst/>
                <a:uLnTx/>
                <a:uFillTx/>
                <a:latin typeface="Public Sans Medium" pitchFamily="2" charset="0"/>
                <a:ea typeface="+mn-ea"/>
                <a:cs typeface="+mn-cs"/>
              </a:rPr>
              <a:t>1h - </a:t>
            </a:r>
            <a:r>
              <a:rPr kumimoji="0" lang="en-GB" sz="1150" b="0" i="0" u="none" strike="noStrike" kern="1200" cap="none" spc="0" normalizeH="0" baseline="0" noProof="0" dirty="0">
                <a:ln>
                  <a:noFill/>
                </a:ln>
                <a:solidFill>
                  <a:srgbClr val="000000"/>
                </a:solidFill>
                <a:effectLst/>
                <a:uLnTx/>
                <a:uFillTx/>
                <a:latin typeface="Public Sans Medium" pitchFamily="2" charset="0"/>
                <a:ea typeface="+mn-ea"/>
                <a:cs typeface="+mn-cs"/>
              </a:rPr>
              <a:t>Decisions on nurse staffing must be recorded. Discussions must detail the workforce requirements of the organisation/service in order to provide staffing for safe and effective care.</a:t>
            </a: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en-GB" sz="1150" b="0" i="0" u="none" strike="noStrike" kern="1200" cap="none" spc="0" normalizeH="0" baseline="0" noProof="0" dirty="0">
              <a:ln>
                <a:noFill/>
              </a:ln>
              <a:solidFill>
                <a:srgbClr val="000000">
                  <a:lumMod val="85000"/>
                  <a:lumOff val="15000"/>
                </a:srgbClr>
              </a:solidFill>
              <a:effectLst/>
              <a:uLnTx/>
              <a:uFillTx/>
              <a:latin typeface="Public Sans Medium" pitchFamily="2" charset="0"/>
              <a:ea typeface="+mn-ea"/>
              <a:cs typeface="+mn-cs"/>
            </a:endParaRPr>
          </a:p>
        </p:txBody>
      </p:sp>
      <p:sp>
        <p:nvSpPr>
          <p:cNvPr id="26" name="TextBox 25">
            <a:extLst>
              <a:ext uri="{FF2B5EF4-FFF2-40B4-BE49-F238E27FC236}">
                <a16:creationId xmlns:a16="http://schemas.microsoft.com/office/drawing/2014/main" id="{5BA3D402-F2EA-495A-A7F5-933557D11598}"/>
              </a:ext>
            </a:extLst>
          </p:cNvPr>
          <p:cNvSpPr txBox="1"/>
          <p:nvPr/>
        </p:nvSpPr>
        <p:spPr>
          <a:xfrm>
            <a:off x="7450624" y="3211345"/>
            <a:ext cx="3093650" cy="1154162"/>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GB" sz="1150" b="0" i="0" u="none" strike="noStrike" kern="1200" cap="none" spc="0" normalizeH="0" baseline="0" noProof="0" dirty="0">
                <a:ln>
                  <a:noFill/>
                </a:ln>
                <a:solidFill>
                  <a:srgbClr val="000000"/>
                </a:solidFill>
                <a:effectLst/>
                <a:uLnTx/>
                <a:uFillTx/>
                <a:latin typeface="Public Sans Medium" pitchFamily="2" charset="0"/>
                <a:ea typeface="+mn-ea"/>
                <a:cs typeface="+mn-cs"/>
              </a:rPr>
              <a:t>1i -Each organisation should have a board-approved risk management and escalation process in place to enable real-time nurse staffing risk escalation and mitigation with clear and transparent procedure to address severe and recurrent risks.</a:t>
            </a:r>
          </a:p>
        </p:txBody>
      </p:sp>
      <p:sp>
        <p:nvSpPr>
          <p:cNvPr id="27" name="Rectangle 26">
            <a:extLst>
              <a:ext uri="{FF2B5EF4-FFF2-40B4-BE49-F238E27FC236}">
                <a16:creationId xmlns:a16="http://schemas.microsoft.com/office/drawing/2014/main" id="{BB34B6A0-722F-44E9-84F2-374624156588}"/>
              </a:ext>
            </a:extLst>
          </p:cNvPr>
          <p:cNvSpPr/>
          <p:nvPr/>
        </p:nvSpPr>
        <p:spPr>
          <a:xfrm>
            <a:off x="226790" y="1692394"/>
            <a:ext cx="1606530" cy="461665"/>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600"/>
              </a:spcAft>
              <a:buClrTx/>
              <a:buSzTx/>
              <a:buFontTx/>
              <a:buNone/>
              <a:tabLst/>
              <a:defRPr/>
            </a:pPr>
            <a:r>
              <a:rPr kumimoji="0" lang="en-GB" sz="2400" b="0" i="0" u="none" strike="noStrike" kern="1200" cap="none" spc="0" normalizeH="0" baseline="0" noProof="0" dirty="0">
                <a:ln>
                  <a:noFill/>
                </a:ln>
                <a:solidFill>
                  <a:srgbClr val="63469A"/>
                </a:solidFill>
                <a:effectLst/>
                <a:uLnTx/>
                <a:uFillTx/>
                <a:latin typeface="Public Sans Medium" pitchFamily="2" charset="0"/>
                <a:ea typeface="+mn-ea"/>
                <a:cs typeface="+mn-cs"/>
              </a:rPr>
              <a:t>Examples</a:t>
            </a:r>
          </a:p>
        </p:txBody>
      </p:sp>
    </p:spTree>
    <p:extLst>
      <p:ext uri="{BB962C8B-B14F-4D97-AF65-F5344CB8AC3E}">
        <p14:creationId xmlns:p14="http://schemas.microsoft.com/office/powerpoint/2010/main" val="363860300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ight Arrow 1">
            <a:extLst>
              <a:ext uri="{FF2B5EF4-FFF2-40B4-BE49-F238E27FC236}">
                <a16:creationId xmlns:a16="http://schemas.microsoft.com/office/drawing/2014/main" id="{3493CA5F-B474-4A75-9A17-04B28A593A5A}"/>
              </a:ext>
            </a:extLst>
          </p:cNvPr>
          <p:cNvSpPr/>
          <p:nvPr/>
        </p:nvSpPr>
        <p:spPr>
          <a:xfrm>
            <a:off x="226790" y="1692274"/>
            <a:ext cx="10848675" cy="425450"/>
          </a:xfrm>
          <a:prstGeom prst="rightArrow">
            <a:avLst>
              <a:gd name="adj1" fmla="val 100000"/>
              <a:gd name="adj2" fmla="val 55970"/>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dirty="0">
              <a:ln>
                <a:noFill/>
              </a:ln>
              <a:solidFill>
                <a:srgbClr val="FFFFFF"/>
              </a:solidFill>
              <a:effectLst/>
              <a:uLnTx/>
              <a:uFillTx/>
              <a:latin typeface="Lato Light" panose="020F0502020204030203" pitchFamily="34" charset="0"/>
              <a:ea typeface="+mn-ea"/>
              <a:cs typeface="+mn-cs"/>
            </a:endParaRPr>
          </a:p>
        </p:txBody>
      </p:sp>
      <p:grpSp>
        <p:nvGrpSpPr>
          <p:cNvPr id="5" name="Group 4">
            <a:extLst>
              <a:ext uri="{FF2B5EF4-FFF2-40B4-BE49-F238E27FC236}">
                <a16:creationId xmlns:a16="http://schemas.microsoft.com/office/drawing/2014/main" id="{9798E34F-1268-4E0A-A88C-AB0068FE638A}"/>
              </a:ext>
            </a:extLst>
          </p:cNvPr>
          <p:cNvGrpSpPr/>
          <p:nvPr/>
        </p:nvGrpSpPr>
        <p:grpSpPr>
          <a:xfrm>
            <a:off x="4832317" y="854041"/>
            <a:ext cx="1263683" cy="1263683"/>
            <a:chOff x="6203917" y="6068451"/>
            <a:chExt cx="2527366" cy="2527366"/>
          </a:xfrm>
          <a:solidFill>
            <a:schemeClr val="bg1"/>
          </a:solidFill>
        </p:grpSpPr>
        <p:sp>
          <p:nvSpPr>
            <p:cNvPr id="6" name="Teardrop 5">
              <a:extLst>
                <a:ext uri="{FF2B5EF4-FFF2-40B4-BE49-F238E27FC236}">
                  <a16:creationId xmlns:a16="http://schemas.microsoft.com/office/drawing/2014/main" id="{2CF094CD-2BC4-466C-80C4-DD1A4AFB72CC}"/>
                </a:ext>
              </a:extLst>
            </p:cNvPr>
            <p:cNvSpPr/>
            <p:nvPr/>
          </p:nvSpPr>
          <p:spPr>
            <a:xfrm rot="8100000">
              <a:off x="6203917" y="6068451"/>
              <a:ext cx="2527366" cy="2527366"/>
            </a:xfrm>
            <a:prstGeom prst="teardrop">
              <a:avLst>
                <a:gd name="adj" fmla="val 118365"/>
              </a:avLst>
            </a:prstGeom>
            <a:solidFill>
              <a:srgbClr val="F7B20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dirty="0">
                <a:ln>
                  <a:noFill/>
                </a:ln>
                <a:solidFill>
                  <a:srgbClr val="FFFFFF"/>
                </a:solidFill>
                <a:effectLst/>
                <a:uLnTx/>
                <a:uFillTx/>
                <a:latin typeface="Montserrat Medium" panose="00000600000000000000" pitchFamily="2" charset="0"/>
                <a:ea typeface="+mn-ea"/>
                <a:cs typeface="+mn-cs"/>
              </a:endParaRPr>
            </a:p>
          </p:txBody>
        </p:sp>
        <p:sp useBgFill="1">
          <p:nvSpPr>
            <p:cNvPr id="7" name="Oval 6">
              <a:extLst>
                <a:ext uri="{FF2B5EF4-FFF2-40B4-BE49-F238E27FC236}">
                  <a16:creationId xmlns:a16="http://schemas.microsoft.com/office/drawing/2014/main" id="{4A11AD49-3732-4F14-8333-35EFF565B868}"/>
                </a:ext>
              </a:extLst>
            </p:cNvPr>
            <p:cNvSpPr/>
            <p:nvPr/>
          </p:nvSpPr>
          <p:spPr>
            <a:xfrm>
              <a:off x="6369481" y="6230072"/>
              <a:ext cx="2194970" cy="219497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dirty="0">
                <a:ln>
                  <a:noFill/>
                </a:ln>
                <a:solidFill>
                  <a:srgbClr val="FFFFFF"/>
                </a:solidFill>
                <a:effectLst/>
                <a:uLnTx/>
                <a:uFillTx/>
                <a:latin typeface="Montserrat Medium" panose="00000600000000000000" pitchFamily="2" charset="0"/>
                <a:ea typeface="+mn-ea"/>
                <a:cs typeface="+mn-cs"/>
              </a:endParaRPr>
            </a:p>
          </p:txBody>
        </p:sp>
      </p:grpSp>
      <p:sp>
        <p:nvSpPr>
          <p:cNvPr id="11" name="TextBox 10">
            <a:extLst>
              <a:ext uri="{FF2B5EF4-FFF2-40B4-BE49-F238E27FC236}">
                <a16:creationId xmlns:a16="http://schemas.microsoft.com/office/drawing/2014/main" id="{CDA72B54-91FA-4D22-BA8B-A015B780F20C}"/>
              </a:ext>
            </a:extLst>
          </p:cNvPr>
          <p:cNvSpPr txBox="1"/>
          <p:nvPr/>
        </p:nvSpPr>
        <p:spPr>
          <a:xfrm>
            <a:off x="4879566" y="1265302"/>
            <a:ext cx="1140056" cy="584775"/>
          </a:xfrm>
          <a:prstGeom prst="rect">
            <a:avLst/>
          </a:prstGeom>
          <a:noFill/>
        </p:spPr>
        <p:txBody>
          <a:bodyPr wrap="none" rtlCol="0" anchor="ctr" anchorCtr="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600" b="0" i="0" u="none" strike="noStrike" kern="1200" cap="none" spc="0" normalizeH="0" baseline="0" noProof="0" dirty="0">
                <a:ln>
                  <a:noFill/>
                </a:ln>
                <a:solidFill>
                  <a:sysClr val="windowText" lastClr="000000"/>
                </a:solidFill>
                <a:effectLst/>
                <a:uLnTx/>
                <a:uFillTx/>
                <a:latin typeface="Montserrat Medium" panose="00000600000000000000" pitchFamily="2" charset="0"/>
                <a:ea typeface="League Spartan" charset="0"/>
                <a:cs typeface="Poppins" pitchFamily="2" charset="77"/>
              </a:rPr>
              <a:t>Standard</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600" b="0" i="0" u="none" strike="noStrike" kern="1200" cap="none" spc="0" normalizeH="0" baseline="0" noProof="0" dirty="0">
                <a:ln>
                  <a:noFill/>
                </a:ln>
                <a:solidFill>
                  <a:sysClr val="windowText" lastClr="000000"/>
                </a:solidFill>
                <a:effectLst/>
                <a:uLnTx/>
                <a:uFillTx/>
                <a:latin typeface="Montserrat Medium" panose="00000600000000000000" pitchFamily="2" charset="0"/>
                <a:ea typeface="League Spartan" charset="0"/>
                <a:cs typeface="Poppins" pitchFamily="2" charset="77"/>
              </a:rPr>
              <a:t> 2</a:t>
            </a:r>
          </a:p>
        </p:txBody>
      </p:sp>
      <p:sp>
        <p:nvSpPr>
          <p:cNvPr id="13" name="Rectangle 12">
            <a:extLst>
              <a:ext uri="{FF2B5EF4-FFF2-40B4-BE49-F238E27FC236}">
                <a16:creationId xmlns:a16="http://schemas.microsoft.com/office/drawing/2014/main" id="{9C19C19D-7CFB-486A-9F11-C472D4174890}"/>
              </a:ext>
            </a:extLst>
          </p:cNvPr>
          <p:cNvSpPr/>
          <p:nvPr/>
        </p:nvSpPr>
        <p:spPr>
          <a:xfrm>
            <a:off x="193482" y="2620273"/>
            <a:ext cx="10350792" cy="487362"/>
          </a:xfrm>
          <a:prstGeom prst="rect">
            <a:avLst/>
          </a:prstGeom>
          <a:solidFill>
            <a:srgbClr val="F7B20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dirty="0">
              <a:ln>
                <a:noFill/>
              </a:ln>
              <a:solidFill>
                <a:srgbClr val="FFFFFF"/>
              </a:solidFill>
              <a:effectLst/>
              <a:uLnTx/>
              <a:uFillTx/>
              <a:latin typeface="Lato Light" panose="020F0502020204030203" pitchFamily="34" charset="0"/>
              <a:ea typeface="+mn-ea"/>
              <a:cs typeface="+mn-cs"/>
            </a:endParaRPr>
          </a:p>
        </p:txBody>
      </p:sp>
      <p:sp>
        <p:nvSpPr>
          <p:cNvPr id="14" name="Rectangle 13">
            <a:extLst>
              <a:ext uri="{FF2B5EF4-FFF2-40B4-BE49-F238E27FC236}">
                <a16:creationId xmlns:a16="http://schemas.microsoft.com/office/drawing/2014/main" id="{AA217CC9-C205-4523-850D-B52AD3D8C221}"/>
              </a:ext>
            </a:extLst>
          </p:cNvPr>
          <p:cNvSpPr/>
          <p:nvPr/>
        </p:nvSpPr>
        <p:spPr>
          <a:xfrm>
            <a:off x="193482" y="3054461"/>
            <a:ext cx="10350791" cy="3635548"/>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400" b="0" i="0" u="none" strike="noStrike" kern="1200" cap="none" spc="0" normalizeH="0" baseline="0" noProof="0" dirty="0">
              <a:ln>
                <a:noFill/>
              </a:ln>
              <a:solidFill>
                <a:srgbClr val="000000">
                  <a:lumMod val="85000"/>
                  <a:lumOff val="15000"/>
                </a:srgbClr>
              </a:solidFill>
              <a:effectLst/>
              <a:uLnTx/>
              <a:uFillTx/>
              <a:latin typeface="Public Sans Medium" pitchFamily="2" charset="0"/>
              <a:ea typeface="+mn-ea"/>
              <a:cs typeface="+mn-cs"/>
            </a:endParaRPr>
          </a:p>
        </p:txBody>
      </p:sp>
      <p:sp>
        <p:nvSpPr>
          <p:cNvPr id="16" name="Rectangle 15">
            <a:extLst>
              <a:ext uri="{FF2B5EF4-FFF2-40B4-BE49-F238E27FC236}">
                <a16:creationId xmlns:a16="http://schemas.microsoft.com/office/drawing/2014/main" id="{120E8491-2602-495C-BEB1-370A12A0F910}"/>
              </a:ext>
            </a:extLst>
          </p:cNvPr>
          <p:cNvSpPr/>
          <p:nvPr/>
        </p:nvSpPr>
        <p:spPr>
          <a:xfrm>
            <a:off x="200286" y="6703427"/>
            <a:ext cx="10350791" cy="114817"/>
          </a:xfrm>
          <a:prstGeom prst="rect">
            <a:avLst/>
          </a:prstGeom>
          <a:solidFill>
            <a:srgbClr val="F7B20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dirty="0">
              <a:ln>
                <a:noFill/>
              </a:ln>
              <a:solidFill>
                <a:srgbClr val="FFFFFF"/>
              </a:solidFill>
              <a:effectLst/>
              <a:uLnTx/>
              <a:uFillTx/>
              <a:latin typeface="Lato Light" panose="020F0502020204030203" pitchFamily="34" charset="0"/>
              <a:ea typeface="+mn-ea"/>
              <a:cs typeface="+mn-cs"/>
            </a:endParaRPr>
          </a:p>
        </p:txBody>
      </p:sp>
      <p:sp>
        <p:nvSpPr>
          <p:cNvPr id="21" name="Rectangle 20">
            <a:extLst>
              <a:ext uri="{FF2B5EF4-FFF2-40B4-BE49-F238E27FC236}">
                <a16:creationId xmlns:a16="http://schemas.microsoft.com/office/drawing/2014/main" id="{F0B6CA26-C01D-4D29-A155-ED92C1C7F98C}"/>
              </a:ext>
            </a:extLst>
          </p:cNvPr>
          <p:cNvSpPr/>
          <p:nvPr/>
        </p:nvSpPr>
        <p:spPr>
          <a:xfrm>
            <a:off x="665380" y="2667688"/>
            <a:ext cx="9596921" cy="338554"/>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600" b="0" i="0" u="none" strike="noStrike" kern="1200" cap="none" spc="0" normalizeH="0" baseline="0" noProof="0" dirty="0">
                <a:ln>
                  <a:noFill/>
                </a:ln>
                <a:solidFill>
                  <a:srgbClr val="FFFFFF"/>
                </a:solidFill>
                <a:effectLst/>
                <a:uLnTx/>
                <a:uFillTx/>
                <a:latin typeface="Montserrat Medium" panose="00000600000000000000" pitchFamily="2" charset="0"/>
                <a:ea typeface="+mn-ea"/>
                <a:cs typeface="+mn-cs"/>
              </a:rPr>
              <a:t>Nurse staffing levels are based on service demand and user need </a:t>
            </a:r>
          </a:p>
        </p:txBody>
      </p:sp>
      <p:sp>
        <p:nvSpPr>
          <p:cNvPr id="23" name="Title 1">
            <a:extLst>
              <a:ext uri="{FF2B5EF4-FFF2-40B4-BE49-F238E27FC236}">
                <a16:creationId xmlns:a16="http://schemas.microsoft.com/office/drawing/2014/main" id="{B148D0FB-C9F8-4F5E-9999-014CFB883013}"/>
              </a:ext>
            </a:extLst>
          </p:cNvPr>
          <p:cNvSpPr>
            <a:spLocks noGrp="1"/>
          </p:cNvSpPr>
          <p:nvPr>
            <p:ph type="title"/>
          </p:nvPr>
        </p:nvSpPr>
        <p:spPr>
          <a:xfrm>
            <a:off x="193482" y="19175"/>
            <a:ext cx="9692640" cy="810694"/>
          </a:xfrm>
        </p:spPr>
        <p:txBody>
          <a:bodyPr/>
          <a:lstStyle/>
          <a:p>
            <a:r>
              <a:rPr lang="en-GB" dirty="0">
                <a:latin typeface="Montserrat Medium" panose="00000600000000000000" pitchFamily="2" charset="0"/>
              </a:rPr>
              <a:t>Executive Level Nurses</a:t>
            </a:r>
          </a:p>
        </p:txBody>
      </p:sp>
      <p:sp>
        <p:nvSpPr>
          <p:cNvPr id="2" name="TextBox 1">
            <a:extLst>
              <a:ext uri="{FF2B5EF4-FFF2-40B4-BE49-F238E27FC236}">
                <a16:creationId xmlns:a16="http://schemas.microsoft.com/office/drawing/2014/main" id="{AFF12E81-8B6B-43A6-B23C-423797001767}"/>
              </a:ext>
            </a:extLst>
          </p:cNvPr>
          <p:cNvSpPr txBox="1"/>
          <p:nvPr/>
        </p:nvSpPr>
        <p:spPr>
          <a:xfrm>
            <a:off x="274198" y="3212300"/>
            <a:ext cx="3621941" cy="3454792"/>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GB" sz="1150" b="0" i="0" u="none" strike="noStrike" kern="1200" cap="none" spc="0" normalizeH="0" baseline="0" noProof="0" dirty="0">
                <a:ln>
                  <a:noFill/>
                </a:ln>
                <a:solidFill>
                  <a:srgbClr val="000000">
                    <a:lumMod val="85000"/>
                    <a:lumOff val="15000"/>
                  </a:srgbClr>
                </a:solidFill>
                <a:effectLst/>
                <a:uLnTx/>
                <a:uFillTx/>
                <a:latin typeface="Public Sans Medium" pitchFamily="2" charset="0"/>
                <a:ea typeface="+mn-ea"/>
                <a:cs typeface="+mn-cs"/>
              </a:rPr>
              <a:t>2a – The nursing workforce will be a standing item for discussion at the board or accountable body for decision making in any organisation providing nursing services.</a:t>
            </a: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en-GB" sz="1150" b="0" i="0" u="none" strike="noStrike" kern="1200" cap="none" spc="0" normalizeH="0" baseline="0" noProof="0" dirty="0">
              <a:ln>
                <a:noFill/>
              </a:ln>
              <a:solidFill>
                <a:srgbClr val="000000">
                  <a:lumMod val="85000"/>
                  <a:lumOff val="15000"/>
                </a:srgbClr>
              </a:solidFill>
              <a:effectLst/>
              <a:uLnTx/>
              <a:uFillTx/>
              <a:latin typeface="Public Sans Medium" pitchFamily="2" charset="0"/>
              <a:ea typeface="+mn-ea"/>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GB" sz="1150" b="0" i="0" u="none" strike="noStrike" kern="1200" cap="none" spc="0" normalizeH="0" baseline="0" noProof="0" dirty="0">
                <a:ln>
                  <a:noFill/>
                </a:ln>
                <a:solidFill>
                  <a:srgbClr val="000000">
                    <a:lumMod val="85000"/>
                    <a:lumOff val="15000"/>
                  </a:srgbClr>
                </a:solidFill>
                <a:effectLst/>
                <a:uLnTx/>
                <a:uFillTx/>
                <a:latin typeface="Public Sans Medium" pitchFamily="2" charset="0"/>
                <a:ea typeface="+mn-ea"/>
                <a:cs typeface="+mn-cs"/>
              </a:rPr>
              <a:t>2b – Workforce data should be reviewed at least monthly and ‘red flags’ such as high rates of sickness or turnover investigated with transparency.</a:t>
            </a: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en-GB" sz="1150" b="0" i="0" u="none" strike="noStrike" kern="1200" cap="none" spc="0" normalizeH="0" baseline="0" noProof="0" dirty="0">
              <a:ln>
                <a:noFill/>
              </a:ln>
              <a:solidFill>
                <a:srgbClr val="000000">
                  <a:lumMod val="85000"/>
                  <a:lumOff val="15000"/>
                </a:srgbClr>
              </a:solidFill>
              <a:effectLst/>
              <a:uLnTx/>
              <a:uFillTx/>
              <a:latin typeface="Public Sans Medium" pitchFamily="2" charset="0"/>
              <a:ea typeface="+mn-ea"/>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GB" sz="1150" b="0" i="0" u="none" strike="noStrike" kern="1200" cap="none" spc="0" normalizeH="0" baseline="0" noProof="0" dirty="0">
                <a:ln>
                  <a:noFill/>
                </a:ln>
                <a:solidFill>
                  <a:srgbClr val="000000">
                    <a:lumMod val="85000"/>
                    <a:lumOff val="15000"/>
                  </a:srgbClr>
                </a:solidFill>
                <a:effectLst/>
                <a:uLnTx/>
                <a:uFillTx/>
                <a:latin typeface="Public Sans Medium" pitchFamily="2" charset="0"/>
                <a:ea typeface="+mn-ea"/>
                <a:cs typeface="+mn-cs"/>
              </a:rPr>
              <a:t>2c – A framework should be in place that enables regular review and decisions about service provision and workforce resourcing.</a:t>
            </a: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en-GB" sz="1150" b="0" i="0" u="none" strike="noStrike" kern="1200" cap="none" spc="0" normalizeH="0" baseline="0" noProof="0" dirty="0">
              <a:ln>
                <a:noFill/>
              </a:ln>
              <a:solidFill>
                <a:srgbClr val="000000">
                  <a:lumMod val="85000"/>
                  <a:lumOff val="15000"/>
                </a:srgbClr>
              </a:solidFill>
              <a:effectLst/>
              <a:uLnTx/>
              <a:uFillTx/>
              <a:latin typeface="Public Sans Medium" pitchFamily="2" charset="0"/>
              <a:ea typeface="+mn-ea"/>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GB" sz="1150" b="0" i="0" u="none" strike="noStrike" kern="1200" cap="none" spc="0" normalizeH="0" baseline="0" noProof="0" dirty="0">
                <a:ln>
                  <a:noFill/>
                </a:ln>
                <a:solidFill>
                  <a:srgbClr val="000000">
                    <a:lumMod val="85000"/>
                    <a:lumOff val="15000"/>
                  </a:srgbClr>
                </a:solidFill>
                <a:effectLst/>
                <a:uLnTx/>
                <a:uFillTx/>
                <a:latin typeface="Public Sans Medium" pitchFamily="2" charset="0"/>
                <a:ea typeface="+mn-ea"/>
                <a:cs typeface="+mn-cs"/>
              </a:rPr>
              <a:t>2d - A continuous quality improvement approach to staffing should be taken. A triangulated approach is required and will include:</a:t>
            </a: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en-GB" sz="1150" b="0" i="0" u="none" strike="noStrike" kern="1200" cap="none" spc="0" normalizeH="0" baseline="0" noProof="0" dirty="0">
              <a:ln>
                <a:noFill/>
              </a:ln>
              <a:solidFill>
                <a:srgbClr val="000000">
                  <a:lumMod val="85000"/>
                  <a:lumOff val="15000"/>
                </a:srgbClr>
              </a:solidFill>
              <a:effectLst/>
              <a:uLnTx/>
              <a:uFillTx/>
              <a:latin typeface="Public Sans Medium" pitchFamily="2" charset="0"/>
              <a:ea typeface="+mn-ea"/>
              <a:cs typeface="+mn-cs"/>
            </a:endParaRPr>
          </a:p>
          <a:p>
            <a:pPr marL="171450" marR="0" lvl="0" indent="-17145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150" b="0" i="0" u="none" strike="noStrike" kern="1200" cap="none" spc="0" normalizeH="0" baseline="0" noProof="0" dirty="0">
                <a:ln>
                  <a:noFill/>
                </a:ln>
                <a:solidFill>
                  <a:srgbClr val="000000">
                    <a:lumMod val="85000"/>
                    <a:lumOff val="15000"/>
                  </a:srgbClr>
                </a:solidFill>
                <a:effectLst/>
                <a:uLnTx/>
                <a:uFillTx/>
                <a:latin typeface="Public Sans Medium" pitchFamily="2" charset="0"/>
                <a:ea typeface="+mn-ea"/>
                <a:cs typeface="+mn-cs"/>
              </a:rPr>
              <a:t>professional judgement</a:t>
            </a:r>
          </a:p>
        </p:txBody>
      </p:sp>
      <p:sp>
        <p:nvSpPr>
          <p:cNvPr id="25" name="TextBox 24">
            <a:extLst>
              <a:ext uri="{FF2B5EF4-FFF2-40B4-BE49-F238E27FC236}">
                <a16:creationId xmlns:a16="http://schemas.microsoft.com/office/drawing/2014/main" id="{586EFA90-E032-4134-BDEB-63282580257A}"/>
              </a:ext>
            </a:extLst>
          </p:cNvPr>
          <p:cNvSpPr txBox="1"/>
          <p:nvPr/>
        </p:nvSpPr>
        <p:spPr>
          <a:xfrm>
            <a:off x="4109904" y="3212300"/>
            <a:ext cx="3126955" cy="3277820"/>
          </a:xfrm>
          <a:prstGeom prst="rect">
            <a:avLst/>
          </a:prstGeom>
          <a:noFill/>
        </p:spPr>
        <p:txBody>
          <a:bodyPr wrap="square" rtlCol="0">
            <a:spAutoFit/>
          </a:bodyPr>
          <a:lstStyle/>
          <a:p>
            <a:pPr marL="171450" marR="0" lvl="0" indent="-17145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150" b="0" i="0" u="none" strike="noStrike" kern="1200" cap="none" spc="0" normalizeH="0" baseline="0" noProof="0" dirty="0">
                <a:ln>
                  <a:noFill/>
                </a:ln>
                <a:solidFill>
                  <a:srgbClr val="000000">
                    <a:lumMod val="85000"/>
                    <a:lumOff val="15000"/>
                  </a:srgbClr>
                </a:solidFill>
                <a:effectLst/>
                <a:uLnTx/>
                <a:uFillTx/>
                <a:latin typeface="Public Sans Medium" pitchFamily="2" charset="0"/>
                <a:ea typeface="+mn-ea"/>
                <a:cs typeface="+mn-cs"/>
              </a:rPr>
              <a:t>patient-dependency/acuity</a:t>
            </a:r>
          </a:p>
          <a:p>
            <a:pPr marL="171450" marR="0" lvl="0" indent="-17145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150" b="0" i="0" u="none" strike="noStrike" kern="1200" cap="none" spc="0" normalizeH="0" baseline="0" noProof="0" dirty="0">
                <a:ln>
                  <a:noFill/>
                </a:ln>
                <a:solidFill>
                  <a:srgbClr val="000000">
                    <a:lumMod val="85000"/>
                    <a:lumOff val="15000"/>
                  </a:srgbClr>
                </a:solidFill>
                <a:effectLst/>
                <a:uLnTx/>
                <a:uFillTx/>
                <a:latin typeface="Public Sans Medium" pitchFamily="2" charset="0"/>
                <a:ea typeface="+mn-ea"/>
                <a:cs typeface="+mn-cs"/>
              </a:rPr>
              <a:t>workload tools</a:t>
            </a:r>
          </a:p>
          <a:p>
            <a:pPr marL="171450" marR="0" lvl="0" indent="-17145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150" b="0" i="0" u="none" strike="noStrike" kern="1200" cap="none" spc="0" normalizeH="0" baseline="0" noProof="0" dirty="0">
                <a:ln>
                  <a:noFill/>
                </a:ln>
                <a:solidFill>
                  <a:srgbClr val="000000">
                    <a:lumMod val="85000"/>
                    <a:lumOff val="15000"/>
                  </a:srgbClr>
                </a:solidFill>
                <a:effectLst/>
                <a:uLnTx/>
                <a:uFillTx/>
                <a:latin typeface="Public Sans Medium" pitchFamily="2" charset="0"/>
                <a:ea typeface="+mn-ea"/>
                <a:cs typeface="+mn-cs"/>
              </a:rPr>
              <a:t>clinical quality indicators</a:t>
            </a:r>
          </a:p>
          <a:p>
            <a:pPr marL="171450" marR="0" lvl="0" indent="-17145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150" b="0" i="0" u="none" strike="noStrike" kern="1200" cap="none" spc="0" normalizeH="0" baseline="0" noProof="0" dirty="0">
                <a:ln>
                  <a:noFill/>
                </a:ln>
                <a:solidFill>
                  <a:srgbClr val="000000">
                    <a:lumMod val="85000"/>
                    <a:lumOff val="15000"/>
                  </a:srgbClr>
                </a:solidFill>
                <a:effectLst/>
                <a:uLnTx/>
                <a:uFillTx/>
                <a:latin typeface="Public Sans Medium" pitchFamily="2" charset="0"/>
                <a:ea typeface="+mn-ea"/>
                <a:cs typeface="+mn-cs"/>
              </a:rPr>
              <a:t>nationally agreed standards</a:t>
            </a:r>
          </a:p>
          <a:p>
            <a:pPr marL="171450" marR="0" lvl="0" indent="-17145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150" b="0" i="0" u="none" strike="noStrike" kern="1200" cap="none" spc="0" normalizeH="0" baseline="0" noProof="0" dirty="0">
                <a:ln>
                  <a:noFill/>
                </a:ln>
                <a:solidFill>
                  <a:srgbClr val="000000">
                    <a:lumMod val="85000"/>
                    <a:lumOff val="15000"/>
                  </a:srgbClr>
                </a:solidFill>
                <a:effectLst/>
                <a:uLnTx/>
                <a:uFillTx/>
                <a:latin typeface="Public Sans Medium" pitchFamily="2" charset="0"/>
                <a:ea typeface="+mn-ea"/>
                <a:cs typeface="+mn-cs"/>
              </a:rPr>
              <a:t>peer reviewed published evidence</a:t>
            </a:r>
          </a:p>
          <a:p>
            <a:pPr marL="171450" marR="0" lvl="0" indent="-17145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150" b="0" i="0" u="none" strike="noStrike" kern="1200" cap="none" spc="0" normalizeH="0" baseline="0" noProof="0" dirty="0">
                <a:ln>
                  <a:noFill/>
                </a:ln>
                <a:solidFill>
                  <a:srgbClr val="000000">
                    <a:lumMod val="85000"/>
                    <a:lumOff val="15000"/>
                  </a:srgbClr>
                </a:solidFill>
                <a:effectLst/>
                <a:uLnTx/>
                <a:uFillTx/>
                <a:latin typeface="Public Sans Medium" pitchFamily="2" charset="0"/>
                <a:ea typeface="+mn-ea"/>
                <a:cs typeface="+mn-cs"/>
              </a:rPr>
              <a:t>benchmark data from matched comparators who can evidence the delivery of high-quality person centred services and/or data linkage to care quality indicators.</a:t>
            </a: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en-GB" sz="1150" b="0" i="0" u="none" strike="noStrike" kern="1200" cap="none" spc="0" normalizeH="0" baseline="0" noProof="0" dirty="0">
              <a:ln>
                <a:noFill/>
              </a:ln>
              <a:solidFill>
                <a:srgbClr val="000000">
                  <a:lumMod val="85000"/>
                  <a:lumOff val="15000"/>
                </a:srgbClr>
              </a:solidFill>
              <a:effectLst/>
              <a:uLnTx/>
              <a:uFillTx/>
              <a:latin typeface="Public Sans Medium" pitchFamily="2" charset="0"/>
              <a:ea typeface="+mn-ea"/>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GB" sz="1150" b="0" i="0" u="none" strike="noStrike" kern="1200" cap="none" spc="0" normalizeH="0" baseline="0" noProof="0" dirty="0">
                <a:ln>
                  <a:noFill/>
                </a:ln>
                <a:solidFill>
                  <a:srgbClr val="000000">
                    <a:lumMod val="85000"/>
                    <a:lumOff val="15000"/>
                  </a:srgbClr>
                </a:solidFill>
                <a:effectLst/>
                <a:uLnTx/>
                <a:uFillTx/>
                <a:latin typeface="Public Sans Medium" pitchFamily="2" charset="0"/>
                <a:ea typeface="+mn-ea"/>
                <a:cs typeface="+mn-cs"/>
              </a:rPr>
              <a:t>2e - Once any review is completed, an action plan should be created to address any issues identified.</a:t>
            </a: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en-GB" sz="1150" b="0" i="0" u="none" strike="noStrike" kern="1200" cap="none" spc="0" normalizeH="0" baseline="0" noProof="0" dirty="0">
              <a:ln>
                <a:noFill/>
              </a:ln>
              <a:solidFill>
                <a:srgbClr val="000000">
                  <a:lumMod val="85000"/>
                  <a:lumOff val="15000"/>
                </a:srgbClr>
              </a:solidFill>
              <a:effectLst/>
              <a:uLnTx/>
              <a:uFillTx/>
              <a:latin typeface="Public Sans Medium" pitchFamily="2" charset="0"/>
              <a:ea typeface="+mn-ea"/>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GB" sz="1150" b="0" i="0" u="none" strike="noStrike" kern="1200" cap="none" spc="0" normalizeH="0" baseline="0" noProof="0" dirty="0">
                <a:ln>
                  <a:noFill/>
                </a:ln>
                <a:solidFill>
                  <a:srgbClr val="000000">
                    <a:lumMod val="85000"/>
                    <a:lumOff val="15000"/>
                  </a:srgbClr>
                </a:solidFill>
                <a:effectLst/>
                <a:uLnTx/>
                <a:uFillTx/>
                <a:latin typeface="Public Sans Medium" pitchFamily="2" charset="0"/>
                <a:ea typeface="+mn-ea"/>
                <a:cs typeface="+mn-cs"/>
              </a:rPr>
              <a:t>2f - </a:t>
            </a:r>
            <a:r>
              <a:rPr kumimoji="0" lang="en-GB" sz="1150" b="0" i="0" u="none" strike="noStrike" kern="1200" cap="none" spc="0" normalizeH="0" baseline="0" noProof="0" dirty="0">
                <a:ln>
                  <a:noFill/>
                </a:ln>
                <a:solidFill>
                  <a:srgbClr val="000000"/>
                </a:solidFill>
                <a:effectLst/>
                <a:uLnTx/>
                <a:uFillTx/>
                <a:latin typeface="Public Sans Medium" pitchFamily="2" charset="0"/>
                <a:ea typeface="+mn-ea"/>
                <a:cs typeface="+mn-cs"/>
              </a:rPr>
              <a:t>Where there are nurses rostered within a multi-professional workforce rota, they cannot be counted twice.</a:t>
            </a:r>
            <a:endParaRPr kumimoji="0" lang="en-GB" sz="1150" b="0" i="0" u="none" strike="noStrike" kern="1200" cap="none" spc="0" normalizeH="0" baseline="0" noProof="0" dirty="0">
              <a:ln>
                <a:noFill/>
              </a:ln>
              <a:solidFill>
                <a:srgbClr val="000000">
                  <a:lumMod val="85000"/>
                  <a:lumOff val="15000"/>
                </a:srgbClr>
              </a:solidFill>
              <a:effectLst/>
              <a:uLnTx/>
              <a:uFillTx/>
              <a:latin typeface="Public Sans Medium" pitchFamily="2" charset="0"/>
              <a:ea typeface="+mn-ea"/>
              <a:cs typeface="+mn-cs"/>
            </a:endParaRPr>
          </a:p>
        </p:txBody>
      </p:sp>
      <p:sp>
        <p:nvSpPr>
          <p:cNvPr id="26" name="TextBox 25">
            <a:extLst>
              <a:ext uri="{FF2B5EF4-FFF2-40B4-BE49-F238E27FC236}">
                <a16:creationId xmlns:a16="http://schemas.microsoft.com/office/drawing/2014/main" id="{5BA3D402-F2EA-495A-A7F5-933557D11598}"/>
              </a:ext>
            </a:extLst>
          </p:cNvPr>
          <p:cNvSpPr txBox="1"/>
          <p:nvPr/>
        </p:nvSpPr>
        <p:spPr>
          <a:xfrm>
            <a:off x="7450624" y="3211345"/>
            <a:ext cx="3093650" cy="1862048"/>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GB" sz="1150" b="0" i="0" u="none" strike="noStrike" kern="1200" cap="none" spc="0" normalizeH="0" baseline="0" noProof="0" dirty="0">
                <a:ln>
                  <a:noFill/>
                </a:ln>
                <a:solidFill>
                  <a:srgbClr val="000000"/>
                </a:solidFill>
                <a:effectLst/>
                <a:uLnTx/>
                <a:uFillTx/>
                <a:latin typeface="Public Sans Medium" pitchFamily="2" charset="0"/>
                <a:ea typeface="+mn-ea"/>
                <a:cs typeface="+mn-cs"/>
              </a:rPr>
              <a:t>2g. Staff who support the workforce,</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GB" sz="1150" b="0" i="0" u="none" strike="noStrike" kern="1200" cap="none" spc="0" normalizeH="0" baseline="0" noProof="0" dirty="0">
                <a:ln>
                  <a:noFill/>
                </a:ln>
                <a:solidFill>
                  <a:srgbClr val="000000"/>
                </a:solidFill>
                <a:effectLst/>
                <a:uLnTx/>
                <a:uFillTx/>
                <a:latin typeface="Public Sans Medium" pitchFamily="2" charset="0"/>
                <a:ea typeface="+mn-ea"/>
                <a:cs typeface="+mn-cs"/>
              </a:rPr>
              <a:t>such as clerical, housekeeping</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GB" sz="1150" b="0" i="0" u="none" strike="noStrike" kern="1200" cap="none" spc="0" normalizeH="0" baseline="0" noProof="0" dirty="0">
                <a:ln>
                  <a:noFill/>
                </a:ln>
                <a:solidFill>
                  <a:srgbClr val="000000"/>
                </a:solidFill>
                <a:effectLst/>
                <a:uLnTx/>
                <a:uFillTx/>
                <a:latin typeface="Public Sans Medium" pitchFamily="2" charset="0"/>
                <a:ea typeface="+mn-ea"/>
                <a:cs typeface="+mn-cs"/>
              </a:rPr>
              <a:t>and catering staff, should not be</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GB" sz="1150" b="0" i="0" u="none" strike="noStrike" kern="1200" cap="none" spc="0" normalizeH="0" baseline="0" noProof="0" dirty="0">
                <a:ln>
                  <a:noFill/>
                </a:ln>
                <a:solidFill>
                  <a:srgbClr val="000000"/>
                </a:solidFill>
                <a:effectLst/>
                <a:uLnTx/>
                <a:uFillTx/>
                <a:latin typeface="Public Sans Medium" pitchFamily="2" charset="0"/>
                <a:ea typeface="+mn-ea"/>
                <a:cs typeface="+mn-cs"/>
              </a:rPr>
              <a:t>considered within nursing workforce</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GB" sz="1150" b="0" i="0" u="none" strike="noStrike" kern="1200" cap="none" spc="0" normalizeH="0" baseline="0" noProof="0" dirty="0">
                <a:ln>
                  <a:noFill/>
                </a:ln>
                <a:solidFill>
                  <a:srgbClr val="000000"/>
                </a:solidFill>
                <a:effectLst/>
                <a:uLnTx/>
                <a:uFillTx/>
                <a:latin typeface="Public Sans Medium" pitchFamily="2" charset="0"/>
                <a:ea typeface="+mn-ea"/>
                <a:cs typeface="+mn-cs"/>
              </a:rPr>
              <a:t>numbers when determining the</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GB" sz="1150" b="0" i="0" u="none" strike="noStrike" kern="1200" cap="none" spc="0" normalizeH="0" baseline="0" noProof="0" dirty="0">
                <a:ln>
                  <a:noFill/>
                </a:ln>
                <a:solidFill>
                  <a:srgbClr val="000000"/>
                </a:solidFill>
                <a:effectLst/>
                <a:uLnTx/>
                <a:uFillTx/>
                <a:latin typeface="Public Sans Medium" pitchFamily="2" charset="0"/>
                <a:ea typeface="+mn-ea"/>
                <a:cs typeface="+mn-cs"/>
              </a:rPr>
              <a:t>nursing establishment to meet clinical</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GB" sz="1150" b="0" i="0" u="none" strike="noStrike" kern="1200" cap="none" spc="0" normalizeH="0" baseline="0" noProof="0" dirty="0">
                <a:ln>
                  <a:noFill/>
                </a:ln>
                <a:solidFill>
                  <a:srgbClr val="000000"/>
                </a:solidFill>
                <a:effectLst/>
                <a:uLnTx/>
                <a:uFillTx/>
                <a:latin typeface="Public Sans Medium" pitchFamily="2" charset="0"/>
                <a:ea typeface="+mn-ea"/>
                <a:cs typeface="+mn-cs"/>
              </a:rPr>
              <a:t>need.</a:t>
            </a: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en-GB" sz="1150" b="0" i="0" u="none" strike="noStrike" kern="1200" cap="none" spc="0" normalizeH="0" baseline="0" noProof="0" dirty="0">
              <a:ln>
                <a:noFill/>
              </a:ln>
              <a:solidFill>
                <a:srgbClr val="000000"/>
              </a:solidFill>
              <a:effectLst/>
              <a:uLnTx/>
              <a:uFillTx/>
              <a:latin typeface="Public Sans Medium" pitchFamily="2" charset="0"/>
              <a:ea typeface="+mn-ea"/>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GB" sz="1150" b="0" i="0" u="none" strike="noStrike" kern="1200" cap="none" spc="0" normalizeH="0" baseline="0" noProof="0" dirty="0">
                <a:ln>
                  <a:noFill/>
                </a:ln>
                <a:solidFill>
                  <a:srgbClr val="000000"/>
                </a:solidFill>
                <a:effectLst/>
                <a:uLnTx/>
                <a:uFillTx/>
                <a:latin typeface="Public Sans Medium" pitchFamily="2" charset="0"/>
                <a:ea typeface="+mn-ea"/>
                <a:cs typeface="+mn-cs"/>
              </a:rPr>
              <a:t>2h. All nursing students must be</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GB" sz="1150" b="0" i="0" u="none" strike="noStrike" kern="1200" cap="none" spc="0" normalizeH="0" baseline="0" noProof="0" dirty="0">
                <a:ln>
                  <a:noFill/>
                </a:ln>
                <a:solidFill>
                  <a:srgbClr val="000000"/>
                </a:solidFill>
                <a:effectLst/>
                <a:uLnTx/>
                <a:uFillTx/>
                <a:latin typeface="Public Sans Medium" pitchFamily="2" charset="0"/>
                <a:ea typeface="+mn-ea"/>
                <a:cs typeface="+mn-cs"/>
              </a:rPr>
              <a:t>supernumerary when in training.</a:t>
            </a:r>
          </a:p>
        </p:txBody>
      </p:sp>
      <p:sp>
        <p:nvSpPr>
          <p:cNvPr id="27" name="Rectangle 26">
            <a:extLst>
              <a:ext uri="{FF2B5EF4-FFF2-40B4-BE49-F238E27FC236}">
                <a16:creationId xmlns:a16="http://schemas.microsoft.com/office/drawing/2014/main" id="{BB34B6A0-722F-44E9-84F2-374624156588}"/>
              </a:ext>
            </a:extLst>
          </p:cNvPr>
          <p:cNvSpPr/>
          <p:nvPr/>
        </p:nvSpPr>
        <p:spPr>
          <a:xfrm>
            <a:off x="226790" y="1692394"/>
            <a:ext cx="1606530" cy="461665"/>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600"/>
              </a:spcAft>
              <a:buClrTx/>
              <a:buSzTx/>
              <a:buFontTx/>
              <a:buNone/>
              <a:tabLst/>
              <a:defRPr/>
            </a:pPr>
            <a:r>
              <a:rPr kumimoji="0" lang="en-GB" sz="2400" b="0" i="0" u="none" strike="noStrike" kern="1200" cap="none" spc="0" normalizeH="0" baseline="0" noProof="0" dirty="0">
                <a:ln>
                  <a:noFill/>
                </a:ln>
                <a:solidFill>
                  <a:srgbClr val="63469A"/>
                </a:solidFill>
                <a:effectLst/>
                <a:uLnTx/>
                <a:uFillTx/>
                <a:latin typeface="Public Sans Medium" pitchFamily="2" charset="0"/>
                <a:ea typeface="+mn-ea"/>
                <a:cs typeface="+mn-cs"/>
              </a:rPr>
              <a:t>Examples</a:t>
            </a:r>
          </a:p>
        </p:txBody>
      </p:sp>
    </p:spTree>
    <p:extLst>
      <p:ext uri="{BB962C8B-B14F-4D97-AF65-F5344CB8AC3E}">
        <p14:creationId xmlns:p14="http://schemas.microsoft.com/office/powerpoint/2010/main" val="178541477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3202979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A8F891-21E1-4B06-A0AD-D63A52CA901D}"/>
              </a:ext>
            </a:extLst>
          </p:cNvPr>
          <p:cNvSpPr>
            <a:spLocks noGrp="1"/>
          </p:cNvSpPr>
          <p:nvPr>
            <p:ph type="title"/>
          </p:nvPr>
        </p:nvSpPr>
        <p:spPr>
          <a:xfrm>
            <a:off x="501805" y="0"/>
            <a:ext cx="10452707" cy="1325562"/>
          </a:xfrm>
        </p:spPr>
        <p:txBody>
          <a:bodyPr/>
          <a:lstStyle/>
          <a:p>
            <a:r>
              <a:rPr lang="en-GB" dirty="0">
                <a:latin typeface="Montserrat Medium" panose="00000600000000000000" pitchFamily="2" charset="0"/>
              </a:rPr>
              <a:t>Executive Level Nurse examples</a:t>
            </a:r>
          </a:p>
        </p:txBody>
      </p:sp>
      <p:sp>
        <p:nvSpPr>
          <p:cNvPr id="3" name="Content Placeholder 2">
            <a:extLst>
              <a:ext uri="{FF2B5EF4-FFF2-40B4-BE49-F238E27FC236}">
                <a16:creationId xmlns:a16="http://schemas.microsoft.com/office/drawing/2014/main" id="{0EADF3B1-6051-4837-8A79-171F60AD040A}"/>
              </a:ext>
            </a:extLst>
          </p:cNvPr>
          <p:cNvSpPr>
            <a:spLocks noGrp="1"/>
          </p:cNvSpPr>
          <p:nvPr>
            <p:ph idx="1"/>
          </p:nvPr>
        </p:nvSpPr>
        <p:spPr>
          <a:xfrm>
            <a:off x="501805" y="1795068"/>
            <a:ext cx="10047662" cy="4464480"/>
          </a:xfrm>
        </p:spPr>
        <p:txBody>
          <a:bodyPr>
            <a:normAutofit/>
          </a:bodyPr>
          <a:lstStyle/>
          <a:p>
            <a:pPr marL="0" indent="0" algn="just">
              <a:buNone/>
            </a:pPr>
            <a:r>
              <a:rPr lang="en-GB" sz="1400" dirty="0">
                <a:latin typeface="Public Sans Medium" pitchFamily="2" charset="0"/>
              </a:rPr>
              <a:t>A Director of Nursing presents the standards to the executive board particularly highlighting Standard 1c-i &amp; 2a. With the nursing workforce now a standing item this is then used to work through the various standards highlighting where compliance exists and how to make step changes towards achieving this where there are gaps. </a:t>
            </a:r>
          </a:p>
          <a:p>
            <a:pPr marL="361950" indent="0" algn="just">
              <a:buNone/>
            </a:pPr>
            <a:r>
              <a:rPr lang="en-GB" sz="1400" dirty="0">
                <a:latin typeface="Public Sans Medium" pitchFamily="2" charset="0"/>
              </a:rPr>
              <a:t>Examples: </a:t>
            </a:r>
          </a:p>
          <a:p>
            <a:pPr marL="647700" indent="-285750" algn="just"/>
            <a:r>
              <a:rPr lang="en-GB" sz="1400" dirty="0">
                <a:latin typeface="Public Sans Medium" pitchFamily="2" charset="0"/>
              </a:rPr>
              <a:t>Standard 6 set’s out the supervisory role of ward/team leaders, the </a:t>
            </a:r>
            <a:r>
              <a:rPr lang="en-GB" sz="1400" dirty="0" err="1">
                <a:latin typeface="Public Sans Medium" pitchFamily="2" charset="0"/>
              </a:rPr>
              <a:t>DoN</a:t>
            </a:r>
            <a:r>
              <a:rPr lang="en-GB" sz="1400" dirty="0">
                <a:latin typeface="Public Sans Medium" pitchFamily="2" charset="0"/>
              </a:rPr>
              <a:t> has worked with the nursing leadership team and determined currently this occurs on average 33% of the time. The amount of additional </a:t>
            </a:r>
            <a:r>
              <a:rPr lang="en-GB" sz="1400" dirty="0" err="1">
                <a:latin typeface="Public Sans Medium" pitchFamily="2" charset="0"/>
              </a:rPr>
              <a:t>wte</a:t>
            </a:r>
            <a:r>
              <a:rPr lang="en-GB" sz="1400" dirty="0">
                <a:latin typeface="Public Sans Medium" pitchFamily="2" charset="0"/>
              </a:rPr>
              <a:t> band 5/6 is calculated to initially get this to 50% within 1 year, 75% by year 2 and 100% by year 3. A business case can then be developed.  </a:t>
            </a:r>
          </a:p>
          <a:p>
            <a:pPr marL="647700" indent="-285750" algn="just"/>
            <a:r>
              <a:rPr lang="en-GB" sz="1400" dirty="0">
                <a:latin typeface="Public Sans Medium" pitchFamily="2" charset="0"/>
              </a:rPr>
              <a:t>Standard 8 sets out what should be included to calculate uplift. 8a,b and c are used to evidence base a review and proposed new uplift % for the trust. </a:t>
            </a:r>
          </a:p>
          <a:p>
            <a:pPr marL="647700" indent="-285750" algn="just"/>
            <a:r>
              <a:rPr lang="en-GB" sz="1400" dirty="0">
                <a:latin typeface="Public Sans Medium" pitchFamily="2" charset="0"/>
              </a:rPr>
              <a:t>Standard 9 is used to instigate reporting every time substantive nursing workforce falls below 80%. The </a:t>
            </a:r>
            <a:r>
              <a:rPr lang="en-GB" sz="1400" dirty="0" err="1">
                <a:latin typeface="Public Sans Medium" pitchFamily="2" charset="0"/>
              </a:rPr>
              <a:t>DoN</a:t>
            </a:r>
            <a:r>
              <a:rPr lang="en-GB" sz="1400" dirty="0">
                <a:latin typeface="Public Sans Medium" pitchFamily="2" charset="0"/>
              </a:rPr>
              <a:t> can use the regular board agenda item to raise this which is a regular occurrence as agency/ bank use often above 20%. This is used to prompt a discussion regarding what can be done to both elevate and mitigate the problem as well as ensure risk recognised and recorded.      </a:t>
            </a:r>
          </a:p>
          <a:p>
            <a:pPr marL="361950" indent="0" algn="just">
              <a:buNone/>
            </a:pPr>
            <a:r>
              <a:rPr lang="en-GB" sz="1400" dirty="0">
                <a:latin typeface="Public Sans Medium" pitchFamily="2" charset="0"/>
              </a:rPr>
              <a:t>The internal quality assurance framework can also be reviewed and adjusted to incorporate the standards as part of the assessment process and to evidence base change. This is useful to prepare for regulator visits </a:t>
            </a:r>
            <a:r>
              <a:rPr lang="en-GB" sz="1400" dirty="0" err="1">
                <a:latin typeface="Public Sans Medium" pitchFamily="2" charset="0"/>
              </a:rPr>
              <a:t>ect</a:t>
            </a:r>
            <a:r>
              <a:rPr lang="en-GB" sz="1400" dirty="0">
                <a:latin typeface="Public Sans Medium" pitchFamily="2" charset="0"/>
              </a:rPr>
              <a:t>.          </a:t>
            </a:r>
            <a:r>
              <a:rPr lang="en-GB" sz="1400" dirty="0">
                <a:solidFill>
                  <a:srgbClr val="DD1778"/>
                </a:solidFill>
                <a:latin typeface="Public Sans Medium" pitchFamily="2" charset="0"/>
              </a:rPr>
              <a:t>    </a:t>
            </a:r>
          </a:p>
        </p:txBody>
      </p:sp>
    </p:spTree>
    <p:extLst>
      <p:ext uri="{BB962C8B-B14F-4D97-AF65-F5344CB8AC3E}">
        <p14:creationId xmlns:p14="http://schemas.microsoft.com/office/powerpoint/2010/main" val="317023391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59A9F5-4D71-495F-8CFB-0D4637C0EB7B}"/>
              </a:ext>
            </a:extLst>
          </p:cNvPr>
          <p:cNvSpPr>
            <a:spLocks noGrp="1"/>
          </p:cNvSpPr>
          <p:nvPr>
            <p:ph type="title"/>
          </p:nvPr>
        </p:nvSpPr>
        <p:spPr>
          <a:xfrm>
            <a:off x="564642" y="140812"/>
            <a:ext cx="9692640" cy="1325562"/>
          </a:xfrm>
        </p:spPr>
        <p:txBody>
          <a:bodyPr/>
          <a:lstStyle/>
          <a:p>
            <a:r>
              <a:rPr lang="en-GB" dirty="0">
                <a:latin typeface="Montserrat Medium" panose="00000600000000000000" pitchFamily="2" charset="0"/>
              </a:rPr>
              <a:t>Independent sector example</a:t>
            </a:r>
          </a:p>
        </p:txBody>
      </p:sp>
      <p:sp>
        <p:nvSpPr>
          <p:cNvPr id="3" name="Content Placeholder 2">
            <a:extLst>
              <a:ext uri="{FF2B5EF4-FFF2-40B4-BE49-F238E27FC236}">
                <a16:creationId xmlns:a16="http://schemas.microsoft.com/office/drawing/2014/main" id="{4CEB892A-1DA6-4282-B199-074BE5ECD1FC}"/>
              </a:ext>
            </a:extLst>
          </p:cNvPr>
          <p:cNvSpPr>
            <a:spLocks noGrp="1"/>
          </p:cNvSpPr>
          <p:nvPr>
            <p:ph idx="1"/>
          </p:nvPr>
        </p:nvSpPr>
        <p:spPr>
          <a:xfrm>
            <a:off x="473202" y="1930964"/>
            <a:ext cx="9692640" cy="3837693"/>
          </a:xfrm>
        </p:spPr>
        <p:txBody>
          <a:bodyPr>
            <a:normAutofit/>
          </a:bodyPr>
          <a:lstStyle/>
          <a:p>
            <a:pPr algn="just"/>
            <a:r>
              <a:rPr lang="en-GB" dirty="0">
                <a:latin typeface="Public Sans Medium" pitchFamily="2" charset="0"/>
              </a:rPr>
              <a:t>An Independent sector Chief Nurse is not currently executive level and reports to the Medical Director. Whilst on the senior management team they do not have a seat on the board. </a:t>
            </a:r>
          </a:p>
          <a:p>
            <a:pPr algn="just"/>
            <a:r>
              <a:rPr lang="en-GB" dirty="0">
                <a:latin typeface="Public Sans Medium" pitchFamily="2" charset="0"/>
              </a:rPr>
              <a:t>The standards are used to highlight the need to an executive level nurse and if not 1b states that this should be a documented exception. This is used to start the conversation, challenge the corporate board and also 1c sets out that the whole board is accountable for nursing workforce. </a:t>
            </a:r>
          </a:p>
          <a:p>
            <a:pPr algn="just"/>
            <a:r>
              <a:rPr lang="en-GB" dirty="0">
                <a:latin typeface="Public Sans Medium" pitchFamily="2" charset="0"/>
              </a:rPr>
              <a:t>Standard 2a also states that nursing establishment should be a standing item on each board meeting. All of these factors together make a strong case for the Chief Nurse to become an executive level post.    </a:t>
            </a:r>
          </a:p>
          <a:p>
            <a:pPr algn="just"/>
            <a:endParaRPr lang="en-GB" dirty="0">
              <a:latin typeface="Public Sans Medium" pitchFamily="2" charset="0"/>
            </a:endParaRPr>
          </a:p>
        </p:txBody>
      </p:sp>
    </p:spTree>
    <p:extLst>
      <p:ext uri="{BB962C8B-B14F-4D97-AF65-F5344CB8AC3E}">
        <p14:creationId xmlns:p14="http://schemas.microsoft.com/office/powerpoint/2010/main" val="212640188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B13CD7-32EB-4700-97E2-98F5B39E04BD}"/>
              </a:ext>
            </a:extLst>
          </p:cNvPr>
          <p:cNvSpPr>
            <a:spLocks noGrp="1"/>
          </p:cNvSpPr>
          <p:nvPr>
            <p:ph type="title"/>
          </p:nvPr>
        </p:nvSpPr>
        <p:spPr>
          <a:xfrm>
            <a:off x="610363" y="137160"/>
            <a:ext cx="9692640" cy="1325562"/>
          </a:xfrm>
        </p:spPr>
        <p:txBody>
          <a:bodyPr/>
          <a:lstStyle/>
          <a:p>
            <a:r>
              <a:rPr lang="en-GB" dirty="0">
                <a:latin typeface="Montserrat Medium" panose="00000600000000000000" pitchFamily="2" charset="0"/>
              </a:rPr>
              <a:t>Care Home examples </a:t>
            </a:r>
          </a:p>
        </p:txBody>
      </p:sp>
      <p:sp>
        <p:nvSpPr>
          <p:cNvPr id="3" name="Content Placeholder 2">
            <a:extLst>
              <a:ext uri="{FF2B5EF4-FFF2-40B4-BE49-F238E27FC236}">
                <a16:creationId xmlns:a16="http://schemas.microsoft.com/office/drawing/2014/main" id="{24113692-7CD3-4117-BE5E-CB8BA45F77EC}"/>
              </a:ext>
            </a:extLst>
          </p:cNvPr>
          <p:cNvSpPr>
            <a:spLocks noGrp="1"/>
          </p:cNvSpPr>
          <p:nvPr>
            <p:ph idx="1"/>
          </p:nvPr>
        </p:nvSpPr>
        <p:spPr>
          <a:xfrm>
            <a:off x="610363" y="1851660"/>
            <a:ext cx="9692640" cy="4611511"/>
          </a:xfrm>
        </p:spPr>
        <p:txBody>
          <a:bodyPr>
            <a:normAutofit/>
          </a:bodyPr>
          <a:lstStyle/>
          <a:p>
            <a:pPr algn="just"/>
            <a:r>
              <a:rPr lang="en-GB" sz="1600" dirty="0">
                <a:latin typeface="Public Sans Medium" pitchFamily="2" charset="0"/>
              </a:rPr>
              <a:t>A care home with nursing is looking to recruit a registered manager that is not a registrant. Standard 5a can be used to argue against this as ‘each clinical team or service that provides nursing care will have a registered nurse lead’. </a:t>
            </a:r>
          </a:p>
          <a:p>
            <a:pPr algn="just"/>
            <a:r>
              <a:rPr lang="en-GB" sz="1600" dirty="0">
                <a:latin typeface="Public Sans Medium" pitchFamily="2" charset="0"/>
              </a:rPr>
              <a:t>There is a high reliance on agency and temporary staff particularly on night shifts. Standard 9, states that when the substantive staff ratio falls below 80% this should be reported (to the corporate board, likely management board in smaller homes). 9a includes ensuring continuity of care. </a:t>
            </a:r>
          </a:p>
          <a:p>
            <a:pPr algn="just"/>
            <a:r>
              <a:rPr lang="en-GB" sz="1600" dirty="0">
                <a:latin typeface="Public Sans Medium" pitchFamily="2" charset="0"/>
              </a:rPr>
              <a:t>One organisation suggested that they stopped having an RN overnight and substituted with a NSW and an on-call RN available by phone. There are lots of reasons why this could be challenged, and the standards add to this: </a:t>
            </a:r>
            <a:r>
              <a:rPr lang="en-GB" sz="1600" dirty="0">
                <a:effectLst/>
                <a:latin typeface="Public Sans Medium" pitchFamily="2" charset="0"/>
                <a:ea typeface="Times New Roman" panose="02020603050405020304" pitchFamily="18" charset="0"/>
              </a:rPr>
              <a:t>Standard 1 (accountability: board level, in this setting likely to include owners in smaller establishments) 1a – includes responsibility to those who contract or commission services. Standards 2 – all and </a:t>
            </a:r>
            <a:r>
              <a:rPr lang="en-GB" sz="1600" dirty="0" err="1">
                <a:effectLst/>
                <a:latin typeface="Public Sans Medium" pitchFamily="2" charset="0"/>
                <a:ea typeface="Times New Roman" panose="02020603050405020304" pitchFamily="18" charset="0"/>
              </a:rPr>
              <a:t>b,c</a:t>
            </a:r>
            <a:r>
              <a:rPr lang="en-GB" sz="1600" dirty="0">
                <a:effectLst/>
                <a:latin typeface="Public Sans Medium" pitchFamily="2" charset="0"/>
                <a:ea typeface="Times New Roman" panose="02020603050405020304" pitchFamily="18" charset="0"/>
              </a:rPr>
              <a:t> very useful here.  </a:t>
            </a:r>
          </a:p>
          <a:p>
            <a:pPr algn="just"/>
            <a:r>
              <a:rPr lang="en-GB" sz="1600" dirty="0">
                <a:latin typeface="Public Sans Medium" pitchFamily="2" charset="0"/>
              </a:rPr>
              <a:t>Insufficient time for CPD, struggle to ensure statutory &amp; mandatory training. Standard 10 sets out what is required and Standard 8 covers ensuring uplift in establishments is sufficient.            </a:t>
            </a:r>
          </a:p>
        </p:txBody>
      </p:sp>
    </p:spTree>
    <p:extLst>
      <p:ext uri="{BB962C8B-B14F-4D97-AF65-F5344CB8AC3E}">
        <p14:creationId xmlns:p14="http://schemas.microsoft.com/office/powerpoint/2010/main" val="139438562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ight Arrow 1">
            <a:extLst>
              <a:ext uri="{FF2B5EF4-FFF2-40B4-BE49-F238E27FC236}">
                <a16:creationId xmlns:a16="http://schemas.microsoft.com/office/drawing/2014/main" id="{3493CA5F-B474-4A75-9A17-04B28A593A5A}"/>
              </a:ext>
            </a:extLst>
          </p:cNvPr>
          <p:cNvSpPr/>
          <p:nvPr/>
        </p:nvSpPr>
        <p:spPr>
          <a:xfrm>
            <a:off x="226790" y="2540414"/>
            <a:ext cx="10848675" cy="425450"/>
          </a:xfrm>
          <a:prstGeom prst="rightArrow">
            <a:avLst>
              <a:gd name="adj1" fmla="val 100000"/>
              <a:gd name="adj2" fmla="val 55970"/>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latin typeface="Lato Light" panose="020F0502020204030203" pitchFamily="34" charset="0"/>
            </a:endParaRPr>
          </a:p>
        </p:txBody>
      </p:sp>
      <p:grpSp>
        <p:nvGrpSpPr>
          <p:cNvPr id="5" name="Group 4">
            <a:extLst>
              <a:ext uri="{FF2B5EF4-FFF2-40B4-BE49-F238E27FC236}">
                <a16:creationId xmlns:a16="http://schemas.microsoft.com/office/drawing/2014/main" id="{9798E34F-1268-4E0A-A88C-AB0068FE638A}"/>
              </a:ext>
            </a:extLst>
          </p:cNvPr>
          <p:cNvGrpSpPr/>
          <p:nvPr/>
        </p:nvGrpSpPr>
        <p:grpSpPr>
          <a:xfrm>
            <a:off x="2243562" y="1718927"/>
            <a:ext cx="1263683" cy="1263683"/>
            <a:chOff x="6203917" y="6068451"/>
            <a:chExt cx="2527366" cy="2527366"/>
          </a:xfrm>
        </p:grpSpPr>
        <p:sp>
          <p:nvSpPr>
            <p:cNvPr id="6" name="Teardrop 5">
              <a:extLst>
                <a:ext uri="{FF2B5EF4-FFF2-40B4-BE49-F238E27FC236}">
                  <a16:creationId xmlns:a16="http://schemas.microsoft.com/office/drawing/2014/main" id="{2CF094CD-2BC4-466C-80C4-DD1A4AFB72CC}"/>
                </a:ext>
              </a:extLst>
            </p:cNvPr>
            <p:cNvSpPr/>
            <p:nvPr/>
          </p:nvSpPr>
          <p:spPr>
            <a:xfrm rot="8100000">
              <a:off x="6203917" y="6068451"/>
              <a:ext cx="2527366" cy="2527366"/>
            </a:xfrm>
            <a:prstGeom prst="teardrop">
              <a:avLst>
                <a:gd name="adj" fmla="val 118365"/>
              </a:avLst>
            </a:prstGeom>
            <a:solidFill>
              <a:srgbClr val="F7B20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latin typeface="Montserrat Medium" panose="00000600000000000000" pitchFamily="2" charset="0"/>
              </a:endParaRPr>
            </a:p>
          </p:txBody>
        </p:sp>
        <p:sp useBgFill="1">
          <p:nvSpPr>
            <p:cNvPr id="7" name="Oval 6">
              <a:extLst>
                <a:ext uri="{FF2B5EF4-FFF2-40B4-BE49-F238E27FC236}">
                  <a16:creationId xmlns:a16="http://schemas.microsoft.com/office/drawing/2014/main" id="{4A11AD49-3732-4F14-8333-35EFF565B868}"/>
                </a:ext>
              </a:extLst>
            </p:cNvPr>
            <p:cNvSpPr/>
            <p:nvPr/>
          </p:nvSpPr>
          <p:spPr>
            <a:xfrm>
              <a:off x="6369481" y="6230072"/>
              <a:ext cx="2194970" cy="219497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latin typeface="Montserrat Medium" panose="00000600000000000000" pitchFamily="2" charset="0"/>
              </a:endParaRPr>
            </a:p>
          </p:txBody>
        </p:sp>
      </p:grpSp>
      <p:grpSp>
        <p:nvGrpSpPr>
          <p:cNvPr id="8" name="Group 7">
            <a:extLst>
              <a:ext uri="{FF2B5EF4-FFF2-40B4-BE49-F238E27FC236}">
                <a16:creationId xmlns:a16="http://schemas.microsoft.com/office/drawing/2014/main" id="{56CFDEB5-A0B6-4F89-AE10-8964576F6D36}"/>
              </a:ext>
            </a:extLst>
          </p:cNvPr>
          <p:cNvGrpSpPr/>
          <p:nvPr/>
        </p:nvGrpSpPr>
        <p:grpSpPr>
          <a:xfrm>
            <a:off x="7359219" y="1721114"/>
            <a:ext cx="1263683" cy="1263683"/>
            <a:chOff x="6203917" y="6068449"/>
            <a:chExt cx="2527366" cy="2527365"/>
          </a:xfrm>
        </p:grpSpPr>
        <p:sp>
          <p:nvSpPr>
            <p:cNvPr id="9" name="Teardrop 8">
              <a:extLst>
                <a:ext uri="{FF2B5EF4-FFF2-40B4-BE49-F238E27FC236}">
                  <a16:creationId xmlns:a16="http://schemas.microsoft.com/office/drawing/2014/main" id="{4287EA29-4B74-4684-86C2-D472668150E8}"/>
                </a:ext>
              </a:extLst>
            </p:cNvPr>
            <p:cNvSpPr/>
            <p:nvPr/>
          </p:nvSpPr>
          <p:spPr>
            <a:xfrm rot="8100000">
              <a:off x="6203917" y="6068449"/>
              <a:ext cx="2527366" cy="2527365"/>
            </a:xfrm>
            <a:prstGeom prst="teardrop">
              <a:avLst>
                <a:gd name="adj" fmla="val 118365"/>
              </a:avLst>
            </a:prstGeom>
            <a:solidFill>
              <a:srgbClr val="DD177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latin typeface="Lato Light" panose="020F0502020204030203" pitchFamily="34" charset="0"/>
              </a:endParaRPr>
            </a:p>
          </p:txBody>
        </p:sp>
        <p:sp useBgFill="1">
          <p:nvSpPr>
            <p:cNvPr id="10" name="Oval 9">
              <a:extLst>
                <a:ext uri="{FF2B5EF4-FFF2-40B4-BE49-F238E27FC236}">
                  <a16:creationId xmlns:a16="http://schemas.microsoft.com/office/drawing/2014/main" id="{508E5784-C0A5-412A-920B-9BB0E9E05726}"/>
                </a:ext>
              </a:extLst>
            </p:cNvPr>
            <p:cNvSpPr/>
            <p:nvPr/>
          </p:nvSpPr>
          <p:spPr>
            <a:xfrm>
              <a:off x="6369481" y="6230072"/>
              <a:ext cx="2194970" cy="219497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latin typeface="Lato Light" panose="020F0502020204030203" pitchFamily="34" charset="0"/>
              </a:endParaRPr>
            </a:p>
          </p:txBody>
        </p:sp>
      </p:grpSp>
      <p:sp>
        <p:nvSpPr>
          <p:cNvPr id="11" name="TextBox 10">
            <a:extLst>
              <a:ext uri="{FF2B5EF4-FFF2-40B4-BE49-F238E27FC236}">
                <a16:creationId xmlns:a16="http://schemas.microsoft.com/office/drawing/2014/main" id="{CDA72B54-91FA-4D22-BA8B-A015B780F20C}"/>
              </a:ext>
            </a:extLst>
          </p:cNvPr>
          <p:cNvSpPr txBox="1"/>
          <p:nvPr/>
        </p:nvSpPr>
        <p:spPr>
          <a:xfrm>
            <a:off x="2305058" y="2117198"/>
            <a:ext cx="1140056" cy="584775"/>
          </a:xfrm>
          <a:prstGeom prst="rect">
            <a:avLst/>
          </a:prstGeom>
          <a:noFill/>
        </p:spPr>
        <p:txBody>
          <a:bodyPr wrap="none" rtlCol="0" anchor="ctr" anchorCtr="0">
            <a:spAutoFit/>
          </a:bodyPr>
          <a:lstStyle/>
          <a:p>
            <a:pPr algn="ctr"/>
            <a:r>
              <a:rPr lang="en-GB" sz="1600" dirty="0">
                <a:solidFill>
                  <a:sysClr val="windowText" lastClr="000000"/>
                </a:solidFill>
                <a:latin typeface="Montserrat Medium" panose="00000600000000000000" pitchFamily="2" charset="0"/>
                <a:ea typeface="League Spartan" charset="0"/>
                <a:cs typeface="Poppins" pitchFamily="2" charset="77"/>
              </a:rPr>
              <a:t>Standard</a:t>
            </a:r>
          </a:p>
          <a:p>
            <a:pPr algn="ctr"/>
            <a:r>
              <a:rPr lang="en-GB" sz="1600" dirty="0">
                <a:solidFill>
                  <a:sysClr val="windowText" lastClr="000000"/>
                </a:solidFill>
                <a:latin typeface="Montserrat Medium" panose="00000600000000000000" pitchFamily="2" charset="0"/>
                <a:ea typeface="League Spartan" charset="0"/>
                <a:cs typeface="Poppins" pitchFamily="2" charset="77"/>
              </a:rPr>
              <a:t> 1 </a:t>
            </a:r>
          </a:p>
        </p:txBody>
      </p:sp>
      <p:sp>
        <p:nvSpPr>
          <p:cNvPr id="12" name="TextBox 11">
            <a:extLst>
              <a:ext uri="{FF2B5EF4-FFF2-40B4-BE49-F238E27FC236}">
                <a16:creationId xmlns:a16="http://schemas.microsoft.com/office/drawing/2014/main" id="{3D978307-C88F-4F74-ACC5-E366CE6A43E0}"/>
              </a:ext>
            </a:extLst>
          </p:cNvPr>
          <p:cNvSpPr txBox="1"/>
          <p:nvPr/>
        </p:nvSpPr>
        <p:spPr>
          <a:xfrm>
            <a:off x="7411910" y="2117198"/>
            <a:ext cx="1189749" cy="584775"/>
          </a:xfrm>
          <a:prstGeom prst="rect">
            <a:avLst/>
          </a:prstGeom>
          <a:noFill/>
        </p:spPr>
        <p:txBody>
          <a:bodyPr wrap="none" rtlCol="0" anchor="ctr" anchorCtr="0">
            <a:spAutoFit/>
          </a:bodyPr>
          <a:lstStyle/>
          <a:p>
            <a:pPr algn="ctr"/>
            <a:r>
              <a:rPr lang="en-GB" sz="1600" dirty="0">
                <a:solidFill>
                  <a:sysClr val="windowText" lastClr="000000"/>
                </a:solidFill>
                <a:latin typeface="Montserrat Medium" panose="00000600000000000000" pitchFamily="2" charset="0"/>
                <a:ea typeface="League Spartan" charset="0"/>
                <a:cs typeface="Poppins" pitchFamily="2" charset="77"/>
              </a:rPr>
              <a:t>Standard </a:t>
            </a:r>
          </a:p>
          <a:p>
            <a:pPr algn="ctr"/>
            <a:r>
              <a:rPr lang="en-GB" sz="1600" dirty="0">
                <a:solidFill>
                  <a:sysClr val="windowText" lastClr="000000"/>
                </a:solidFill>
                <a:latin typeface="Montserrat Medium" panose="00000600000000000000" pitchFamily="2" charset="0"/>
                <a:ea typeface="League Spartan" charset="0"/>
                <a:cs typeface="Poppins" pitchFamily="2" charset="77"/>
              </a:rPr>
              <a:t>5 </a:t>
            </a:r>
          </a:p>
        </p:txBody>
      </p:sp>
      <p:sp>
        <p:nvSpPr>
          <p:cNvPr id="13" name="Rectangle 12">
            <a:extLst>
              <a:ext uri="{FF2B5EF4-FFF2-40B4-BE49-F238E27FC236}">
                <a16:creationId xmlns:a16="http://schemas.microsoft.com/office/drawing/2014/main" id="{9C19C19D-7CFB-486A-9F11-C472D4174890}"/>
              </a:ext>
            </a:extLst>
          </p:cNvPr>
          <p:cNvSpPr/>
          <p:nvPr/>
        </p:nvSpPr>
        <p:spPr>
          <a:xfrm>
            <a:off x="980661" y="3407551"/>
            <a:ext cx="3790122" cy="959104"/>
          </a:xfrm>
          <a:prstGeom prst="rect">
            <a:avLst/>
          </a:prstGeom>
          <a:solidFill>
            <a:srgbClr val="F7B20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latin typeface="Lato Light" panose="020F0502020204030203" pitchFamily="34" charset="0"/>
            </a:endParaRPr>
          </a:p>
        </p:txBody>
      </p:sp>
      <p:sp>
        <p:nvSpPr>
          <p:cNvPr id="14" name="Rectangle 13">
            <a:extLst>
              <a:ext uri="{FF2B5EF4-FFF2-40B4-BE49-F238E27FC236}">
                <a16:creationId xmlns:a16="http://schemas.microsoft.com/office/drawing/2014/main" id="{AA217CC9-C205-4523-850D-B52AD3D8C221}"/>
              </a:ext>
            </a:extLst>
          </p:cNvPr>
          <p:cNvSpPr/>
          <p:nvPr/>
        </p:nvSpPr>
        <p:spPr>
          <a:xfrm>
            <a:off x="980661" y="4360549"/>
            <a:ext cx="3790122" cy="2382633"/>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400" dirty="0">
                <a:solidFill>
                  <a:schemeClr val="tx1">
                    <a:lumMod val="85000"/>
                    <a:lumOff val="15000"/>
                  </a:schemeClr>
                </a:solidFill>
                <a:latin typeface="Public Sans Medium" pitchFamily="2" charset="0"/>
              </a:rPr>
              <a:t>1a – There should be an executive level nurse.</a:t>
            </a:r>
          </a:p>
          <a:p>
            <a:endParaRPr lang="en-GB" sz="1400" dirty="0">
              <a:solidFill>
                <a:schemeClr val="tx1">
                  <a:lumMod val="85000"/>
                  <a:lumOff val="15000"/>
                </a:schemeClr>
              </a:solidFill>
              <a:latin typeface="Public Sans Medium" pitchFamily="2" charset="0"/>
            </a:endParaRPr>
          </a:p>
          <a:p>
            <a:r>
              <a:rPr lang="en-GB" sz="1400" dirty="0">
                <a:solidFill>
                  <a:schemeClr val="tx1">
                    <a:lumMod val="85000"/>
                    <a:lumOff val="15000"/>
                  </a:schemeClr>
                </a:solidFill>
                <a:latin typeface="Public Sans Medium" pitchFamily="2" charset="0"/>
              </a:rPr>
              <a:t>1b – If not (e.g. small organisation/ company) this should be a documented exception that is documented, reported and reviewed. This can then be supported or challenged by commissioners and regulators.</a:t>
            </a:r>
          </a:p>
          <a:p>
            <a:endParaRPr lang="en-GB" sz="1400" dirty="0">
              <a:solidFill>
                <a:schemeClr val="tx1">
                  <a:lumMod val="85000"/>
                  <a:lumOff val="15000"/>
                </a:schemeClr>
              </a:solidFill>
              <a:latin typeface="Public Sans Medium" pitchFamily="2" charset="0"/>
            </a:endParaRPr>
          </a:p>
          <a:p>
            <a:r>
              <a:rPr lang="en-GB" sz="1400" dirty="0">
                <a:solidFill>
                  <a:schemeClr val="tx1">
                    <a:lumMod val="85000"/>
                    <a:lumOff val="15000"/>
                  </a:schemeClr>
                </a:solidFill>
                <a:latin typeface="Public Sans Medium" pitchFamily="2" charset="0"/>
              </a:rPr>
              <a:t>1c – Whole board are accountable. </a:t>
            </a:r>
          </a:p>
        </p:txBody>
      </p:sp>
      <p:sp>
        <p:nvSpPr>
          <p:cNvPr id="16" name="Rectangle 15">
            <a:extLst>
              <a:ext uri="{FF2B5EF4-FFF2-40B4-BE49-F238E27FC236}">
                <a16:creationId xmlns:a16="http://schemas.microsoft.com/office/drawing/2014/main" id="{120E8491-2602-495C-BEB1-370A12A0F910}"/>
              </a:ext>
            </a:extLst>
          </p:cNvPr>
          <p:cNvSpPr/>
          <p:nvPr/>
        </p:nvSpPr>
        <p:spPr>
          <a:xfrm>
            <a:off x="980661" y="6743183"/>
            <a:ext cx="3790122" cy="114817"/>
          </a:xfrm>
          <a:prstGeom prst="rect">
            <a:avLst/>
          </a:prstGeom>
          <a:solidFill>
            <a:srgbClr val="F7B20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latin typeface="Lato Light" panose="020F0502020204030203" pitchFamily="34" charset="0"/>
            </a:endParaRPr>
          </a:p>
        </p:txBody>
      </p:sp>
      <p:sp>
        <p:nvSpPr>
          <p:cNvPr id="18" name="Rectangle 17">
            <a:extLst>
              <a:ext uri="{FF2B5EF4-FFF2-40B4-BE49-F238E27FC236}">
                <a16:creationId xmlns:a16="http://schemas.microsoft.com/office/drawing/2014/main" id="{90DF7091-5592-4ED3-9C6D-16AD9146EA3E}"/>
              </a:ext>
            </a:extLst>
          </p:cNvPr>
          <p:cNvSpPr/>
          <p:nvPr/>
        </p:nvSpPr>
        <p:spPr>
          <a:xfrm>
            <a:off x="6096000" y="3401882"/>
            <a:ext cx="3790122" cy="959103"/>
          </a:xfrm>
          <a:prstGeom prst="rect">
            <a:avLst/>
          </a:prstGeom>
          <a:solidFill>
            <a:srgbClr val="DD177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r>
              <a:rPr lang="en-GB" sz="1600" dirty="0">
                <a:solidFill>
                  <a:schemeClr val="bg1"/>
                </a:solidFill>
                <a:latin typeface="Montserrat Medium" panose="00000600000000000000" pitchFamily="2" charset="0"/>
              </a:rPr>
            </a:br>
            <a:r>
              <a:rPr lang="en-GB" sz="1600" dirty="0">
                <a:solidFill>
                  <a:schemeClr val="bg1"/>
                </a:solidFill>
                <a:latin typeface="Montserrat Medium" panose="00000600000000000000" pitchFamily="2" charset="0"/>
              </a:rPr>
              <a:t>Each nursing service has a registered nurse lead</a:t>
            </a:r>
          </a:p>
          <a:p>
            <a:pPr algn="ctr"/>
            <a:endParaRPr lang="en-US" sz="900" dirty="0">
              <a:latin typeface="Lato Light" panose="020F0502020204030203" pitchFamily="34" charset="0"/>
            </a:endParaRPr>
          </a:p>
        </p:txBody>
      </p:sp>
      <p:sp>
        <p:nvSpPr>
          <p:cNvPr id="19" name="Rectangle 18">
            <a:extLst>
              <a:ext uri="{FF2B5EF4-FFF2-40B4-BE49-F238E27FC236}">
                <a16:creationId xmlns:a16="http://schemas.microsoft.com/office/drawing/2014/main" id="{C2E47986-FD58-42F6-A586-D627FD848707}"/>
              </a:ext>
            </a:extLst>
          </p:cNvPr>
          <p:cNvSpPr/>
          <p:nvPr/>
        </p:nvSpPr>
        <p:spPr>
          <a:xfrm>
            <a:off x="6096000" y="4360549"/>
            <a:ext cx="3790122" cy="2382633"/>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400" dirty="0">
                <a:solidFill>
                  <a:schemeClr val="tx1">
                    <a:lumMod val="85000"/>
                    <a:lumOff val="15000"/>
                  </a:schemeClr>
                </a:solidFill>
                <a:latin typeface="Public Sans Medium" pitchFamily="2" charset="0"/>
              </a:rPr>
              <a:t>5a - Each team &amp; service (e.g. Nursing Home/ Care Home with nursing) should have a registered nurse lead (standard 6 sets out dedicated time &amp; resources for this).</a:t>
            </a:r>
          </a:p>
          <a:p>
            <a:endParaRPr lang="en-GB" sz="1400" dirty="0">
              <a:solidFill>
                <a:schemeClr val="tx1">
                  <a:lumMod val="85000"/>
                  <a:lumOff val="15000"/>
                </a:schemeClr>
              </a:solidFill>
              <a:latin typeface="Public Sans Medium" pitchFamily="2" charset="0"/>
            </a:endParaRPr>
          </a:p>
          <a:p>
            <a:r>
              <a:rPr lang="en-GB" sz="1400" dirty="0">
                <a:solidFill>
                  <a:schemeClr val="tx1">
                    <a:lumMod val="85000"/>
                    <a:lumOff val="15000"/>
                  </a:schemeClr>
                </a:solidFill>
                <a:latin typeface="Public Sans Medium" pitchFamily="2" charset="0"/>
              </a:rPr>
              <a:t>5b –If it is a wider MDT team and not managed by a RN then there must be a clear line to nursing leadership. </a:t>
            </a:r>
          </a:p>
        </p:txBody>
      </p:sp>
      <p:sp>
        <p:nvSpPr>
          <p:cNvPr id="20" name="Rectangle 19">
            <a:extLst>
              <a:ext uri="{FF2B5EF4-FFF2-40B4-BE49-F238E27FC236}">
                <a16:creationId xmlns:a16="http://schemas.microsoft.com/office/drawing/2014/main" id="{1591AD8A-32DE-45BC-980C-1D5EBCCD4336}"/>
              </a:ext>
            </a:extLst>
          </p:cNvPr>
          <p:cNvSpPr/>
          <p:nvPr/>
        </p:nvSpPr>
        <p:spPr>
          <a:xfrm>
            <a:off x="6102058" y="6743183"/>
            <a:ext cx="3790122" cy="114817"/>
          </a:xfrm>
          <a:prstGeom prst="rect">
            <a:avLst/>
          </a:prstGeom>
          <a:solidFill>
            <a:srgbClr val="DD177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latin typeface="Lato Light" panose="020F0502020204030203" pitchFamily="34" charset="0"/>
            </a:endParaRPr>
          </a:p>
        </p:txBody>
      </p:sp>
      <p:sp>
        <p:nvSpPr>
          <p:cNvPr id="21" name="Rectangle 20">
            <a:extLst>
              <a:ext uri="{FF2B5EF4-FFF2-40B4-BE49-F238E27FC236}">
                <a16:creationId xmlns:a16="http://schemas.microsoft.com/office/drawing/2014/main" id="{F0B6CA26-C01D-4D29-A155-ED92C1C7F98C}"/>
              </a:ext>
            </a:extLst>
          </p:cNvPr>
          <p:cNvSpPr/>
          <p:nvPr/>
        </p:nvSpPr>
        <p:spPr>
          <a:xfrm>
            <a:off x="880377" y="3529236"/>
            <a:ext cx="3989418" cy="830997"/>
          </a:xfrm>
          <a:prstGeom prst="rect">
            <a:avLst/>
          </a:prstGeom>
        </p:spPr>
        <p:txBody>
          <a:bodyPr wrap="square">
            <a:spAutoFit/>
          </a:bodyPr>
          <a:lstStyle/>
          <a:p>
            <a:pPr algn="ctr"/>
            <a:r>
              <a:rPr lang="en-GB" sz="1600" dirty="0">
                <a:solidFill>
                  <a:schemeClr val="bg1"/>
                </a:solidFill>
                <a:latin typeface="Montserrat Medium" panose="00000600000000000000" pitchFamily="2" charset="0"/>
              </a:rPr>
              <a:t>Senior nurses set nurse staffing </a:t>
            </a:r>
            <a:br>
              <a:rPr lang="en-GB" sz="1600" dirty="0">
                <a:solidFill>
                  <a:schemeClr val="bg1"/>
                </a:solidFill>
                <a:latin typeface="Montserrat Medium" panose="00000600000000000000" pitchFamily="2" charset="0"/>
              </a:rPr>
            </a:br>
            <a:r>
              <a:rPr lang="en-GB" sz="1600" dirty="0">
                <a:solidFill>
                  <a:schemeClr val="bg1"/>
                </a:solidFill>
                <a:latin typeface="Montserrat Medium" panose="00000600000000000000" pitchFamily="2" charset="0"/>
              </a:rPr>
              <a:t>levels and executive boards are accountable</a:t>
            </a:r>
          </a:p>
        </p:txBody>
      </p:sp>
      <p:sp>
        <p:nvSpPr>
          <p:cNvPr id="22" name="Rectangle 21">
            <a:extLst>
              <a:ext uri="{FF2B5EF4-FFF2-40B4-BE49-F238E27FC236}">
                <a16:creationId xmlns:a16="http://schemas.microsoft.com/office/drawing/2014/main" id="{5D1EED95-CCF2-4F3A-96C0-9BD7D1B79262}"/>
              </a:ext>
            </a:extLst>
          </p:cNvPr>
          <p:cNvSpPr/>
          <p:nvPr/>
        </p:nvSpPr>
        <p:spPr>
          <a:xfrm>
            <a:off x="226790" y="924990"/>
            <a:ext cx="10634120" cy="830997"/>
          </a:xfrm>
          <a:prstGeom prst="rect">
            <a:avLst/>
          </a:prstGeom>
        </p:spPr>
        <p:txBody>
          <a:bodyPr wrap="square">
            <a:spAutoFit/>
          </a:bodyPr>
          <a:lstStyle/>
          <a:p>
            <a:r>
              <a:rPr lang="en-GB" sz="1600" dirty="0">
                <a:latin typeface="Public Sans Medium" pitchFamily="2" charset="0"/>
              </a:rPr>
              <a:t>The Nursing Workforce Standards are applicable to this setting and will be a very useful tool to drive change. </a:t>
            </a:r>
          </a:p>
          <a:p>
            <a:endParaRPr lang="en-GB" sz="1600" dirty="0">
              <a:latin typeface="Public Sans Medium" pitchFamily="2" charset="0"/>
            </a:endParaRPr>
          </a:p>
          <a:p>
            <a:r>
              <a:rPr lang="en-GB" sz="1600" dirty="0">
                <a:latin typeface="Public Sans Medium" pitchFamily="2" charset="0"/>
              </a:rPr>
              <a:t>There are 14 standards and all have descriptors e.g. 1a,b,c</a:t>
            </a:r>
          </a:p>
        </p:txBody>
      </p:sp>
      <p:sp>
        <p:nvSpPr>
          <p:cNvPr id="23" name="Title 1">
            <a:extLst>
              <a:ext uri="{FF2B5EF4-FFF2-40B4-BE49-F238E27FC236}">
                <a16:creationId xmlns:a16="http://schemas.microsoft.com/office/drawing/2014/main" id="{B148D0FB-C9F8-4F5E-9999-014CFB883013}"/>
              </a:ext>
            </a:extLst>
          </p:cNvPr>
          <p:cNvSpPr>
            <a:spLocks noGrp="1"/>
          </p:cNvSpPr>
          <p:nvPr>
            <p:ph type="title"/>
          </p:nvPr>
        </p:nvSpPr>
        <p:spPr>
          <a:xfrm>
            <a:off x="193482" y="19175"/>
            <a:ext cx="9692640" cy="810694"/>
          </a:xfrm>
        </p:spPr>
        <p:txBody>
          <a:bodyPr/>
          <a:lstStyle/>
          <a:p>
            <a:r>
              <a:rPr lang="en-GB" dirty="0">
                <a:latin typeface="Montserrat Medium" panose="00000600000000000000" pitchFamily="2" charset="0"/>
              </a:rPr>
              <a:t>Care Home setting</a:t>
            </a:r>
          </a:p>
        </p:txBody>
      </p:sp>
      <p:sp>
        <p:nvSpPr>
          <p:cNvPr id="24" name="Rectangle 23">
            <a:extLst>
              <a:ext uri="{FF2B5EF4-FFF2-40B4-BE49-F238E27FC236}">
                <a16:creationId xmlns:a16="http://schemas.microsoft.com/office/drawing/2014/main" id="{215FC3AA-ADF4-4E72-B28D-398383ECA4B5}"/>
              </a:ext>
            </a:extLst>
          </p:cNvPr>
          <p:cNvSpPr/>
          <p:nvPr/>
        </p:nvSpPr>
        <p:spPr>
          <a:xfrm>
            <a:off x="4630126" y="2546114"/>
            <a:ext cx="1606530" cy="461665"/>
          </a:xfrm>
          <a:prstGeom prst="rect">
            <a:avLst/>
          </a:prstGeom>
        </p:spPr>
        <p:txBody>
          <a:bodyPr wrap="none">
            <a:spAutoFit/>
          </a:bodyPr>
          <a:lstStyle/>
          <a:p>
            <a:pPr>
              <a:spcAft>
                <a:spcPts val="600"/>
              </a:spcAft>
            </a:pPr>
            <a:r>
              <a:rPr lang="en-GB" sz="2400" dirty="0">
                <a:solidFill>
                  <a:srgbClr val="63469A"/>
                </a:solidFill>
                <a:latin typeface="Public Sans Medium" pitchFamily="2" charset="0"/>
              </a:rPr>
              <a:t>Examples</a:t>
            </a:r>
          </a:p>
        </p:txBody>
      </p:sp>
    </p:spTree>
    <p:extLst>
      <p:ext uri="{BB962C8B-B14F-4D97-AF65-F5344CB8AC3E}">
        <p14:creationId xmlns:p14="http://schemas.microsoft.com/office/powerpoint/2010/main" val="428487593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ight Arrow 1">
            <a:extLst>
              <a:ext uri="{FF2B5EF4-FFF2-40B4-BE49-F238E27FC236}">
                <a16:creationId xmlns:a16="http://schemas.microsoft.com/office/drawing/2014/main" id="{3493CA5F-B474-4A75-9A17-04B28A593A5A}"/>
              </a:ext>
            </a:extLst>
          </p:cNvPr>
          <p:cNvSpPr/>
          <p:nvPr/>
        </p:nvSpPr>
        <p:spPr>
          <a:xfrm>
            <a:off x="226790" y="1692274"/>
            <a:ext cx="10848675" cy="425450"/>
          </a:xfrm>
          <a:prstGeom prst="rightArrow">
            <a:avLst>
              <a:gd name="adj1" fmla="val 100000"/>
              <a:gd name="adj2" fmla="val 55970"/>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latin typeface="Lato Light" panose="020F0502020204030203" pitchFamily="34" charset="0"/>
            </a:endParaRPr>
          </a:p>
        </p:txBody>
      </p:sp>
      <p:grpSp>
        <p:nvGrpSpPr>
          <p:cNvPr id="5" name="Group 4">
            <a:extLst>
              <a:ext uri="{FF2B5EF4-FFF2-40B4-BE49-F238E27FC236}">
                <a16:creationId xmlns:a16="http://schemas.microsoft.com/office/drawing/2014/main" id="{9798E34F-1268-4E0A-A88C-AB0068FE638A}"/>
              </a:ext>
            </a:extLst>
          </p:cNvPr>
          <p:cNvGrpSpPr/>
          <p:nvPr/>
        </p:nvGrpSpPr>
        <p:grpSpPr>
          <a:xfrm>
            <a:off x="4832317" y="854041"/>
            <a:ext cx="1263683" cy="1263683"/>
            <a:chOff x="6203917" y="6068451"/>
            <a:chExt cx="2527366" cy="2527366"/>
          </a:xfrm>
        </p:grpSpPr>
        <p:sp>
          <p:nvSpPr>
            <p:cNvPr id="6" name="Teardrop 5">
              <a:extLst>
                <a:ext uri="{FF2B5EF4-FFF2-40B4-BE49-F238E27FC236}">
                  <a16:creationId xmlns:a16="http://schemas.microsoft.com/office/drawing/2014/main" id="{2CF094CD-2BC4-466C-80C4-DD1A4AFB72CC}"/>
                </a:ext>
              </a:extLst>
            </p:cNvPr>
            <p:cNvSpPr/>
            <p:nvPr/>
          </p:nvSpPr>
          <p:spPr>
            <a:xfrm rot="8100000">
              <a:off x="6203917" y="6068451"/>
              <a:ext cx="2527366" cy="2527366"/>
            </a:xfrm>
            <a:prstGeom prst="teardrop">
              <a:avLst>
                <a:gd name="adj" fmla="val 118365"/>
              </a:avLst>
            </a:prstGeom>
            <a:solidFill>
              <a:srgbClr val="DD177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latin typeface="Montserrat Medium" panose="00000600000000000000" pitchFamily="2" charset="0"/>
              </a:endParaRPr>
            </a:p>
          </p:txBody>
        </p:sp>
        <p:sp useBgFill="1">
          <p:nvSpPr>
            <p:cNvPr id="7" name="Oval 6">
              <a:extLst>
                <a:ext uri="{FF2B5EF4-FFF2-40B4-BE49-F238E27FC236}">
                  <a16:creationId xmlns:a16="http://schemas.microsoft.com/office/drawing/2014/main" id="{4A11AD49-3732-4F14-8333-35EFF565B868}"/>
                </a:ext>
              </a:extLst>
            </p:cNvPr>
            <p:cNvSpPr/>
            <p:nvPr/>
          </p:nvSpPr>
          <p:spPr>
            <a:xfrm>
              <a:off x="6369481" y="6230072"/>
              <a:ext cx="2194970" cy="219497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latin typeface="Montserrat Medium" panose="00000600000000000000" pitchFamily="2" charset="0"/>
              </a:endParaRPr>
            </a:p>
          </p:txBody>
        </p:sp>
      </p:grpSp>
      <p:sp>
        <p:nvSpPr>
          <p:cNvPr id="11" name="TextBox 10">
            <a:extLst>
              <a:ext uri="{FF2B5EF4-FFF2-40B4-BE49-F238E27FC236}">
                <a16:creationId xmlns:a16="http://schemas.microsoft.com/office/drawing/2014/main" id="{CDA72B54-91FA-4D22-BA8B-A015B780F20C}"/>
              </a:ext>
            </a:extLst>
          </p:cNvPr>
          <p:cNvSpPr txBox="1"/>
          <p:nvPr/>
        </p:nvSpPr>
        <p:spPr>
          <a:xfrm>
            <a:off x="4879566" y="1265302"/>
            <a:ext cx="1140056" cy="584775"/>
          </a:xfrm>
          <a:prstGeom prst="rect">
            <a:avLst/>
          </a:prstGeom>
          <a:noFill/>
        </p:spPr>
        <p:txBody>
          <a:bodyPr wrap="none" rtlCol="0" anchor="ctr" anchorCtr="0">
            <a:spAutoFit/>
          </a:bodyPr>
          <a:lstStyle/>
          <a:p>
            <a:pPr algn="ctr"/>
            <a:r>
              <a:rPr lang="en-GB" sz="1600" dirty="0">
                <a:solidFill>
                  <a:sysClr val="windowText" lastClr="000000"/>
                </a:solidFill>
                <a:latin typeface="Montserrat Medium" panose="00000600000000000000" pitchFamily="2" charset="0"/>
                <a:ea typeface="League Spartan" charset="0"/>
                <a:cs typeface="Poppins" pitchFamily="2" charset="77"/>
              </a:rPr>
              <a:t>Standard</a:t>
            </a:r>
          </a:p>
          <a:p>
            <a:pPr algn="ctr"/>
            <a:r>
              <a:rPr lang="en-GB" sz="1600" dirty="0">
                <a:solidFill>
                  <a:sysClr val="windowText" lastClr="000000"/>
                </a:solidFill>
                <a:latin typeface="Montserrat Medium" panose="00000600000000000000" pitchFamily="2" charset="0"/>
                <a:ea typeface="League Spartan" charset="0"/>
                <a:cs typeface="Poppins" pitchFamily="2" charset="77"/>
              </a:rPr>
              <a:t> 10</a:t>
            </a:r>
          </a:p>
        </p:txBody>
      </p:sp>
      <p:sp>
        <p:nvSpPr>
          <p:cNvPr id="13" name="Rectangle 12">
            <a:extLst>
              <a:ext uri="{FF2B5EF4-FFF2-40B4-BE49-F238E27FC236}">
                <a16:creationId xmlns:a16="http://schemas.microsoft.com/office/drawing/2014/main" id="{9C19C19D-7CFB-486A-9F11-C472D4174890}"/>
              </a:ext>
            </a:extLst>
          </p:cNvPr>
          <p:cNvSpPr/>
          <p:nvPr/>
        </p:nvSpPr>
        <p:spPr>
          <a:xfrm>
            <a:off x="193482" y="2620273"/>
            <a:ext cx="10350792" cy="487362"/>
          </a:xfrm>
          <a:prstGeom prst="rect">
            <a:avLst/>
          </a:prstGeom>
          <a:solidFill>
            <a:srgbClr val="DD177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latin typeface="Lato Light" panose="020F0502020204030203" pitchFamily="34" charset="0"/>
            </a:endParaRPr>
          </a:p>
        </p:txBody>
      </p:sp>
      <p:sp>
        <p:nvSpPr>
          <p:cNvPr id="14" name="Rectangle 13">
            <a:extLst>
              <a:ext uri="{FF2B5EF4-FFF2-40B4-BE49-F238E27FC236}">
                <a16:creationId xmlns:a16="http://schemas.microsoft.com/office/drawing/2014/main" id="{AA217CC9-C205-4523-850D-B52AD3D8C221}"/>
              </a:ext>
            </a:extLst>
          </p:cNvPr>
          <p:cNvSpPr/>
          <p:nvPr/>
        </p:nvSpPr>
        <p:spPr>
          <a:xfrm>
            <a:off x="200286" y="3115861"/>
            <a:ext cx="10350791" cy="3635548"/>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sz="1400" dirty="0">
              <a:solidFill>
                <a:schemeClr val="tx1">
                  <a:lumMod val="85000"/>
                  <a:lumOff val="15000"/>
                </a:schemeClr>
              </a:solidFill>
              <a:latin typeface="Public Sans Medium" pitchFamily="2" charset="0"/>
            </a:endParaRPr>
          </a:p>
        </p:txBody>
      </p:sp>
      <p:sp>
        <p:nvSpPr>
          <p:cNvPr id="16" name="Rectangle 15">
            <a:extLst>
              <a:ext uri="{FF2B5EF4-FFF2-40B4-BE49-F238E27FC236}">
                <a16:creationId xmlns:a16="http://schemas.microsoft.com/office/drawing/2014/main" id="{120E8491-2602-495C-BEB1-370A12A0F910}"/>
              </a:ext>
            </a:extLst>
          </p:cNvPr>
          <p:cNvSpPr/>
          <p:nvPr/>
        </p:nvSpPr>
        <p:spPr>
          <a:xfrm>
            <a:off x="200286" y="6703427"/>
            <a:ext cx="10350791" cy="114817"/>
          </a:xfrm>
          <a:prstGeom prst="rect">
            <a:avLst/>
          </a:prstGeom>
          <a:solidFill>
            <a:srgbClr val="DD177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latin typeface="Lato Light" panose="020F0502020204030203" pitchFamily="34" charset="0"/>
            </a:endParaRPr>
          </a:p>
        </p:txBody>
      </p:sp>
      <p:sp>
        <p:nvSpPr>
          <p:cNvPr id="21" name="Rectangle 20">
            <a:extLst>
              <a:ext uri="{FF2B5EF4-FFF2-40B4-BE49-F238E27FC236}">
                <a16:creationId xmlns:a16="http://schemas.microsoft.com/office/drawing/2014/main" id="{F0B6CA26-C01D-4D29-A155-ED92C1C7F98C}"/>
              </a:ext>
            </a:extLst>
          </p:cNvPr>
          <p:cNvSpPr/>
          <p:nvPr/>
        </p:nvSpPr>
        <p:spPr>
          <a:xfrm>
            <a:off x="665380" y="2709892"/>
            <a:ext cx="9596921" cy="338554"/>
          </a:xfrm>
          <a:prstGeom prst="rect">
            <a:avLst/>
          </a:prstGeom>
        </p:spPr>
        <p:txBody>
          <a:bodyPr wrap="square">
            <a:spAutoFit/>
          </a:bodyPr>
          <a:lstStyle/>
          <a:p>
            <a:pPr algn="ctr"/>
            <a:r>
              <a:rPr lang="en-GB" sz="1600" dirty="0">
                <a:solidFill>
                  <a:schemeClr val="bg1"/>
                </a:solidFill>
                <a:latin typeface="Montserrat Medium" panose="00000600000000000000" pitchFamily="2" charset="0"/>
              </a:rPr>
              <a:t>Nursing staff are prepared and work within their scope of practice</a:t>
            </a:r>
          </a:p>
        </p:txBody>
      </p:sp>
      <p:sp>
        <p:nvSpPr>
          <p:cNvPr id="23" name="Title 1">
            <a:extLst>
              <a:ext uri="{FF2B5EF4-FFF2-40B4-BE49-F238E27FC236}">
                <a16:creationId xmlns:a16="http://schemas.microsoft.com/office/drawing/2014/main" id="{B148D0FB-C9F8-4F5E-9999-014CFB883013}"/>
              </a:ext>
            </a:extLst>
          </p:cNvPr>
          <p:cNvSpPr>
            <a:spLocks noGrp="1"/>
          </p:cNvSpPr>
          <p:nvPr>
            <p:ph type="title"/>
          </p:nvPr>
        </p:nvSpPr>
        <p:spPr>
          <a:xfrm>
            <a:off x="193482" y="19175"/>
            <a:ext cx="9692640" cy="810694"/>
          </a:xfrm>
        </p:spPr>
        <p:txBody>
          <a:bodyPr/>
          <a:lstStyle/>
          <a:p>
            <a:r>
              <a:rPr lang="en-GB" dirty="0">
                <a:latin typeface="Montserrat Medium" panose="00000600000000000000" pitchFamily="2" charset="0"/>
              </a:rPr>
              <a:t>Care Home setting</a:t>
            </a:r>
          </a:p>
        </p:txBody>
      </p:sp>
      <p:sp>
        <p:nvSpPr>
          <p:cNvPr id="2" name="TextBox 1">
            <a:extLst>
              <a:ext uri="{FF2B5EF4-FFF2-40B4-BE49-F238E27FC236}">
                <a16:creationId xmlns:a16="http://schemas.microsoft.com/office/drawing/2014/main" id="{AFF12E81-8B6B-43A6-B23C-423797001767}"/>
              </a:ext>
            </a:extLst>
          </p:cNvPr>
          <p:cNvSpPr txBox="1"/>
          <p:nvPr/>
        </p:nvSpPr>
        <p:spPr>
          <a:xfrm>
            <a:off x="274198" y="3212300"/>
            <a:ext cx="3621941" cy="3454792"/>
          </a:xfrm>
          <a:prstGeom prst="rect">
            <a:avLst/>
          </a:prstGeom>
          <a:noFill/>
        </p:spPr>
        <p:txBody>
          <a:bodyPr wrap="square" rtlCol="0">
            <a:spAutoFit/>
          </a:bodyPr>
          <a:lstStyle/>
          <a:p>
            <a:pPr algn="just"/>
            <a:r>
              <a:rPr lang="en-GB" sz="1150" dirty="0">
                <a:solidFill>
                  <a:schemeClr val="tx1">
                    <a:lumMod val="85000"/>
                    <a:lumOff val="15000"/>
                  </a:schemeClr>
                </a:solidFill>
                <a:latin typeface="Public Sans Medium" pitchFamily="2" charset="0"/>
              </a:rPr>
              <a:t>10a - This includes access to CPD, education, support and development to ensure the nursing workforce has the knowledge, skills and competencies required to deliver evidence based, safe, person-centred care that is of high-quality. </a:t>
            </a:r>
          </a:p>
          <a:p>
            <a:pPr algn="just"/>
            <a:endParaRPr lang="en-GB" sz="1150" dirty="0">
              <a:solidFill>
                <a:schemeClr val="tx1">
                  <a:lumMod val="85000"/>
                  <a:lumOff val="15000"/>
                </a:schemeClr>
              </a:solidFill>
              <a:latin typeface="Public Sans Medium" pitchFamily="2" charset="0"/>
            </a:endParaRPr>
          </a:p>
          <a:p>
            <a:pPr algn="just"/>
            <a:r>
              <a:rPr lang="en-GB" sz="1150" dirty="0">
                <a:solidFill>
                  <a:schemeClr val="tx1">
                    <a:lumMod val="85000"/>
                    <a:lumOff val="15000"/>
                  </a:schemeClr>
                </a:solidFill>
                <a:latin typeface="Public Sans Medium" pitchFamily="2" charset="0"/>
              </a:rPr>
              <a:t>As a minimum this needs to include:</a:t>
            </a:r>
          </a:p>
          <a:p>
            <a:pPr algn="just"/>
            <a:endParaRPr lang="en-GB" sz="1150" dirty="0">
              <a:solidFill>
                <a:schemeClr val="tx1">
                  <a:lumMod val="85000"/>
                  <a:lumOff val="15000"/>
                </a:schemeClr>
              </a:solidFill>
              <a:latin typeface="Public Sans Medium" pitchFamily="2" charset="0"/>
            </a:endParaRPr>
          </a:p>
          <a:p>
            <a:pPr marL="171450" indent="-171450" algn="just">
              <a:buFont typeface="Arial" panose="020B0604020202020204" pitchFamily="34" charset="0"/>
              <a:buChar char="•"/>
            </a:pPr>
            <a:r>
              <a:rPr lang="en-GB" sz="1150" dirty="0">
                <a:solidFill>
                  <a:schemeClr val="tx1">
                    <a:lumMod val="85000"/>
                    <a:lumOff val="15000"/>
                  </a:schemeClr>
                </a:solidFill>
                <a:latin typeface="Public Sans Medium" pitchFamily="2" charset="0"/>
              </a:rPr>
              <a:t>safeguarding </a:t>
            </a:r>
          </a:p>
          <a:p>
            <a:pPr marL="171450" indent="-171450" algn="just">
              <a:buFont typeface="Arial" panose="020B0604020202020204" pitchFamily="34" charset="0"/>
              <a:buChar char="•"/>
            </a:pPr>
            <a:r>
              <a:rPr lang="en-GB" sz="1150" dirty="0">
                <a:solidFill>
                  <a:schemeClr val="tx1">
                    <a:lumMod val="85000"/>
                    <a:lumOff val="15000"/>
                  </a:schemeClr>
                </a:solidFill>
                <a:latin typeface="Public Sans Medium" pitchFamily="2" charset="0"/>
              </a:rPr>
              <a:t>mental capacity </a:t>
            </a:r>
          </a:p>
          <a:p>
            <a:pPr marL="171450" indent="-171450" algn="just">
              <a:buFont typeface="Arial" panose="020B0604020202020204" pitchFamily="34" charset="0"/>
              <a:buChar char="•"/>
            </a:pPr>
            <a:r>
              <a:rPr lang="en-GB" sz="1150" dirty="0">
                <a:solidFill>
                  <a:schemeClr val="tx1">
                    <a:lumMod val="85000"/>
                    <a:lumOff val="15000"/>
                  </a:schemeClr>
                </a:solidFill>
                <a:latin typeface="Public Sans Medium" pitchFamily="2" charset="0"/>
              </a:rPr>
              <a:t>consent record keeping </a:t>
            </a:r>
          </a:p>
          <a:p>
            <a:pPr marL="171450" indent="-171450" algn="just">
              <a:buFont typeface="Arial" panose="020B0604020202020204" pitchFamily="34" charset="0"/>
              <a:buChar char="•"/>
            </a:pPr>
            <a:r>
              <a:rPr lang="en-GB" sz="1150" dirty="0">
                <a:solidFill>
                  <a:schemeClr val="tx1">
                    <a:lumMod val="85000"/>
                    <a:lumOff val="15000"/>
                  </a:schemeClr>
                </a:solidFill>
                <a:latin typeface="Public Sans Medium" pitchFamily="2" charset="0"/>
              </a:rPr>
              <a:t>basic life support </a:t>
            </a:r>
          </a:p>
          <a:p>
            <a:pPr marL="171450" indent="-171450" algn="just">
              <a:buFont typeface="Arial" panose="020B0604020202020204" pitchFamily="34" charset="0"/>
              <a:buChar char="•"/>
            </a:pPr>
            <a:r>
              <a:rPr lang="en-GB" sz="1150" dirty="0">
                <a:solidFill>
                  <a:schemeClr val="tx1">
                    <a:lumMod val="85000"/>
                    <a:lumOff val="15000"/>
                  </a:schemeClr>
                </a:solidFill>
                <a:latin typeface="Public Sans Medium" pitchFamily="2" charset="0"/>
              </a:rPr>
              <a:t>competency frameworks specific to the area of specialty the principles of accountability and delegation</a:t>
            </a:r>
          </a:p>
          <a:p>
            <a:pPr marL="171450" indent="-171450" algn="just">
              <a:buFont typeface="Arial" panose="020B0604020202020204" pitchFamily="34" charset="0"/>
              <a:buChar char="•"/>
            </a:pPr>
            <a:r>
              <a:rPr lang="en-GB" sz="1150" dirty="0">
                <a:solidFill>
                  <a:schemeClr val="tx1">
                    <a:lumMod val="85000"/>
                    <a:lumOff val="15000"/>
                  </a:schemeClr>
                </a:solidFill>
                <a:latin typeface="Public Sans Medium" pitchFamily="2" charset="0"/>
              </a:rPr>
              <a:t>raising concerns </a:t>
            </a:r>
          </a:p>
          <a:p>
            <a:pPr marL="171450" indent="-171450" algn="just">
              <a:buFont typeface="Arial" panose="020B0604020202020204" pitchFamily="34" charset="0"/>
              <a:buChar char="•"/>
            </a:pPr>
            <a:r>
              <a:rPr lang="en-GB" sz="1150" dirty="0">
                <a:solidFill>
                  <a:schemeClr val="tx1">
                    <a:lumMod val="85000"/>
                    <a:lumOff val="15000"/>
                  </a:schemeClr>
                </a:solidFill>
                <a:latin typeface="Public Sans Medium" pitchFamily="2" charset="0"/>
              </a:rPr>
              <a:t>health and safety related training including moving and handling, infection prevention and control and fire training. </a:t>
            </a:r>
          </a:p>
        </p:txBody>
      </p:sp>
      <p:sp>
        <p:nvSpPr>
          <p:cNvPr id="25" name="TextBox 24">
            <a:extLst>
              <a:ext uri="{FF2B5EF4-FFF2-40B4-BE49-F238E27FC236}">
                <a16:creationId xmlns:a16="http://schemas.microsoft.com/office/drawing/2014/main" id="{586EFA90-E032-4134-BDEB-63282580257A}"/>
              </a:ext>
            </a:extLst>
          </p:cNvPr>
          <p:cNvSpPr txBox="1"/>
          <p:nvPr/>
        </p:nvSpPr>
        <p:spPr>
          <a:xfrm>
            <a:off x="4109904" y="3212300"/>
            <a:ext cx="3126955" cy="3454792"/>
          </a:xfrm>
          <a:prstGeom prst="rect">
            <a:avLst/>
          </a:prstGeom>
          <a:noFill/>
        </p:spPr>
        <p:txBody>
          <a:bodyPr wrap="square" rtlCol="0">
            <a:spAutoFit/>
          </a:bodyPr>
          <a:lstStyle/>
          <a:p>
            <a:pPr algn="just"/>
            <a:r>
              <a:rPr lang="en-GB" sz="1150" dirty="0">
                <a:solidFill>
                  <a:schemeClr val="tx1">
                    <a:lumMod val="85000"/>
                    <a:lumOff val="15000"/>
                  </a:schemeClr>
                </a:solidFill>
                <a:latin typeface="Public Sans Medium" pitchFamily="2" charset="0"/>
              </a:rPr>
              <a:t>10b - The registered nurse lead will</a:t>
            </a:r>
          </a:p>
          <a:p>
            <a:pPr algn="just"/>
            <a:r>
              <a:rPr lang="en-GB" sz="1150" dirty="0">
                <a:solidFill>
                  <a:schemeClr val="tx1">
                    <a:lumMod val="85000"/>
                    <a:lumOff val="15000"/>
                  </a:schemeClr>
                </a:solidFill>
                <a:latin typeface="Public Sans Medium" pitchFamily="2" charset="0"/>
              </a:rPr>
              <a:t>ensure that:</a:t>
            </a:r>
          </a:p>
          <a:p>
            <a:pPr algn="just"/>
            <a:endParaRPr lang="en-GB" sz="1150" dirty="0">
              <a:solidFill>
                <a:schemeClr val="tx1">
                  <a:lumMod val="85000"/>
                  <a:lumOff val="15000"/>
                </a:schemeClr>
              </a:solidFill>
              <a:latin typeface="Public Sans Medium" pitchFamily="2" charset="0"/>
            </a:endParaRPr>
          </a:p>
          <a:p>
            <a:pPr marL="171450" indent="-171450" algn="just">
              <a:buFont typeface="Arial" panose="020B0604020202020204" pitchFamily="34" charset="0"/>
              <a:buChar char="•"/>
            </a:pPr>
            <a:r>
              <a:rPr lang="en-GB" sz="1150" dirty="0">
                <a:solidFill>
                  <a:schemeClr val="tx1">
                    <a:lumMod val="85000"/>
                    <a:lumOff val="15000"/>
                  </a:schemeClr>
                </a:solidFill>
                <a:latin typeface="Public Sans Medium" pitchFamily="2" charset="0"/>
              </a:rPr>
              <a:t>individuals appointed to the nursing workforce, including those in management roles, are allocated a period of supernumerary induction / preceptorship</a:t>
            </a:r>
          </a:p>
          <a:p>
            <a:pPr marL="171450" indent="-171450" algn="just">
              <a:buFont typeface="Arial" panose="020B0604020202020204" pitchFamily="34" charset="0"/>
              <a:buChar char="•"/>
            </a:pPr>
            <a:r>
              <a:rPr lang="en-GB" sz="1150" dirty="0">
                <a:solidFill>
                  <a:schemeClr val="tx1">
                    <a:lumMod val="85000"/>
                    <a:lumOff val="15000"/>
                  </a:schemeClr>
                </a:solidFill>
                <a:latin typeface="Public Sans Medium" pitchFamily="2" charset="0"/>
              </a:rPr>
              <a:t>individuals with no previous experience should have a preceptorship period which includes structured induction and close supervision until specialty competence and confidence are achieved</a:t>
            </a:r>
          </a:p>
          <a:p>
            <a:pPr marL="171450" indent="-171450" algn="just">
              <a:buFont typeface="Arial" panose="020B0604020202020204" pitchFamily="34" charset="0"/>
              <a:buChar char="•"/>
            </a:pPr>
            <a:r>
              <a:rPr lang="en-GB" sz="1150" dirty="0">
                <a:solidFill>
                  <a:schemeClr val="tx1">
                    <a:lumMod val="85000"/>
                    <a:lumOff val="15000"/>
                  </a:schemeClr>
                </a:solidFill>
                <a:latin typeface="Public Sans Medium" pitchFamily="2" charset="0"/>
              </a:rPr>
              <a:t>for more senior/experienced staff taking on additional or different roles, a preceptorship period is still needed until competence and confidence are achieved. </a:t>
            </a:r>
          </a:p>
        </p:txBody>
      </p:sp>
      <p:sp>
        <p:nvSpPr>
          <p:cNvPr id="26" name="TextBox 25">
            <a:extLst>
              <a:ext uri="{FF2B5EF4-FFF2-40B4-BE49-F238E27FC236}">
                <a16:creationId xmlns:a16="http://schemas.microsoft.com/office/drawing/2014/main" id="{5BA3D402-F2EA-495A-A7F5-933557D11598}"/>
              </a:ext>
            </a:extLst>
          </p:cNvPr>
          <p:cNvSpPr txBox="1"/>
          <p:nvPr/>
        </p:nvSpPr>
        <p:spPr>
          <a:xfrm>
            <a:off x="7450624" y="3211345"/>
            <a:ext cx="3093650" cy="2039020"/>
          </a:xfrm>
          <a:prstGeom prst="rect">
            <a:avLst/>
          </a:prstGeom>
          <a:noFill/>
        </p:spPr>
        <p:txBody>
          <a:bodyPr wrap="square" rtlCol="0">
            <a:spAutoFit/>
          </a:bodyPr>
          <a:lstStyle/>
          <a:p>
            <a:pPr algn="just"/>
            <a:r>
              <a:rPr lang="en-GB" sz="1150" dirty="0">
                <a:latin typeface="Public Sans Medium" pitchFamily="2" charset="0"/>
              </a:rPr>
              <a:t>10c - For staff who are lone workers, there must be clear access to advice, supervision and support at all times as well as compliance with necessary health and safety requirements. </a:t>
            </a:r>
          </a:p>
          <a:p>
            <a:pPr algn="just"/>
            <a:endParaRPr lang="en-GB" sz="1150" dirty="0">
              <a:latin typeface="Public Sans Medium" pitchFamily="2" charset="0"/>
            </a:endParaRPr>
          </a:p>
          <a:p>
            <a:pPr algn="just"/>
            <a:r>
              <a:rPr lang="en-GB" sz="1150" dirty="0">
                <a:latin typeface="Public Sans Medium" pitchFamily="2" charset="0"/>
              </a:rPr>
              <a:t>10d - Fostering leadership capability is integral to all members of the nursing workforce throughout their career to embed a psychologically safe culture and strengthen the nursing voice.</a:t>
            </a:r>
          </a:p>
        </p:txBody>
      </p:sp>
      <p:sp>
        <p:nvSpPr>
          <p:cNvPr id="27" name="Rectangle 26">
            <a:extLst>
              <a:ext uri="{FF2B5EF4-FFF2-40B4-BE49-F238E27FC236}">
                <a16:creationId xmlns:a16="http://schemas.microsoft.com/office/drawing/2014/main" id="{BB34B6A0-722F-44E9-84F2-374624156588}"/>
              </a:ext>
            </a:extLst>
          </p:cNvPr>
          <p:cNvSpPr/>
          <p:nvPr/>
        </p:nvSpPr>
        <p:spPr>
          <a:xfrm>
            <a:off x="226790" y="1692394"/>
            <a:ext cx="1606530" cy="461665"/>
          </a:xfrm>
          <a:prstGeom prst="rect">
            <a:avLst/>
          </a:prstGeom>
        </p:spPr>
        <p:txBody>
          <a:bodyPr wrap="none">
            <a:spAutoFit/>
          </a:bodyPr>
          <a:lstStyle/>
          <a:p>
            <a:pPr>
              <a:spcAft>
                <a:spcPts val="600"/>
              </a:spcAft>
            </a:pPr>
            <a:r>
              <a:rPr lang="en-GB" sz="2400" dirty="0">
                <a:solidFill>
                  <a:srgbClr val="63469A"/>
                </a:solidFill>
                <a:latin typeface="Public Sans Medium" pitchFamily="2" charset="0"/>
              </a:rPr>
              <a:t>Examples</a:t>
            </a:r>
          </a:p>
        </p:txBody>
      </p:sp>
    </p:spTree>
    <p:extLst>
      <p:ext uri="{BB962C8B-B14F-4D97-AF65-F5344CB8AC3E}">
        <p14:creationId xmlns:p14="http://schemas.microsoft.com/office/powerpoint/2010/main" val="263725002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D2637C-2E6C-4A33-B739-81180AEF1342}"/>
              </a:ext>
            </a:extLst>
          </p:cNvPr>
          <p:cNvSpPr>
            <a:spLocks noGrp="1"/>
          </p:cNvSpPr>
          <p:nvPr>
            <p:ph type="title"/>
          </p:nvPr>
        </p:nvSpPr>
        <p:spPr>
          <a:xfrm>
            <a:off x="321183" y="560388"/>
            <a:ext cx="10320147" cy="1325562"/>
          </a:xfrm>
        </p:spPr>
        <p:txBody>
          <a:bodyPr>
            <a:normAutofit/>
          </a:bodyPr>
          <a:lstStyle/>
          <a:p>
            <a:r>
              <a:rPr lang="en-GB" dirty="0">
                <a:latin typeface="Montserrat Medium" panose="00000600000000000000" pitchFamily="2" charset="0"/>
              </a:rPr>
              <a:t>Advanced Nursing Practice example</a:t>
            </a:r>
          </a:p>
        </p:txBody>
      </p:sp>
      <p:sp>
        <p:nvSpPr>
          <p:cNvPr id="3" name="Content Placeholder 2">
            <a:extLst>
              <a:ext uri="{FF2B5EF4-FFF2-40B4-BE49-F238E27FC236}">
                <a16:creationId xmlns:a16="http://schemas.microsoft.com/office/drawing/2014/main" id="{4B56C4C2-22A3-4B3F-AF43-244BFCFAFAAE}"/>
              </a:ext>
            </a:extLst>
          </p:cNvPr>
          <p:cNvSpPr>
            <a:spLocks noGrp="1"/>
          </p:cNvSpPr>
          <p:nvPr>
            <p:ph idx="1"/>
          </p:nvPr>
        </p:nvSpPr>
        <p:spPr>
          <a:xfrm>
            <a:off x="412623" y="2506663"/>
            <a:ext cx="9920097" cy="4351337"/>
          </a:xfrm>
        </p:spPr>
        <p:txBody>
          <a:bodyPr>
            <a:normAutofit/>
          </a:bodyPr>
          <a:lstStyle/>
          <a:p>
            <a:pPr algn="just"/>
            <a:r>
              <a:rPr lang="en-GB" sz="2000" dirty="0">
                <a:latin typeface="Public Sans Medium" pitchFamily="2" charset="0"/>
              </a:rPr>
              <a:t>An advanced clinical practitioner (nurse) is working on a multi-professional rota on the medical take, based mainly on the Acute Medical Unit. There are nursing staffing issues on AMU today due to sickness and vacancies and the Matron said in passing that they will need to also count you in the numbers today on AMU because if not the dashboard will be red. </a:t>
            </a:r>
          </a:p>
          <a:p>
            <a:pPr algn="just"/>
            <a:r>
              <a:rPr lang="en-GB" sz="2000" dirty="0">
                <a:latin typeface="Public Sans Medium" pitchFamily="2" charset="0"/>
              </a:rPr>
              <a:t>Standard 2f states that this shouldn’t happen and that a nurse can’t be counted twice. This includes those that are rostered on any multi-professional rota.     </a:t>
            </a:r>
          </a:p>
        </p:txBody>
      </p:sp>
    </p:spTree>
    <p:extLst>
      <p:ext uri="{BB962C8B-B14F-4D97-AF65-F5344CB8AC3E}">
        <p14:creationId xmlns:p14="http://schemas.microsoft.com/office/powerpoint/2010/main" val="114132516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ight Arrow 1">
            <a:extLst>
              <a:ext uri="{FF2B5EF4-FFF2-40B4-BE49-F238E27FC236}">
                <a16:creationId xmlns:a16="http://schemas.microsoft.com/office/drawing/2014/main" id="{3493CA5F-B474-4A75-9A17-04B28A593A5A}"/>
              </a:ext>
            </a:extLst>
          </p:cNvPr>
          <p:cNvSpPr/>
          <p:nvPr/>
        </p:nvSpPr>
        <p:spPr>
          <a:xfrm>
            <a:off x="226790" y="1745283"/>
            <a:ext cx="10848675" cy="425450"/>
          </a:xfrm>
          <a:prstGeom prst="rightArrow">
            <a:avLst>
              <a:gd name="adj1" fmla="val 100000"/>
              <a:gd name="adj2" fmla="val 55970"/>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latin typeface="Lato Light" panose="020F0502020204030203" pitchFamily="34" charset="0"/>
            </a:endParaRPr>
          </a:p>
        </p:txBody>
      </p:sp>
      <p:grpSp>
        <p:nvGrpSpPr>
          <p:cNvPr id="5" name="Group 4">
            <a:extLst>
              <a:ext uri="{FF2B5EF4-FFF2-40B4-BE49-F238E27FC236}">
                <a16:creationId xmlns:a16="http://schemas.microsoft.com/office/drawing/2014/main" id="{9798E34F-1268-4E0A-A88C-AB0068FE638A}"/>
              </a:ext>
            </a:extLst>
          </p:cNvPr>
          <p:cNvGrpSpPr/>
          <p:nvPr/>
        </p:nvGrpSpPr>
        <p:grpSpPr>
          <a:xfrm>
            <a:off x="1004799" y="973675"/>
            <a:ext cx="1263683" cy="1263683"/>
            <a:chOff x="6203917" y="6068451"/>
            <a:chExt cx="2527366" cy="2527366"/>
          </a:xfrm>
        </p:grpSpPr>
        <p:sp>
          <p:nvSpPr>
            <p:cNvPr id="6" name="Teardrop 5">
              <a:extLst>
                <a:ext uri="{FF2B5EF4-FFF2-40B4-BE49-F238E27FC236}">
                  <a16:creationId xmlns:a16="http://schemas.microsoft.com/office/drawing/2014/main" id="{2CF094CD-2BC4-466C-80C4-DD1A4AFB72CC}"/>
                </a:ext>
              </a:extLst>
            </p:cNvPr>
            <p:cNvSpPr/>
            <p:nvPr/>
          </p:nvSpPr>
          <p:spPr>
            <a:xfrm rot="8100000">
              <a:off x="6203917" y="6068451"/>
              <a:ext cx="2527366" cy="2527366"/>
            </a:xfrm>
            <a:prstGeom prst="teardrop">
              <a:avLst>
                <a:gd name="adj" fmla="val 118365"/>
              </a:avLst>
            </a:prstGeom>
            <a:solidFill>
              <a:srgbClr val="F7B20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latin typeface="Montserrat Medium" panose="00000600000000000000" pitchFamily="2" charset="0"/>
              </a:endParaRPr>
            </a:p>
          </p:txBody>
        </p:sp>
        <p:sp useBgFill="1">
          <p:nvSpPr>
            <p:cNvPr id="7" name="Oval 6">
              <a:extLst>
                <a:ext uri="{FF2B5EF4-FFF2-40B4-BE49-F238E27FC236}">
                  <a16:creationId xmlns:a16="http://schemas.microsoft.com/office/drawing/2014/main" id="{4A11AD49-3732-4F14-8333-35EFF565B868}"/>
                </a:ext>
              </a:extLst>
            </p:cNvPr>
            <p:cNvSpPr/>
            <p:nvPr/>
          </p:nvSpPr>
          <p:spPr>
            <a:xfrm>
              <a:off x="6369481" y="6230072"/>
              <a:ext cx="2194970" cy="219497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latin typeface="Montserrat Medium" panose="00000600000000000000" pitchFamily="2" charset="0"/>
              </a:endParaRPr>
            </a:p>
          </p:txBody>
        </p:sp>
      </p:grpSp>
      <p:sp>
        <p:nvSpPr>
          <p:cNvPr id="13" name="Rectangle 12">
            <a:extLst>
              <a:ext uri="{FF2B5EF4-FFF2-40B4-BE49-F238E27FC236}">
                <a16:creationId xmlns:a16="http://schemas.microsoft.com/office/drawing/2014/main" id="{9C19C19D-7CFB-486A-9F11-C472D4174890}"/>
              </a:ext>
            </a:extLst>
          </p:cNvPr>
          <p:cNvSpPr/>
          <p:nvPr/>
        </p:nvSpPr>
        <p:spPr>
          <a:xfrm>
            <a:off x="132520" y="2783904"/>
            <a:ext cx="3008245" cy="761115"/>
          </a:xfrm>
          <a:prstGeom prst="rect">
            <a:avLst/>
          </a:prstGeom>
          <a:solidFill>
            <a:srgbClr val="F7B20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latin typeface="Lato Light" panose="020F0502020204030203" pitchFamily="34" charset="0"/>
            </a:endParaRPr>
          </a:p>
        </p:txBody>
      </p:sp>
      <p:sp>
        <p:nvSpPr>
          <p:cNvPr id="14" name="Rectangle 13">
            <a:extLst>
              <a:ext uri="{FF2B5EF4-FFF2-40B4-BE49-F238E27FC236}">
                <a16:creationId xmlns:a16="http://schemas.microsoft.com/office/drawing/2014/main" id="{AA217CC9-C205-4523-850D-B52AD3D8C221}"/>
              </a:ext>
            </a:extLst>
          </p:cNvPr>
          <p:cNvSpPr/>
          <p:nvPr/>
        </p:nvSpPr>
        <p:spPr>
          <a:xfrm>
            <a:off x="132520" y="3538913"/>
            <a:ext cx="3008245" cy="3116237"/>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400" dirty="0">
                <a:solidFill>
                  <a:schemeClr val="tx1">
                    <a:lumMod val="85000"/>
                    <a:lumOff val="15000"/>
                  </a:schemeClr>
                </a:solidFill>
                <a:latin typeface="Public Sans Medium" pitchFamily="2" charset="0"/>
              </a:rPr>
              <a:t>Standards 2 – Establishments meet demand, are reviewed &amp; reported to board who are accountable</a:t>
            </a:r>
          </a:p>
          <a:p>
            <a:endParaRPr lang="en-GB" sz="1400" dirty="0">
              <a:solidFill>
                <a:schemeClr val="tx1">
                  <a:lumMod val="85000"/>
                  <a:lumOff val="15000"/>
                </a:schemeClr>
              </a:solidFill>
              <a:latin typeface="Public Sans Medium" pitchFamily="2" charset="0"/>
            </a:endParaRPr>
          </a:p>
          <a:p>
            <a:r>
              <a:rPr lang="en-GB" sz="1400" dirty="0">
                <a:solidFill>
                  <a:schemeClr val="tx1">
                    <a:lumMod val="85000"/>
                    <a:lumOff val="15000"/>
                  </a:schemeClr>
                </a:solidFill>
                <a:latin typeface="Public Sans Medium" pitchFamily="2" charset="0"/>
              </a:rPr>
              <a:t>2b – workforce data review, at least monthly</a:t>
            </a:r>
          </a:p>
          <a:p>
            <a:r>
              <a:rPr lang="en-GB" sz="1400" dirty="0">
                <a:solidFill>
                  <a:schemeClr val="tx1">
                    <a:lumMod val="85000"/>
                    <a:lumOff val="15000"/>
                  </a:schemeClr>
                </a:solidFill>
                <a:latin typeface="Public Sans Medium" pitchFamily="2" charset="0"/>
              </a:rPr>
              <a:t>2f – Double counting: for example if on a multi-prof rota shouldn’t also be counted in nursing numbers for that clinical area. </a:t>
            </a:r>
          </a:p>
          <a:p>
            <a:r>
              <a:rPr lang="en-GB" sz="1400" dirty="0">
                <a:solidFill>
                  <a:schemeClr val="tx1">
                    <a:lumMod val="85000"/>
                    <a:lumOff val="15000"/>
                  </a:schemeClr>
                </a:solidFill>
                <a:latin typeface="Public Sans Medium" pitchFamily="2" charset="0"/>
              </a:rPr>
              <a:t>2h – Students are supernumerary</a:t>
            </a:r>
          </a:p>
          <a:p>
            <a:endParaRPr lang="en-GB" sz="1400" dirty="0">
              <a:solidFill>
                <a:schemeClr val="tx1">
                  <a:lumMod val="85000"/>
                  <a:lumOff val="15000"/>
                </a:schemeClr>
              </a:solidFill>
              <a:latin typeface="Public Sans Medium" pitchFamily="2" charset="0"/>
            </a:endParaRPr>
          </a:p>
          <a:p>
            <a:r>
              <a:rPr lang="en-GB" sz="1400" dirty="0">
                <a:solidFill>
                  <a:schemeClr val="tx1">
                    <a:lumMod val="85000"/>
                    <a:lumOff val="15000"/>
                  </a:schemeClr>
                </a:solidFill>
                <a:latin typeface="Public Sans Medium" pitchFamily="2" charset="0"/>
              </a:rPr>
              <a:t>Standard 9 - Substantive 80%+</a:t>
            </a:r>
          </a:p>
        </p:txBody>
      </p:sp>
      <p:sp>
        <p:nvSpPr>
          <p:cNvPr id="16" name="Rectangle 15">
            <a:extLst>
              <a:ext uri="{FF2B5EF4-FFF2-40B4-BE49-F238E27FC236}">
                <a16:creationId xmlns:a16="http://schemas.microsoft.com/office/drawing/2014/main" id="{120E8491-2602-495C-BEB1-370A12A0F910}"/>
              </a:ext>
            </a:extLst>
          </p:cNvPr>
          <p:cNvSpPr/>
          <p:nvPr/>
        </p:nvSpPr>
        <p:spPr>
          <a:xfrm>
            <a:off x="132520" y="6655151"/>
            <a:ext cx="3008245" cy="114817"/>
          </a:xfrm>
          <a:prstGeom prst="rect">
            <a:avLst/>
          </a:prstGeom>
          <a:solidFill>
            <a:srgbClr val="F7B20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latin typeface="Lato Light" panose="020F0502020204030203" pitchFamily="34" charset="0"/>
            </a:endParaRPr>
          </a:p>
        </p:txBody>
      </p:sp>
      <p:sp>
        <p:nvSpPr>
          <p:cNvPr id="21" name="Rectangle 20">
            <a:extLst>
              <a:ext uri="{FF2B5EF4-FFF2-40B4-BE49-F238E27FC236}">
                <a16:creationId xmlns:a16="http://schemas.microsoft.com/office/drawing/2014/main" id="{F0B6CA26-C01D-4D29-A155-ED92C1C7F98C}"/>
              </a:ext>
            </a:extLst>
          </p:cNvPr>
          <p:cNvSpPr/>
          <p:nvPr/>
        </p:nvSpPr>
        <p:spPr>
          <a:xfrm>
            <a:off x="413841" y="2992132"/>
            <a:ext cx="2445601" cy="338554"/>
          </a:xfrm>
          <a:prstGeom prst="rect">
            <a:avLst/>
          </a:prstGeom>
        </p:spPr>
        <p:txBody>
          <a:bodyPr wrap="square">
            <a:spAutoFit/>
          </a:bodyPr>
          <a:lstStyle/>
          <a:p>
            <a:pPr algn="ctr"/>
            <a:r>
              <a:rPr lang="en-GB" sz="1600" dirty="0">
                <a:solidFill>
                  <a:schemeClr val="bg1"/>
                </a:solidFill>
                <a:latin typeface="Montserrat Medium" panose="00000600000000000000" pitchFamily="2" charset="0"/>
              </a:rPr>
              <a:t>Clinical pillars</a:t>
            </a:r>
          </a:p>
        </p:txBody>
      </p:sp>
      <p:sp>
        <p:nvSpPr>
          <p:cNvPr id="23" name="Title 1">
            <a:extLst>
              <a:ext uri="{FF2B5EF4-FFF2-40B4-BE49-F238E27FC236}">
                <a16:creationId xmlns:a16="http://schemas.microsoft.com/office/drawing/2014/main" id="{B148D0FB-C9F8-4F5E-9999-014CFB883013}"/>
              </a:ext>
            </a:extLst>
          </p:cNvPr>
          <p:cNvSpPr>
            <a:spLocks noGrp="1"/>
          </p:cNvSpPr>
          <p:nvPr>
            <p:ph type="title"/>
          </p:nvPr>
        </p:nvSpPr>
        <p:spPr>
          <a:xfrm>
            <a:off x="193482" y="19175"/>
            <a:ext cx="9692640" cy="810694"/>
          </a:xfrm>
        </p:spPr>
        <p:txBody>
          <a:bodyPr/>
          <a:lstStyle/>
          <a:p>
            <a:r>
              <a:rPr lang="en-GB" dirty="0">
                <a:latin typeface="Montserrat Medium" panose="00000600000000000000" pitchFamily="2" charset="0"/>
              </a:rPr>
              <a:t>Advanced Nursing Practice</a:t>
            </a:r>
          </a:p>
        </p:txBody>
      </p:sp>
      <p:grpSp>
        <p:nvGrpSpPr>
          <p:cNvPr id="25" name="Group 24">
            <a:extLst>
              <a:ext uri="{FF2B5EF4-FFF2-40B4-BE49-F238E27FC236}">
                <a16:creationId xmlns:a16="http://schemas.microsoft.com/office/drawing/2014/main" id="{2289B794-32F8-40A1-A4E7-F516F011C889}"/>
              </a:ext>
            </a:extLst>
          </p:cNvPr>
          <p:cNvGrpSpPr/>
          <p:nvPr/>
        </p:nvGrpSpPr>
        <p:grpSpPr>
          <a:xfrm>
            <a:off x="4832317" y="968746"/>
            <a:ext cx="1263683" cy="1263683"/>
            <a:chOff x="6203917" y="6068451"/>
            <a:chExt cx="2527366" cy="2527366"/>
          </a:xfrm>
          <a:solidFill>
            <a:srgbClr val="DD1778"/>
          </a:solidFill>
        </p:grpSpPr>
        <p:sp>
          <p:nvSpPr>
            <p:cNvPr id="26" name="Teardrop 25">
              <a:extLst>
                <a:ext uri="{FF2B5EF4-FFF2-40B4-BE49-F238E27FC236}">
                  <a16:creationId xmlns:a16="http://schemas.microsoft.com/office/drawing/2014/main" id="{C144D855-1254-4738-9275-A92B7C573350}"/>
                </a:ext>
              </a:extLst>
            </p:cNvPr>
            <p:cNvSpPr/>
            <p:nvPr/>
          </p:nvSpPr>
          <p:spPr>
            <a:xfrm rot="8100000">
              <a:off x="6203917" y="6068451"/>
              <a:ext cx="2527366" cy="2527366"/>
            </a:xfrm>
            <a:prstGeom prst="teardrop">
              <a:avLst>
                <a:gd name="adj" fmla="val 118365"/>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latin typeface="Montserrat Medium" panose="00000600000000000000" pitchFamily="2" charset="0"/>
              </a:endParaRPr>
            </a:p>
          </p:txBody>
        </p:sp>
        <p:sp>
          <p:nvSpPr>
            <p:cNvPr id="27" name="Oval 26">
              <a:extLst>
                <a:ext uri="{FF2B5EF4-FFF2-40B4-BE49-F238E27FC236}">
                  <a16:creationId xmlns:a16="http://schemas.microsoft.com/office/drawing/2014/main" id="{A5E40590-AC8D-43B9-B027-6867A7D81801}"/>
                </a:ext>
              </a:extLst>
            </p:cNvPr>
            <p:cNvSpPr/>
            <p:nvPr/>
          </p:nvSpPr>
          <p:spPr>
            <a:xfrm>
              <a:off x="6369481" y="6230072"/>
              <a:ext cx="2194970" cy="219497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latin typeface="Montserrat Medium" panose="00000600000000000000" pitchFamily="2" charset="0"/>
              </a:endParaRPr>
            </a:p>
          </p:txBody>
        </p:sp>
      </p:grpSp>
      <p:sp>
        <p:nvSpPr>
          <p:cNvPr id="28" name="Rectangle 27">
            <a:extLst>
              <a:ext uri="{FF2B5EF4-FFF2-40B4-BE49-F238E27FC236}">
                <a16:creationId xmlns:a16="http://schemas.microsoft.com/office/drawing/2014/main" id="{5F23AB75-79B0-4E7B-8F91-6FA5C29FC81C}"/>
              </a:ext>
            </a:extLst>
          </p:cNvPr>
          <p:cNvSpPr/>
          <p:nvPr/>
        </p:nvSpPr>
        <p:spPr>
          <a:xfrm>
            <a:off x="3918518" y="2775172"/>
            <a:ext cx="3008245" cy="761115"/>
          </a:xfrm>
          <a:prstGeom prst="rect">
            <a:avLst/>
          </a:prstGeom>
          <a:solidFill>
            <a:srgbClr val="DD177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latin typeface="Lato Light" panose="020F0502020204030203" pitchFamily="34" charset="0"/>
            </a:endParaRPr>
          </a:p>
        </p:txBody>
      </p:sp>
      <p:sp>
        <p:nvSpPr>
          <p:cNvPr id="29" name="Rectangle 28">
            <a:extLst>
              <a:ext uri="{FF2B5EF4-FFF2-40B4-BE49-F238E27FC236}">
                <a16:creationId xmlns:a16="http://schemas.microsoft.com/office/drawing/2014/main" id="{FCE34BB3-90D9-403A-8C4D-F65AAD218320}"/>
              </a:ext>
            </a:extLst>
          </p:cNvPr>
          <p:cNvSpPr/>
          <p:nvPr/>
        </p:nvSpPr>
        <p:spPr>
          <a:xfrm>
            <a:off x="3918518" y="3512839"/>
            <a:ext cx="3008245" cy="3257127"/>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400" dirty="0">
                <a:solidFill>
                  <a:schemeClr val="tx1">
                    <a:lumMod val="85000"/>
                    <a:lumOff val="15000"/>
                  </a:schemeClr>
                </a:solidFill>
                <a:latin typeface="Public Sans Medium" pitchFamily="2" charset="0"/>
              </a:rPr>
              <a:t>Standard 5a – Registered Nurse Lead for nursing teams.</a:t>
            </a:r>
          </a:p>
          <a:p>
            <a:r>
              <a:rPr lang="en-GB" sz="1400" dirty="0">
                <a:solidFill>
                  <a:schemeClr val="tx1">
                    <a:lumMod val="85000"/>
                    <a:lumOff val="15000"/>
                  </a:schemeClr>
                </a:solidFill>
                <a:latin typeface="Public Sans Medium" pitchFamily="2" charset="0"/>
              </a:rPr>
              <a:t>b - link to nursing leadership essential e.g. if part of wider MDT team/ rota.  </a:t>
            </a:r>
          </a:p>
          <a:p>
            <a:endParaRPr lang="en-GB" sz="1400" dirty="0">
              <a:solidFill>
                <a:schemeClr val="tx1">
                  <a:lumMod val="85000"/>
                  <a:lumOff val="15000"/>
                </a:schemeClr>
              </a:solidFill>
              <a:latin typeface="Public Sans Medium" pitchFamily="2" charset="0"/>
            </a:endParaRPr>
          </a:p>
          <a:p>
            <a:r>
              <a:rPr lang="en-GB" sz="1400" dirty="0">
                <a:solidFill>
                  <a:schemeClr val="tx1">
                    <a:lumMod val="85000"/>
                    <a:lumOff val="15000"/>
                  </a:schemeClr>
                </a:solidFill>
                <a:latin typeface="Public Sans Medium" pitchFamily="2" charset="0"/>
              </a:rPr>
              <a:t>Standard 6 – Time to lead</a:t>
            </a:r>
          </a:p>
          <a:p>
            <a:r>
              <a:rPr lang="en-GB" sz="1400" dirty="0">
                <a:solidFill>
                  <a:schemeClr val="tx1">
                    <a:lumMod val="85000"/>
                    <a:lumOff val="15000"/>
                  </a:schemeClr>
                </a:solidFill>
                <a:latin typeface="Public Sans Medium" pitchFamily="2" charset="0"/>
              </a:rPr>
              <a:t>6a,b Leadership parts of job plan should be supervisory &amp; not in the numbers. </a:t>
            </a:r>
          </a:p>
          <a:p>
            <a:r>
              <a:rPr lang="en-GB" sz="1400" dirty="0">
                <a:solidFill>
                  <a:schemeClr val="tx1">
                    <a:lumMod val="85000"/>
                    <a:lumOff val="15000"/>
                  </a:schemeClr>
                </a:solidFill>
                <a:latin typeface="Public Sans Medium" pitchFamily="2" charset="0"/>
              </a:rPr>
              <a:t>6c – Role within leadership team needs to be included in job descriptions.   </a:t>
            </a:r>
          </a:p>
          <a:p>
            <a:endParaRPr lang="en-GB" sz="1400" dirty="0">
              <a:solidFill>
                <a:schemeClr val="tx1">
                  <a:lumMod val="85000"/>
                  <a:lumOff val="15000"/>
                </a:schemeClr>
              </a:solidFill>
              <a:latin typeface="Public Sans Medium" pitchFamily="2" charset="0"/>
            </a:endParaRPr>
          </a:p>
        </p:txBody>
      </p:sp>
      <p:sp>
        <p:nvSpPr>
          <p:cNvPr id="30" name="Rectangle 29">
            <a:extLst>
              <a:ext uri="{FF2B5EF4-FFF2-40B4-BE49-F238E27FC236}">
                <a16:creationId xmlns:a16="http://schemas.microsoft.com/office/drawing/2014/main" id="{F44F9551-BC92-4DC2-8354-F7C3C2C074CD}"/>
              </a:ext>
            </a:extLst>
          </p:cNvPr>
          <p:cNvSpPr/>
          <p:nvPr/>
        </p:nvSpPr>
        <p:spPr>
          <a:xfrm>
            <a:off x="3918518" y="6655150"/>
            <a:ext cx="3008245" cy="114817"/>
          </a:xfrm>
          <a:prstGeom prst="rect">
            <a:avLst/>
          </a:prstGeom>
          <a:solidFill>
            <a:srgbClr val="DD177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latin typeface="Lato Light" panose="020F0502020204030203" pitchFamily="34" charset="0"/>
            </a:endParaRPr>
          </a:p>
        </p:txBody>
      </p:sp>
      <p:grpSp>
        <p:nvGrpSpPr>
          <p:cNvPr id="31" name="Group 30">
            <a:extLst>
              <a:ext uri="{FF2B5EF4-FFF2-40B4-BE49-F238E27FC236}">
                <a16:creationId xmlns:a16="http://schemas.microsoft.com/office/drawing/2014/main" id="{6711690D-59CB-4E72-B08A-0A52953F4E58}"/>
              </a:ext>
            </a:extLst>
          </p:cNvPr>
          <p:cNvGrpSpPr/>
          <p:nvPr/>
        </p:nvGrpSpPr>
        <p:grpSpPr>
          <a:xfrm>
            <a:off x="8561737" y="975964"/>
            <a:ext cx="1263683" cy="1263683"/>
            <a:chOff x="6203917" y="6068451"/>
            <a:chExt cx="2527366" cy="2527366"/>
          </a:xfrm>
          <a:solidFill>
            <a:srgbClr val="63469A"/>
          </a:solidFill>
        </p:grpSpPr>
        <p:sp>
          <p:nvSpPr>
            <p:cNvPr id="32" name="Teardrop 31">
              <a:extLst>
                <a:ext uri="{FF2B5EF4-FFF2-40B4-BE49-F238E27FC236}">
                  <a16:creationId xmlns:a16="http://schemas.microsoft.com/office/drawing/2014/main" id="{B76FDB88-1462-4758-A51B-5357ED6A98BA}"/>
                </a:ext>
              </a:extLst>
            </p:cNvPr>
            <p:cNvSpPr/>
            <p:nvPr/>
          </p:nvSpPr>
          <p:spPr>
            <a:xfrm rot="8100000">
              <a:off x="6203917" y="6068451"/>
              <a:ext cx="2527366" cy="2527366"/>
            </a:xfrm>
            <a:prstGeom prst="teardrop">
              <a:avLst>
                <a:gd name="adj" fmla="val 118365"/>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latin typeface="Montserrat Medium" panose="00000600000000000000" pitchFamily="2" charset="0"/>
              </a:endParaRPr>
            </a:p>
          </p:txBody>
        </p:sp>
        <p:sp>
          <p:nvSpPr>
            <p:cNvPr id="33" name="Oval 32">
              <a:extLst>
                <a:ext uri="{FF2B5EF4-FFF2-40B4-BE49-F238E27FC236}">
                  <a16:creationId xmlns:a16="http://schemas.microsoft.com/office/drawing/2014/main" id="{65FF536B-399B-435C-8180-3DED53BDB507}"/>
                </a:ext>
              </a:extLst>
            </p:cNvPr>
            <p:cNvSpPr/>
            <p:nvPr/>
          </p:nvSpPr>
          <p:spPr>
            <a:xfrm>
              <a:off x="6369481" y="6230072"/>
              <a:ext cx="2194970" cy="219497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latin typeface="Montserrat Medium" panose="00000600000000000000" pitchFamily="2" charset="0"/>
              </a:endParaRPr>
            </a:p>
          </p:txBody>
        </p:sp>
      </p:grpSp>
      <p:sp>
        <p:nvSpPr>
          <p:cNvPr id="34" name="Rectangle 33">
            <a:extLst>
              <a:ext uri="{FF2B5EF4-FFF2-40B4-BE49-F238E27FC236}">
                <a16:creationId xmlns:a16="http://schemas.microsoft.com/office/drawing/2014/main" id="{C33C35A6-034F-4484-A9D1-DE26C37074CD}"/>
              </a:ext>
            </a:extLst>
          </p:cNvPr>
          <p:cNvSpPr/>
          <p:nvPr/>
        </p:nvSpPr>
        <p:spPr>
          <a:xfrm>
            <a:off x="7689457" y="2775172"/>
            <a:ext cx="3008245" cy="761115"/>
          </a:xfrm>
          <a:prstGeom prst="rect">
            <a:avLst/>
          </a:prstGeom>
          <a:solidFill>
            <a:srgbClr val="63469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latin typeface="Lato Light" panose="020F0502020204030203" pitchFamily="34" charset="0"/>
            </a:endParaRPr>
          </a:p>
        </p:txBody>
      </p:sp>
      <p:sp>
        <p:nvSpPr>
          <p:cNvPr id="35" name="Rectangle 34">
            <a:extLst>
              <a:ext uri="{FF2B5EF4-FFF2-40B4-BE49-F238E27FC236}">
                <a16:creationId xmlns:a16="http://schemas.microsoft.com/office/drawing/2014/main" id="{8E0E91C9-2650-4F5C-A399-96560AD4541C}"/>
              </a:ext>
            </a:extLst>
          </p:cNvPr>
          <p:cNvSpPr/>
          <p:nvPr/>
        </p:nvSpPr>
        <p:spPr>
          <a:xfrm>
            <a:off x="7689457" y="3512840"/>
            <a:ext cx="3008245" cy="3125836"/>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400" dirty="0">
                <a:solidFill>
                  <a:schemeClr val="tx1">
                    <a:lumMod val="85000"/>
                    <a:lumOff val="15000"/>
                  </a:schemeClr>
                </a:solidFill>
                <a:latin typeface="Public Sans Medium" pitchFamily="2" charset="0"/>
              </a:rPr>
              <a:t>Standard 7 – Practice development including CPD and Clinical Supervision</a:t>
            </a:r>
          </a:p>
          <a:p>
            <a:endParaRPr lang="en-GB" sz="1400" dirty="0">
              <a:solidFill>
                <a:schemeClr val="tx1">
                  <a:lumMod val="85000"/>
                  <a:lumOff val="15000"/>
                </a:schemeClr>
              </a:solidFill>
              <a:latin typeface="Public Sans Medium" pitchFamily="2" charset="0"/>
            </a:endParaRPr>
          </a:p>
          <a:p>
            <a:r>
              <a:rPr lang="en-GB" sz="1400" dirty="0">
                <a:solidFill>
                  <a:schemeClr val="tx1">
                    <a:lumMod val="85000"/>
                    <a:lumOff val="15000"/>
                  </a:schemeClr>
                </a:solidFill>
                <a:latin typeface="Public Sans Medium" pitchFamily="2" charset="0"/>
              </a:rPr>
              <a:t>Standard 8 – Uplift</a:t>
            </a:r>
          </a:p>
          <a:p>
            <a:r>
              <a:rPr lang="en-GB" sz="1400" dirty="0">
                <a:solidFill>
                  <a:schemeClr val="tx1">
                    <a:lumMod val="85000"/>
                    <a:lumOff val="15000"/>
                  </a:schemeClr>
                </a:solidFill>
                <a:latin typeface="Public Sans Medium" pitchFamily="2" charset="0"/>
              </a:rPr>
              <a:t>8b set’s out what must be considered </a:t>
            </a:r>
          </a:p>
          <a:p>
            <a:r>
              <a:rPr lang="en-GB" sz="1400" dirty="0">
                <a:solidFill>
                  <a:schemeClr val="tx1">
                    <a:lumMod val="85000"/>
                    <a:lumOff val="15000"/>
                  </a:schemeClr>
                </a:solidFill>
                <a:latin typeface="Public Sans Medium" pitchFamily="2" charset="0"/>
              </a:rPr>
              <a:t>8c professional judgement </a:t>
            </a:r>
          </a:p>
          <a:p>
            <a:endParaRPr lang="en-GB" sz="1400" dirty="0">
              <a:solidFill>
                <a:schemeClr val="tx1">
                  <a:lumMod val="85000"/>
                  <a:lumOff val="15000"/>
                </a:schemeClr>
              </a:solidFill>
              <a:latin typeface="Public Sans Medium" pitchFamily="2" charset="0"/>
            </a:endParaRPr>
          </a:p>
          <a:p>
            <a:r>
              <a:rPr lang="en-GB" sz="1400" dirty="0">
                <a:solidFill>
                  <a:schemeClr val="tx1">
                    <a:lumMod val="85000"/>
                    <a:lumOff val="15000"/>
                  </a:schemeClr>
                </a:solidFill>
                <a:latin typeface="Public Sans Medium" pitchFamily="2" charset="0"/>
              </a:rPr>
              <a:t>Standard 10 – CPD – appropriately prepared and work within scope of practice </a:t>
            </a:r>
          </a:p>
        </p:txBody>
      </p:sp>
      <p:sp>
        <p:nvSpPr>
          <p:cNvPr id="36" name="Rectangle 35">
            <a:extLst>
              <a:ext uri="{FF2B5EF4-FFF2-40B4-BE49-F238E27FC236}">
                <a16:creationId xmlns:a16="http://schemas.microsoft.com/office/drawing/2014/main" id="{0E09CC30-C0CB-4B06-BB4B-35CEF56DC9C7}"/>
              </a:ext>
            </a:extLst>
          </p:cNvPr>
          <p:cNvSpPr/>
          <p:nvPr/>
        </p:nvSpPr>
        <p:spPr>
          <a:xfrm>
            <a:off x="7704516" y="6655149"/>
            <a:ext cx="3008245" cy="114817"/>
          </a:xfrm>
          <a:prstGeom prst="rect">
            <a:avLst/>
          </a:prstGeom>
          <a:solidFill>
            <a:srgbClr val="63469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latin typeface="Lato Light" panose="020F0502020204030203" pitchFamily="34" charset="0"/>
            </a:endParaRPr>
          </a:p>
        </p:txBody>
      </p:sp>
      <p:sp>
        <p:nvSpPr>
          <p:cNvPr id="37" name="Rectangle 36">
            <a:extLst>
              <a:ext uri="{FF2B5EF4-FFF2-40B4-BE49-F238E27FC236}">
                <a16:creationId xmlns:a16="http://schemas.microsoft.com/office/drawing/2014/main" id="{5C5FC932-1430-4BAC-A5B5-21B1C5C7D557}"/>
              </a:ext>
            </a:extLst>
          </p:cNvPr>
          <p:cNvSpPr/>
          <p:nvPr/>
        </p:nvSpPr>
        <p:spPr>
          <a:xfrm>
            <a:off x="4199839" y="2979169"/>
            <a:ext cx="2445601" cy="338554"/>
          </a:xfrm>
          <a:prstGeom prst="rect">
            <a:avLst/>
          </a:prstGeom>
        </p:spPr>
        <p:txBody>
          <a:bodyPr wrap="square">
            <a:spAutoFit/>
          </a:bodyPr>
          <a:lstStyle/>
          <a:p>
            <a:pPr algn="ctr"/>
            <a:r>
              <a:rPr lang="en-GB" sz="1600" dirty="0">
                <a:solidFill>
                  <a:schemeClr val="bg1"/>
                </a:solidFill>
                <a:latin typeface="Montserrat Medium" panose="00000600000000000000" pitchFamily="2" charset="0"/>
              </a:rPr>
              <a:t>Leadership pillars</a:t>
            </a:r>
          </a:p>
        </p:txBody>
      </p:sp>
      <p:sp>
        <p:nvSpPr>
          <p:cNvPr id="38" name="Rectangle 37">
            <a:extLst>
              <a:ext uri="{FF2B5EF4-FFF2-40B4-BE49-F238E27FC236}">
                <a16:creationId xmlns:a16="http://schemas.microsoft.com/office/drawing/2014/main" id="{3CD19617-3ABC-417A-B255-847A863BFFD6}"/>
              </a:ext>
            </a:extLst>
          </p:cNvPr>
          <p:cNvSpPr/>
          <p:nvPr/>
        </p:nvSpPr>
        <p:spPr>
          <a:xfrm>
            <a:off x="7970460" y="2876299"/>
            <a:ext cx="2445601" cy="584775"/>
          </a:xfrm>
          <a:prstGeom prst="rect">
            <a:avLst/>
          </a:prstGeom>
          <a:solidFill>
            <a:srgbClr val="63469A"/>
          </a:solidFill>
        </p:spPr>
        <p:txBody>
          <a:bodyPr wrap="square">
            <a:spAutoFit/>
          </a:bodyPr>
          <a:lstStyle/>
          <a:p>
            <a:pPr algn="ctr"/>
            <a:r>
              <a:rPr lang="en-GB" sz="1600" dirty="0">
                <a:solidFill>
                  <a:schemeClr val="bg1"/>
                </a:solidFill>
                <a:latin typeface="Montserrat Medium" panose="00000600000000000000" pitchFamily="2" charset="0"/>
              </a:rPr>
              <a:t>Education &amp; research pillars</a:t>
            </a:r>
          </a:p>
        </p:txBody>
      </p:sp>
    </p:spTree>
    <p:extLst>
      <p:ext uri="{BB962C8B-B14F-4D97-AF65-F5344CB8AC3E}">
        <p14:creationId xmlns:p14="http://schemas.microsoft.com/office/powerpoint/2010/main" val="218096256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687272-A02E-426F-948D-A02A7912A614}"/>
              </a:ext>
            </a:extLst>
          </p:cNvPr>
          <p:cNvSpPr>
            <a:spLocks noGrp="1"/>
          </p:cNvSpPr>
          <p:nvPr>
            <p:ph type="title"/>
          </p:nvPr>
        </p:nvSpPr>
        <p:spPr>
          <a:xfrm>
            <a:off x="713232" y="377190"/>
            <a:ext cx="9692640" cy="1325562"/>
          </a:xfrm>
        </p:spPr>
        <p:txBody>
          <a:bodyPr>
            <a:normAutofit/>
          </a:bodyPr>
          <a:lstStyle/>
          <a:p>
            <a:r>
              <a:rPr lang="en-GB" dirty="0">
                <a:latin typeface="Montserrat Medium" panose="00000600000000000000" pitchFamily="2" charset="0"/>
              </a:rPr>
              <a:t>Justice and Forensic Settings</a:t>
            </a:r>
          </a:p>
        </p:txBody>
      </p:sp>
      <p:sp>
        <p:nvSpPr>
          <p:cNvPr id="3" name="Content Placeholder 2">
            <a:extLst>
              <a:ext uri="{FF2B5EF4-FFF2-40B4-BE49-F238E27FC236}">
                <a16:creationId xmlns:a16="http://schemas.microsoft.com/office/drawing/2014/main" id="{3DC6E862-8B75-4F4D-A572-68734BEF7265}"/>
              </a:ext>
            </a:extLst>
          </p:cNvPr>
          <p:cNvSpPr>
            <a:spLocks noGrp="1"/>
          </p:cNvSpPr>
          <p:nvPr>
            <p:ph idx="1"/>
          </p:nvPr>
        </p:nvSpPr>
        <p:spPr>
          <a:xfrm>
            <a:off x="713232" y="2000250"/>
            <a:ext cx="8595360" cy="3609975"/>
          </a:xfrm>
        </p:spPr>
        <p:txBody>
          <a:bodyPr>
            <a:normAutofit/>
          </a:bodyPr>
          <a:lstStyle/>
          <a:p>
            <a:r>
              <a:rPr lang="en-GB" sz="2000" dirty="0">
                <a:latin typeface="Public Sans Medium" pitchFamily="2" charset="0"/>
              </a:rPr>
              <a:t>Police custody</a:t>
            </a:r>
          </a:p>
          <a:p>
            <a:r>
              <a:rPr lang="en-GB" sz="2000" dirty="0">
                <a:latin typeface="Public Sans Medium" pitchFamily="2" charset="0"/>
              </a:rPr>
              <a:t>Prison</a:t>
            </a:r>
          </a:p>
          <a:p>
            <a:r>
              <a:rPr lang="en-GB" sz="2000" dirty="0">
                <a:latin typeface="Public Sans Medium" pitchFamily="2" charset="0"/>
              </a:rPr>
              <a:t>Court</a:t>
            </a:r>
          </a:p>
          <a:p>
            <a:r>
              <a:rPr lang="en-GB" sz="2000" dirty="0">
                <a:latin typeface="Public Sans Medium" pitchFamily="2" charset="0"/>
              </a:rPr>
              <a:t>Sexual Assault Referral Centres</a:t>
            </a:r>
          </a:p>
          <a:p>
            <a:r>
              <a:rPr lang="en-GB" sz="2000" dirty="0">
                <a:latin typeface="Public Sans Medium" pitchFamily="2" charset="0"/>
              </a:rPr>
              <a:t>Substance use services</a:t>
            </a:r>
          </a:p>
          <a:p>
            <a:r>
              <a:rPr lang="en-GB" sz="2000" dirty="0">
                <a:latin typeface="Public Sans Medium" pitchFamily="2" charset="0"/>
              </a:rPr>
              <a:t>Low, medium and high secure forensic mental health services</a:t>
            </a:r>
          </a:p>
          <a:p>
            <a:r>
              <a:rPr lang="en-GB" sz="2000" dirty="0">
                <a:latin typeface="Public Sans Medium" pitchFamily="2" charset="0"/>
              </a:rPr>
              <a:t>Community forensic mental health care</a:t>
            </a:r>
          </a:p>
        </p:txBody>
      </p:sp>
    </p:spTree>
    <p:extLst>
      <p:ext uri="{BB962C8B-B14F-4D97-AF65-F5344CB8AC3E}">
        <p14:creationId xmlns:p14="http://schemas.microsoft.com/office/powerpoint/2010/main" val="211916129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ight Arrow 1">
            <a:extLst>
              <a:ext uri="{FF2B5EF4-FFF2-40B4-BE49-F238E27FC236}">
                <a16:creationId xmlns:a16="http://schemas.microsoft.com/office/drawing/2014/main" id="{3493CA5F-B474-4A75-9A17-04B28A593A5A}"/>
              </a:ext>
            </a:extLst>
          </p:cNvPr>
          <p:cNvSpPr/>
          <p:nvPr/>
        </p:nvSpPr>
        <p:spPr>
          <a:xfrm>
            <a:off x="226790" y="1692274"/>
            <a:ext cx="10848675" cy="425450"/>
          </a:xfrm>
          <a:prstGeom prst="rightArrow">
            <a:avLst>
              <a:gd name="adj1" fmla="val 100000"/>
              <a:gd name="adj2" fmla="val 55970"/>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dirty="0">
              <a:ln>
                <a:noFill/>
              </a:ln>
              <a:solidFill>
                <a:srgbClr val="FFFFFF"/>
              </a:solidFill>
              <a:effectLst/>
              <a:uLnTx/>
              <a:uFillTx/>
              <a:latin typeface="Lato Light" panose="020F0502020204030203" pitchFamily="34" charset="0"/>
              <a:ea typeface="+mn-ea"/>
              <a:cs typeface="+mn-cs"/>
            </a:endParaRPr>
          </a:p>
        </p:txBody>
      </p:sp>
      <p:grpSp>
        <p:nvGrpSpPr>
          <p:cNvPr id="5" name="Group 4">
            <a:extLst>
              <a:ext uri="{FF2B5EF4-FFF2-40B4-BE49-F238E27FC236}">
                <a16:creationId xmlns:a16="http://schemas.microsoft.com/office/drawing/2014/main" id="{9798E34F-1268-4E0A-A88C-AB0068FE638A}"/>
              </a:ext>
            </a:extLst>
          </p:cNvPr>
          <p:cNvGrpSpPr/>
          <p:nvPr/>
        </p:nvGrpSpPr>
        <p:grpSpPr>
          <a:xfrm>
            <a:off x="4832317" y="854041"/>
            <a:ext cx="1263683" cy="1263683"/>
            <a:chOff x="6203917" y="6068451"/>
            <a:chExt cx="2527366" cy="2527366"/>
          </a:xfrm>
        </p:grpSpPr>
        <p:sp>
          <p:nvSpPr>
            <p:cNvPr id="6" name="Teardrop 5">
              <a:extLst>
                <a:ext uri="{FF2B5EF4-FFF2-40B4-BE49-F238E27FC236}">
                  <a16:creationId xmlns:a16="http://schemas.microsoft.com/office/drawing/2014/main" id="{2CF094CD-2BC4-466C-80C4-DD1A4AFB72CC}"/>
                </a:ext>
              </a:extLst>
            </p:cNvPr>
            <p:cNvSpPr/>
            <p:nvPr/>
          </p:nvSpPr>
          <p:spPr>
            <a:xfrm rot="8100000">
              <a:off x="6203917" y="6068451"/>
              <a:ext cx="2527366" cy="2527366"/>
            </a:xfrm>
            <a:prstGeom prst="teardrop">
              <a:avLst>
                <a:gd name="adj" fmla="val 118365"/>
              </a:avLst>
            </a:prstGeom>
            <a:solidFill>
              <a:srgbClr val="F7B20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dirty="0">
                <a:ln>
                  <a:noFill/>
                </a:ln>
                <a:solidFill>
                  <a:srgbClr val="FFFFFF"/>
                </a:solidFill>
                <a:effectLst/>
                <a:uLnTx/>
                <a:uFillTx/>
                <a:latin typeface="Montserrat Medium" panose="00000600000000000000" pitchFamily="2" charset="0"/>
                <a:ea typeface="+mn-ea"/>
                <a:cs typeface="+mn-cs"/>
              </a:endParaRPr>
            </a:p>
          </p:txBody>
        </p:sp>
        <p:sp useBgFill="1">
          <p:nvSpPr>
            <p:cNvPr id="7" name="Oval 6">
              <a:extLst>
                <a:ext uri="{FF2B5EF4-FFF2-40B4-BE49-F238E27FC236}">
                  <a16:creationId xmlns:a16="http://schemas.microsoft.com/office/drawing/2014/main" id="{4A11AD49-3732-4F14-8333-35EFF565B868}"/>
                </a:ext>
              </a:extLst>
            </p:cNvPr>
            <p:cNvSpPr/>
            <p:nvPr/>
          </p:nvSpPr>
          <p:spPr>
            <a:xfrm>
              <a:off x="6369481" y="6230072"/>
              <a:ext cx="2194970" cy="219497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dirty="0">
                <a:ln>
                  <a:noFill/>
                </a:ln>
                <a:solidFill>
                  <a:srgbClr val="FFFFFF"/>
                </a:solidFill>
                <a:effectLst/>
                <a:uLnTx/>
                <a:uFillTx/>
                <a:latin typeface="Montserrat Medium" panose="00000600000000000000" pitchFamily="2" charset="0"/>
                <a:ea typeface="+mn-ea"/>
                <a:cs typeface="+mn-cs"/>
              </a:endParaRPr>
            </a:p>
          </p:txBody>
        </p:sp>
      </p:grpSp>
      <p:sp>
        <p:nvSpPr>
          <p:cNvPr id="11" name="TextBox 10">
            <a:extLst>
              <a:ext uri="{FF2B5EF4-FFF2-40B4-BE49-F238E27FC236}">
                <a16:creationId xmlns:a16="http://schemas.microsoft.com/office/drawing/2014/main" id="{CDA72B54-91FA-4D22-BA8B-A015B780F20C}"/>
              </a:ext>
            </a:extLst>
          </p:cNvPr>
          <p:cNvSpPr txBox="1"/>
          <p:nvPr/>
        </p:nvSpPr>
        <p:spPr>
          <a:xfrm>
            <a:off x="4829873" y="1265302"/>
            <a:ext cx="1239442" cy="584775"/>
          </a:xfrm>
          <a:prstGeom prst="rect">
            <a:avLst/>
          </a:prstGeom>
          <a:noFill/>
        </p:spPr>
        <p:txBody>
          <a:bodyPr wrap="none" rtlCol="0" anchor="ctr" anchorCtr="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600" b="0" i="0" u="none" strike="noStrike" kern="1200" cap="none" spc="0" normalizeH="0" baseline="0" noProof="0" dirty="0">
                <a:ln>
                  <a:noFill/>
                </a:ln>
                <a:solidFill>
                  <a:sysClr val="windowText" lastClr="000000"/>
                </a:solidFill>
                <a:effectLst/>
                <a:uLnTx/>
                <a:uFillTx/>
                <a:latin typeface="Montserrat Medium" panose="00000600000000000000" pitchFamily="2" charset="0"/>
                <a:ea typeface="League Spartan" charset="0"/>
                <a:cs typeface="Poppins" pitchFamily="2" charset="77"/>
              </a:rPr>
              <a:t>Standards</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600" b="0" i="0" u="none" strike="noStrike" kern="1200" cap="none" spc="0" normalizeH="0" baseline="0" noProof="0" dirty="0">
                <a:ln>
                  <a:noFill/>
                </a:ln>
                <a:solidFill>
                  <a:sysClr val="windowText" lastClr="000000"/>
                </a:solidFill>
                <a:effectLst/>
                <a:uLnTx/>
                <a:uFillTx/>
                <a:latin typeface="Montserrat Medium" panose="00000600000000000000" pitchFamily="2" charset="0"/>
                <a:ea typeface="League Spartan" charset="0"/>
                <a:cs typeface="Poppins" pitchFamily="2" charset="77"/>
              </a:rPr>
              <a:t> 1 - 4</a:t>
            </a:r>
          </a:p>
        </p:txBody>
      </p:sp>
      <p:sp>
        <p:nvSpPr>
          <p:cNvPr id="13" name="Rectangle 12">
            <a:extLst>
              <a:ext uri="{FF2B5EF4-FFF2-40B4-BE49-F238E27FC236}">
                <a16:creationId xmlns:a16="http://schemas.microsoft.com/office/drawing/2014/main" id="{9C19C19D-7CFB-486A-9F11-C472D4174890}"/>
              </a:ext>
            </a:extLst>
          </p:cNvPr>
          <p:cNvSpPr/>
          <p:nvPr/>
        </p:nvSpPr>
        <p:spPr>
          <a:xfrm>
            <a:off x="193482" y="2620273"/>
            <a:ext cx="10350792" cy="487362"/>
          </a:xfrm>
          <a:prstGeom prst="rect">
            <a:avLst/>
          </a:prstGeom>
          <a:solidFill>
            <a:srgbClr val="F7B20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dirty="0">
              <a:ln>
                <a:noFill/>
              </a:ln>
              <a:solidFill>
                <a:srgbClr val="FFFFFF"/>
              </a:solidFill>
              <a:effectLst/>
              <a:uLnTx/>
              <a:uFillTx/>
              <a:latin typeface="Lato Light" panose="020F0502020204030203" pitchFamily="34" charset="0"/>
              <a:ea typeface="+mn-ea"/>
              <a:cs typeface="+mn-cs"/>
            </a:endParaRPr>
          </a:p>
        </p:txBody>
      </p:sp>
      <p:sp>
        <p:nvSpPr>
          <p:cNvPr id="14" name="Rectangle 13">
            <a:extLst>
              <a:ext uri="{FF2B5EF4-FFF2-40B4-BE49-F238E27FC236}">
                <a16:creationId xmlns:a16="http://schemas.microsoft.com/office/drawing/2014/main" id="{AA217CC9-C205-4523-850D-B52AD3D8C221}"/>
              </a:ext>
            </a:extLst>
          </p:cNvPr>
          <p:cNvSpPr/>
          <p:nvPr/>
        </p:nvSpPr>
        <p:spPr>
          <a:xfrm>
            <a:off x="193482" y="3054461"/>
            <a:ext cx="10350791" cy="3635548"/>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400" b="0" i="0" u="none" strike="noStrike" kern="1200" cap="none" spc="0" normalizeH="0" baseline="0" noProof="0" dirty="0">
              <a:ln>
                <a:noFill/>
              </a:ln>
              <a:solidFill>
                <a:srgbClr val="000000">
                  <a:lumMod val="85000"/>
                  <a:lumOff val="15000"/>
                </a:srgbClr>
              </a:solidFill>
              <a:effectLst/>
              <a:uLnTx/>
              <a:uFillTx/>
              <a:latin typeface="Public Sans Medium" pitchFamily="2" charset="0"/>
              <a:ea typeface="+mn-ea"/>
              <a:cs typeface="+mn-cs"/>
            </a:endParaRPr>
          </a:p>
        </p:txBody>
      </p:sp>
      <p:sp>
        <p:nvSpPr>
          <p:cNvPr id="16" name="Rectangle 15">
            <a:extLst>
              <a:ext uri="{FF2B5EF4-FFF2-40B4-BE49-F238E27FC236}">
                <a16:creationId xmlns:a16="http://schemas.microsoft.com/office/drawing/2014/main" id="{120E8491-2602-495C-BEB1-370A12A0F910}"/>
              </a:ext>
            </a:extLst>
          </p:cNvPr>
          <p:cNvSpPr/>
          <p:nvPr/>
        </p:nvSpPr>
        <p:spPr>
          <a:xfrm>
            <a:off x="200286" y="6703427"/>
            <a:ext cx="10350791" cy="114817"/>
          </a:xfrm>
          <a:prstGeom prst="rect">
            <a:avLst/>
          </a:prstGeom>
          <a:solidFill>
            <a:srgbClr val="F7B20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dirty="0">
              <a:ln>
                <a:noFill/>
              </a:ln>
              <a:solidFill>
                <a:srgbClr val="FFFFFF"/>
              </a:solidFill>
              <a:effectLst/>
              <a:uLnTx/>
              <a:uFillTx/>
              <a:latin typeface="Lato Light" panose="020F0502020204030203" pitchFamily="34" charset="0"/>
              <a:ea typeface="+mn-ea"/>
              <a:cs typeface="+mn-cs"/>
            </a:endParaRPr>
          </a:p>
        </p:txBody>
      </p:sp>
      <p:sp>
        <p:nvSpPr>
          <p:cNvPr id="21" name="Rectangle 20">
            <a:extLst>
              <a:ext uri="{FF2B5EF4-FFF2-40B4-BE49-F238E27FC236}">
                <a16:creationId xmlns:a16="http://schemas.microsoft.com/office/drawing/2014/main" id="{F0B6CA26-C01D-4D29-A155-ED92C1C7F98C}"/>
              </a:ext>
            </a:extLst>
          </p:cNvPr>
          <p:cNvSpPr/>
          <p:nvPr/>
        </p:nvSpPr>
        <p:spPr>
          <a:xfrm>
            <a:off x="665380" y="2667688"/>
            <a:ext cx="9596921" cy="338554"/>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600" b="0" i="0" u="none" strike="noStrike" kern="1200" cap="none" spc="0" normalizeH="0" baseline="0" noProof="0" dirty="0">
                <a:ln>
                  <a:noFill/>
                </a:ln>
                <a:solidFill>
                  <a:srgbClr val="FFFFFF"/>
                </a:solidFill>
                <a:effectLst/>
                <a:uLnTx/>
                <a:uFillTx/>
                <a:latin typeface="Montserrat Medium" panose="00000600000000000000" pitchFamily="2" charset="0"/>
                <a:ea typeface="+mn-ea"/>
                <a:cs typeface="+mn-cs"/>
              </a:rPr>
              <a:t>Responsibility and Accountability</a:t>
            </a:r>
          </a:p>
        </p:txBody>
      </p:sp>
      <p:sp>
        <p:nvSpPr>
          <p:cNvPr id="2" name="TextBox 1">
            <a:extLst>
              <a:ext uri="{FF2B5EF4-FFF2-40B4-BE49-F238E27FC236}">
                <a16:creationId xmlns:a16="http://schemas.microsoft.com/office/drawing/2014/main" id="{AFF12E81-8B6B-43A6-B23C-423797001767}"/>
              </a:ext>
            </a:extLst>
          </p:cNvPr>
          <p:cNvSpPr txBox="1"/>
          <p:nvPr/>
        </p:nvSpPr>
        <p:spPr>
          <a:xfrm>
            <a:off x="274198" y="3166580"/>
            <a:ext cx="10149961" cy="3554819"/>
          </a:xfrm>
          <a:prstGeom prst="rect">
            <a:avLst/>
          </a:prstGeom>
          <a:noFill/>
        </p:spPr>
        <p:txBody>
          <a:bodyPr wrap="square" rtlCol="0">
            <a:spAutoFit/>
          </a:bodyPr>
          <a:lstStyle/>
          <a:p>
            <a:pPr marL="285750" marR="0" lvl="0" indent="-28575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500" b="0" i="0" u="none" strike="noStrike" kern="1200" cap="none" spc="0" normalizeH="0" baseline="0" noProof="0" dirty="0">
                <a:ln>
                  <a:noFill/>
                </a:ln>
                <a:solidFill>
                  <a:srgbClr val="000000">
                    <a:lumMod val="85000"/>
                    <a:lumOff val="15000"/>
                  </a:srgbClr>
                </a:solidFill>
                <a:effectLst/>
                <a:uLnTx/>
                <a:uFillTx/>
                <a:latin typeface="Public Sans Medium" pitchFamily="2" charset="0"/>
                <a:ea typeface="+mn-ea"/>
                <a:cs typeface="+mn-cs"/>
              </a:rPr>
              <a:t>Often independent providers in situ, sometimes without strong, audible nurse leadership, which impacts on the way in which the nursing voice is heard</a:t>
            </a:r>
          </a:p>
          <a:p>
            <a:pPr marL="285750" marR="0" lvl="0" indent="-28575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1500" b="0" i="0" u="none" strike="noStrike" kern="1200" cap="none" spc="0" normalizeH="0" baseline="0" noProof="0" dirty="0">
              <a:ln>
                <a:noFill/>
              </a:ln>
              <a:solidFill>
                <a:srgbClr val="000000">
                  <a:lumMod val="85000"/>
                  <a:lumOff val="15000"/>
                </a:srgbClr>
              </a:solidFill>
              <a:effectLst/>
              <a:uLnTx/>
              <a:uFillTx/>
              <a:latin typeface="Public Sans Medium" pitchFamily="2" charset="0"/>
              <a:ea typeface="+mn-ea"/>
              <a:cs typeface="+mn-cs"/>
            </a:endParaRPr>
          </a:p>
          <a:p>
            <a:pPr marL="285750" marR="0" lvl="0" indent="-28575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500" b="0" i="0" u="none" strike="noStrike" kern="1200" cap="none" spc="0" normalizeH="0" baseline="0" noProof="0" dirty="0">
                <a:ln>
                  <a:noFill/>
                </a:ln>
                <a:solidFill>
                  <a:srgbClr val="000000">
                    <a:lumMod val="85000"/>
                    <a:lumOff val="15000"/>
                  </a:srgbClr>
                </a:solidFill>
                <a:effectLst/>
                <a:uLnTx/>
                <a:uFillTx/>
                <a:latin typeface="Public Sans Medium" pitchFamily="2" charset="0"/>
                <a:ea typeface="+mn-ea"/>
                <a:cs typeface="+mn-cs"/>
              </a:rPr>
              <a:t>In many areas, the medical model prevails which can impact on nursing support and development (e.g. clinical supervision)</a:t>
            </a:r>
          </a:p>
          <a:p>
            <a:pPr marL="285750" marR="0" lvl="0" indent="-28575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1500" b="0" i="0" u="none" strike="noStrike" kern="1200" cap="none" spc="0" normalizeH="0" baseline="0" noProof="0" dirty="0">
              <a:ln>
                <a:noFill/>
              </a:ln>
              <a:solidFill>
                <a:srgbClr val="000000">
                  <a:lumMod val="85000"/>
                  <a:lumOff val="15000"/>
                </a:srgbClr>
              </a:solidFill>
              <a:effectLst/>
              <a:uLnTx/>
              <a:uFillTx/>
              <a:latin typeface="Public Sans Medium" pitchFamily="2" charset="0"/>
              <a:ea typeface="+mn-ea"/>
              <a:cs typeface="+mn-cs"/>
            </a:endParaRPr>
          </a:p>
          <a:p>
            <a:pPr marL="285750" marR="0" lvl="0" indent="-28575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500" b="0" i="0" u="none" strike="noStrike" kern="1200" cap="none" spc="0" normalizeH="0" baseline="0" noProof="0" dirty="0">
                <a:ln>
                  <a:noFill/>
                </a:ln>
                <a:solidFill>
                  <a:srgbClr val="000000">
                    <a:lumMod val="85000"/>
                    <a:lumOff val="15000"/>
                  </a:srgbClr>
                </a:solidFill>
                <a:effectLst/>
                <a:uLnTx/>
                <a:uFillTx/>
                <a:latin typeface="Public Sans Medium" pitchFamily="2" charset="0"/>
                <a:ea typeface="+mn-ea"/>
                <a:cs typeface="+mn-cs"/>
              </a:rPr>
              <a:t>Recruitment is a significant issue with poor understanding of the area by the wider nursing community, delays in security clearances and the provision of safe, effective workplaces for staff (e.g. converted cells as clinic rooms)</a:t>
            </a:r>
          </a:p>
          <a:p>
            <a:pPr marL="285750" marR="0" lvl="0" indent="-28575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1500" b="0" i="0" u="none" strike="noStrike" kern="1200" cap="none" spc="0" normalizeH="0" baseline="0" noProof="0" dirty="0">
              <a:ln>
                <a:noFill/>
              </a:ln>
              <a:solidFill>
                <a:srgbClr val="000000">
                  <a:lumMod val="85000"/>
                  <a:lumOff val="15000"/>
                </a:srgbClr>
              </a:solidFill>
              <a:effectLst/>
              <a:uLnTx/>
              <a:uFillTx/>
              <a:latin typeface="Public Sans Medium" pitchFamily="2" charset="0"/>
              <a:ea typeface="+mn-ea"/>
              <a:cs typeface="+mn-cs"/>
            </a:endParaRPr>
          </a:p>
          <a:p>
            <a:pPr marL="285750" marR="0" lvl="0" indent="-28575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500" b="0" i="0" u="none" strike="noStrike" kern="1200" cap="none" spc="0" normalizeH="0" baseline="0" noProof="0" dirty="0">
                <a:ln>
                  <a:noFill/>
                </a:ln>
                <a:solidFill>
                  <a:srgbClr val="000000">
                    <a:lumMod val="85000"/>
                    <a:lumOff val="15000"/>
                  </a:srgbClr>
                </a:solidFill>
                <a:effectLst/>
                <a:uLnTx/>
                <a:uFillTx/>
                <a:latin typeface="Public Sans Medium" pitchFamily="2" charset="0"/>
                <a:ea typeface="+mn-ea"/>
                <a:cs typeface="+mn-cs"/>
              </a:rPr>
              <a:t>Business continuity plans need to take account of things not normally associated with healthcare including riots, civil unrest, security lockdowns and high levels of aggression</a:t>
            </a:r>
          </a:p>
          <a:p>
            <a:pPr marL="285750" marR="0" lvl="0" indent="-28575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1500" b="0" i="0" u="none" strike="noStrike" kern="1200" cap="none" spc="0" normalizeH="0" baseline="0" noProof="0" dirty="0">
              <a:ln>
                <a:noFill/>
              </a:ln>
              <a:solidFill>
                <a:srgbClr val="000000">
                  <a:lumMod val="85000"/>
                  <a:lumOff val="15000"/>
                </a:srgbClr>
              </a:solidFill>
              <a:effectLst/>
              <a:uLnTx/>
              <a:uFillTx/>
              <a:latin typeface="Public Sans Medium" pitchFamily="2" charset="0"/>
              <a:ea typeface="+mn-ea"/>
              <a:cs typeface="+mn-cs"/>
            </a:endParaRPr>
          </a:p>
          <a:p>
            <a:pPr marL="285750" marR="0" lvl="0" indent="-28575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500" b="0" i="0" u="none" strike="noStrike" kern="1200" cap="none" spc="0" normalizeH="0" baseline="0" noProof="0" dirty="0">
                <a:ln>
                  <a:noFill/>
                </a:ln>
                <a:solidFill>
                  <a:srgbClr val="000000">
                    <a:lumMod val="85000"/>
                    <a:lumOff val="15000"/>
                  </a:srgbClr>
                </a:solidFill>
                <a:effectLst/>
                <a:uLnTx/>
                <a:uFillTx/>
                <a:latin typeface="Public Sans Medium" pitchFamily="2" charset="0"/>
                <a:ea typeface="+mn-ea"/>
                <a:cs typeface="+mn-cs"/>
              </a:rPr>
              <a:t>Some independent providers do not have equitable NHS T&amp;C and there are sometimes no recognised relationships with trade unions</a:t>
            </a:r>
          </a:p>
        </p:txBody>
      </p:sp>
      <p:sp>
        <p:nvSpPr>
          <p:cNvPr id="27" name="Rectangle 26">
            <a:extLst>
              <a:ext uri="{FF2B5EF4-FFF2-40B4-BE49-F238E27FC236}">
                <a16:creationId xmlns:a16="http://schemas.microsoft.com/office/drawing/2014/main" id="{BB34B6A0-722F-44E9-84F2-374624156588}"/>
              </a:ext>
            </a:extLst>
          </p:cNvPr>
          <p:cNvSpPr/>
          <p:nvPr/>
        </p:nvSpPr>
        <p:spPr>
          <a:xfrm>
            <a:off x="226790" y="1692394"/>
            <a:ext cx="1606530" cy="461665"/>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600"/>
              </a:spcAft>
              <a:buClrTx/>
              <a:buSzTx/>
              <a:buFontTx/>
              <a:buNone/>
              <a:tabLst/>
              <a:defRPr/>
            </a:pPr>
            <a:r>
              <a:rPr kumimoji="0" lang="en-GB" sz="2400" b="0" i="0" u="none" strike="noStrike" kern="1200" cap="none" spc="0" normalizeH="0" baseline="0" noProof="0" dirty="0">
                <a:ln>
                  <a:noFill/>
                </a:ln>
                <a:solidFill>
                  <a:srgbClr val="63469A"/>
                </a:solidFill>
                <a:effectLst/>
                <a:uLnTx/>
                <a:uFillTx/>
                <a:latin typeface="Public Sans Medium" pitchFamily="2" charset="0"/>
                <a:ea typeface="+mn-ea"/>
                <a:cs typeface="+mn-cs"/>
              </a:rPr>
              <a:t>Examples</a:t>
            </a:r>
          </a:p>
        </p:txBody>
      </p:sp>
      <p:sp>
        <p:nvSpPr>
          <p:cNvPr id="18" name="Title 1">
            <a:extLst>
              <a:ext uri="{FF2B5EF4-FFF2-40B4-BE49-F238E27FC236}">
                <a16:creationId xmlns:a16="http://schemas.microsoft.com/office/drawing/2014/main" id="{32070F4C-926F-4FF5-A74E-2ED1D46A816B}"/>
              </a:ext>
            </a:extLst>
          </p:cNvPr>
          <p:cNvSpPr txBox="1">
            <a:spLocks/>
          </p:cNvSpPr>
          <p:nvPr/>
        </p:nvSpPr>
        <p:spPr>
          <a:xfrm>
            <a:off x="193482" y="167330"/>
            <a:ext cx="9692640" cy="598525"/>
          </a:xfrm>
          <a:prstGeom prst="rect">
            <a:avLst/>
          </a:prstGeom>
        </p:spPr>
        <p:txBody>
          <a:bodyPr vert="horz" lIns="91440" tIns="45720" rIns="91440" bIns="45720" rtlCol="0" anchor="b">
            <a:normAutofit fontScale="92500" lnSpcReduction="10000"/>
          </a:bodyPr>
          <a:lstStyle>
            <a:lvl1pPr algn="l" defTabSz="914400" rtl="0" eaLnBrk="1" latinLnBrk="0" hangingPunct="1">
              <a:lnSpc>
                <a:spcPct val="90000"/>
              </a:lnSpc>
              <a:spcBef>
                <a:spcPct val="0"/>
              </a:spcBef>
              <a:buNone/>
              <a:defRPr sz="4400" kern="1200" spc="-50" baseline="0">
                <a:solidFill>
                  <a:schemeClr val="tx1"/>
                </a:solidFill>
                <a:latin typeface="Verdana" panose="020B0604030504040204" pitchFamily="34" charset="0"/>
                <a:ea typeface="Verdana" panose="020B0604030504040204" pitchFamily="34" charset="0"/>
                <a:cs typeface="+mj-cs"/>
              </a:defRPr>
            </a:lvl1pPr>
          </a:lstStyle>
          <a:p>
            <a:r>
              <a:rPr lang="en-GB" dirty="0">
                <a:latin typeface="Montserrat Medium" panose="00000600000000000000" pitchFamily="2" charset="0"/>
              </a:rPr>
              <a:t>Justice and Forensic Settings</a:t>
            </a:r>
          </a:p>
        </p:txBody>
      </p:sp>
    </p:spTree>
    <p:extLst>
      <p:ext uri="{BB962C8B-B14F-4D97-AF65-F5344CB8AC3E}">
        <p14:creationId xmlns:p14="http://schemas.microsoft.com/office/powerpoint/2010/main" val="309821442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ight Arrow 1">
            <a:extLst>
              <a:ext uri="{FF2B5EF4-FFF2-40B4-BE49-F238E27FC236}">
                <a16:creationId xmlns:a16="http://schemas.microsoft.com/office/drawing/2014/main" id="{3493CA5F-B474-4A75-9A17-04B28A593A5A}"/>
              </a:ext>
            </a:extLst>
          </p:cNvPr>
          <p:cNvSpPr/>
          <p:nvPr/>
        </p:nvSpPr>
        <p:spPr>
          <a:xfrm>
            <a:off x="226790" y="1692274"/>
            <a:ext cx="10848675" cy="425450"/>
          </a:xfrm>
          <a:prstGeom prst="rightArrow">
            <a:avLst>
              <a:gd name="adj1" fmla="val 100000"/>
              <a:gd name="adj2" fmla="val 55970"/>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dirty="0">
              <a:ln>
                <a:noFill/>
              </a:ln>
              <a:solidFill>
                <a:srgbClr val="FFFFFF"/>
              </a:solidFill>
              <a:effectLst/>
              <a:uLnTx/>
              <a:uFillTx/>
              <a:latin typeface="Lato Light" panose="020F0502020204030203" pitchFamily="34" charset="0"/>
              <a:ea typeface="+mn-ea"/>
              <a:cs typeface="+mn-cs"/>
            </a:endParaRPr>
          </a:p>
        </p:txBody>
      </p:sp>
      <p:grpSp>
        <p:nvGrpSpPr>
          <p:cNvPr id="5" name="Group 4">
            <a:extLst>
              <a:ext uri="{FF2B5EF4-FFF2-40B4-BE49-F238E27FC236}">
                <a16:creationId xmlns:a16="http://schemas.microsoft.com/office/drawing/2014/main" id="{9798E34F-1268-4E0A-A88C-AB0068FE638A}"/>
              </a:ext>
            </a:extLst>
          </p:cNvPr>
          <p:cNvGrpSpPr/>
          <p:nvPr/>
        </p:nvGrpSpPr>
        <p:grpSpPr>
          <a:xfrm>
            <a:off x="4832317" y="854041"/>
            <a:ext cx="1263683" cy="1263683"/>
            <a:chOff x="6203917" y="6068451"/>
            <a:chExt cx="2527366" cy="2527366"/>
          </a:xfrm>
        </p:grpSpPr>
        <p:sp>
          <p:nvSpPr>
            <p:cNvPr id="6" name="Teardrop 5">
              <a:extLst>
                <a:ext uri="{FF2B5EF4-FFF2-40B4-BE49-F238E27FC236}">
                  <a16:creationId xmlns:a16="http://schemas.microsoft.com/office/drawing/2014/main" id="{2CF094CD-2BC4-466C-80C4-DD1A4AFB72CC}"/>
                </a:ext>
              </a:extLst>
            </p:cNvPr>
            <p:cNvSpPr/>
            <p:nvPr/>
          </p:nvSpPr>
          <p:spPr>
            <a:xfrm rot="8100000">
              <a:off x="6203917" y="6068451"/>
              <a:ext cx="2527366" cy="2527366"/>
            </a:xfrm>
            <a:prstGeom prst="teardrop">
              <a:avLst>
                <a:gd name="adj" fmla="val 118365"/>
              </a:avLst>
            </a:prstGeom>
            <a:solidFill>
              <a:srgbClr val="DD177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dirty="0">
                <a:ln>
                  <a:noFill/>
                </a:ln>
                <a:solidFill>
                  <a:srgbClr val="FFFFFF"/>
                </a:solidFill>
                <a:effectLst/>
                <a:uLnTx/>
                <a:uFillTx/>
                <a:latin typeface="Montserrat Medium" panose="00000600000000000000" pitchFamily="2" charset="0"/>
                <a:ea typeface="+mn-ea"/>
                <a:cs typeface="+mn-cs"/>
              </a:endParaRPr>
            </a:p>
          </p:txBody>
        </p:sp>
        <p:sp useBgFill="1">
          <p:nvSpPr>
            <p:cNvPr id="7" name="Oval 6">
              <a:extLst>
                <a:ext uri="{FF2B5EF4-FFF2-40B4-BE49-F238E27FC236}">
                  <a16:creationId xmlns:a16="http://schemas.microsoft.com/office/drawing/2014/main" id="{4A11AD49-3732-4F14-8333-35EFF565B868}"/>
                </a:ext>
              </a:extLst>
            </p:cNvPr>
            <p:cNvSpPr/>
            <p:nvPr/>
          </p:nvSpPr>
          <p:spPr>
            <a:xfrm>
              <a:off x="6369481" y="6230072"/>
              <a:ext cx="2194970" cy="219497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dirty="0">
                <a:ln>
                  <a:noFill/>
                </a:ln>
                <a:solidFill>
                  <a:srgbClr val="FFFFFF"/>
                </a:solidFill>
                <a:effectLst/>
                <a:uLnTx/>
                <a:uFillTx/>
                <a:latin typeface="Montserrat Medium" panose="00000600000000000000" pitchFamily="2" charset="0"/>
                <a:ea typeface="+mn-ea"/>
                <a:cs typeface="+mn-cs"/>
              </a:endParaRPr>
            </a:p>
          </p:txBody>
        </p:sp>
      </p:grpSp>
      <p:sp>
        <p:nvSpPr>
          <p:cNvPr id="11" name="TextBox 10">
            <a:extLst>
              <a:ext uri="{FF2B5EF4-FFF2-40B4-BE49-F238E27FC236}">
                <a16:creationId xmlns:a16="http://schemas.microsoft.com/office/drawing/2014/main" id="{CDA72B54-91FA-4D22-BA8B-A015B780F20C}"/>
              </a:ext>
            </a:extLst>
          </p:cNvPr>
          <p:cNvSpPr txBox="1"/>
          <p:nvPr/>
        </p:nvSpPr>
        <p:spPr>
          <a:xfrm>
            <a:off x="4829873" y="1265302"/>
            <a:ext cx="1239442" cy="584775"/>
          </a:xfrm>
          <a:prstGeom prst="rect">
            <a:avLst/>
          </a:prstGeom>
          <a:noFill/>
        </p:spPr>
        <p:txBody>
          <a:bodyPr wrap="none" rtlCol="0" anchor="ctr" anchorCtr="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600" b="0" i="0" u="none" strike="noStrike" kern="1200" cap="none" spc="0" normalizeH="0" baseline="0" noProof="0" dirty="0">
                <a:ln>
                  <a:noFill/>
                </a:ln>
                <a:solidFill>
                  <a:sysClr val="windowText" lastClr="000000"/>
                </a:solidFill>
                <a:effectLst/>
                <a:uLnTx/>
                <a:uFillTx/>
                <a:latin typeface="Montserrat Medium" panose="00000600000000000000" pitchFamily="2" charset="0"/>
                <a:ea typeface="League Spartan" charset="0"/>
                <a:cs typeface="Poppins" pitchFamily="2" charset="77"/>
              </a:rPr>
              <a:t>Standards</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600" b="0" i="0" u="none" strike="noStrike" kern="1200" cap="none" spc="0" normalizeH="0" baseline="0" noProof="0" dirty="0">
                <a:ln>
                  <a:noFill/>
                </a:ln>
                <a:solidFill>
                  <a:sysClr val="windowText" lastClr="000000"/>
                </a:solidFill>
                <a:effectLst/>
                <a:uLnTx/>
                <a:uFillTx/>
                <a:latin typeface="Montserrat Medium" panose="00000600000000000000" pitchFamily="2" charset="0"/>
                <a:ea typeface="League Spartan" charset="0"/>
                <a:cs typeface="Poppins" pitchFamily="2" charset="77"/>
              </a:rPr>
              <a:t> </a:t>
            </a:r>
            <a:r>
              <a:rPr lang="en-GB" sz="1600" dirty="0">
                <a:solidFill>
                  <a:sysClr val="windowText" lastClr="000000"/>
                </a:solidFill>
                <a:latin typeface="Montserrat Medium" panose="00000600000000000000" pitchFamily="2" charset="0"/>
                <a:ea typeface="League Spartan" charset="0"/>
                <a:cs typeface="Poppins" pitchFamily="2" charset="77"/>
              </a:rPr>
              <a:t>5</a:t>
            </a:r>
            <a:r>
              <a:rPr kumimoji="0" lang="en-GB" sz="1600" b="0" i="0" u="none" strike="noStrike" kern="1200" cap="none" spc="0" normalizeH="0" baseline="0" noProof="0" dirty="0">
                <a:ln>
                  <a:noFill/>
                </a:ln>
                <a:solidFill>
                  <a:sysClr val="windowText" lastClr="000000"/>
                </a:solidFill>
                <a:effectLst/>
                <a:uLnTx/>
                <a:uFillTx/>
                <a:latin typeface="Montserrat Medium" panose="00000600000000000000" pitchFamily="2" charset="0"/>
                <a:ea typeface="League Spartan" charset="0"/>
                <a:cs typeface="Poppins" pitchFamily="2" charset="77"/>
              </a:rPr>
              <a:t> - 10</a:t>
            </a:r>
          </a:p>
        </p:txBody>
      </p:sp>
      <p:sp>
        <p:nvSpPr>
          <p:cNvPr id="13" name="Rectangle 12">
            <a:extLst>
              <a:ext uri="{FF2B5EF4-FFF2-40B4-BE49-F238E27FC236}">
                <a16:creationId xmlns:a16="http://schemas.microsoft.com/office/drawing/2014/main" id="{9C19C19D-7CFB-486A-9F11-C472D4174890}"/>
              </a:ext>
            </a:extLst>
          </p:cNvPr>
          <p:cNvSpPr/>
          <p:nvPr/>
        </p:nvSpPr>
        <p:spPr>
          <a:xfrm>
            <a:off x="193482" y="2620273"/>
            <a:ext cx="10350792" cy="487362"/>
          </a:xfrm>
          <a:prstGeom prst="rect">
            <a:avLst/>
          </a:prstGeom>
          <a:solidFill>
            <a:srgbClr val="DD177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dirty="0">
              <a:ln>
                <a:noFill/>
              </a:ln>
              <a:solidFill>
                <a:srgbClr val="FFFFFF"/>
              </a:solidFill>
              <a:effectLst/>
              <a:uLnTx/>
              <a:uFillTx/>
              <a:latin typeface="Lato Light" panose="020F0502020204030203" pitchFamily="34" charset="0"/>
              <a:ea typeface="+mn-ea"/>
              <a:cs typeface="+mn-cs"/>
            </a:endParaRPr>
          </a:p>
        </p:txBody>
      </p:sp>
      <p:sp>
        <p:nvSpPr>
          <p:cNvPr id="14" name="Rectangle 13">
            <a:extLst>
              <a:ext uri="{FF2B5EF4-FFF2-40B4-BE49-F238E27FC236}">
                <a16:creationId xmlns:a16="http://schemas.microsoft.com/office/drawing/2014/main" id="{AA217CC9-C205-4523-850D-B52AD3D8C221}"/>
              </a:ext>
            </a:extLst>
          </p:cNvPr>
          <p:cNvSpPr/>
          <p:nvPr/>
        </p:nvSpPr>
        <p:spPr>
          <a:xfrm>
            <a:off x="193482" y="3054461"/>
            <a:ext cx="10350791" cy="3635548"/>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400" b="0" i="0" u="none" strike="noStrike" kern="1200" cap="none" spc="0" normalizeH="0" baseline="0" noProof="0" dirty="0">
              <a:ln>
                <a:noFill/>
              </a:ln>
              <a:solidFill>
                <a:srgbClr val="000000">
                  <a:lumMod val="85000"/>
                  <a:lumOff val="15000"/>
                </a:srgbClr>
              </a:solidFill>
              <a:effectLst/>
              <a:uLnTx/>
              <a:uFillTx/>
              <a:latin typeface="Public Sans Medium" pitchFamily="2" charset="0"/>
              <a:ea typeface="+mn-ea"/>
              <a:cs typeface="+mn-cs"/>
            </a:endParaRPr>
          </a:p>
        </p:txBody>
      </p:sp>
      <p:sp>
        <p:nvSpPr>
          <p:cNvPr id="16" name="Rectangle 15">
            <a:extLst>
              <a:ext uri="{FF2B5EF4-FFF2-40B4-BE49-F238E27FC236}">
                <a16:creationId xmlns:a16="http://schemas.microsoft.com/office/drawing/2014/main" id="{120E8491-2602-495C-BEB1-370A12A0F910}"/>
              </a:ext>
            </a:extLst>
          </p:cNvPr>
          <p:cNvSpPr/>
          <p:nvPr/>
        </p:nvSpPr>
        <p:spPr>
          <a:xfrm>
            <a:off x="200286" y="6703427"/>
            <a:ext cx="10350791" cy="114817"/>
          </a:xfrm>
          <a:prstGeom prst="rect">
            <a:avLst/>
          </a:prstGeom>
          <a:solidFill>
            <a:srgbClr val="DD177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dirty="0">
              <a:ln>
                <a:noFill/>
              </a:ln>
              <a:solidFill>
                <a:srgbClr val="FFFFFF"/>
              </a:solidFill>
              <a:effectLst/>
              <a:uLnTx/>
              <a:uFillTx/>
              <a:latin typeface="Lato Light" panose="020F0502020204030203" pitchFamily="34" charset="0"/>
              <a:ea typeface="+mn-ea"/>
              <a:cs typeface="+mn-cs"/>
            </a:endParaRPr>
          </a:p>
        </p:txBody>
      </p:sp>
      <p:sp>
        <p:nvSpPr>
          <p:cNvPr id="21" name="Rectangle 20">
            <a:extLst>
              <a:ext uri="{FF2B5EF4-FFF2-40B4-BE49-F238E27FC236}">
                <a16:creationId xmlns:a16="http://schemas.microsoft.com/office/drawing/2014/main" id="{F0B6CA26-C01D-4D29-A155-ED92C1C7F98C}"/>
              </a:ext>
            </a:extLst>
          </p:cNvPr>
          <p:cNvSpPr/>
          <p:nvPr/>
        </p:nvSpPr>
        <p:spPr>
          <a:xfrm>
            <a:off x="665380" y="2667688"/>
            <a:ext cx="9596921" cy="338554"/>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600" b="0" i="0" u="none" strike="noStrike" kern="1200" cap="none" spc="0" normalizeH="0" baseline="0" noProof="0" dirty="0">
                <a:ln>
                  <a:noFill/>
                </a:ln>
                <a:solidFill>
                  <a:srgbClr val="FFFFFF"/>
                </a:solidFill>
                <a:effectLst/>
                <a:uLnTx/>
                <a:uFillTx/>
                <a:latin typeface="Montserrat Medium" panose="00000600000000000000" pitchFamily="2" charset="0"/>
                <a:ea typeface="+mn-ea"/>
                <a:cs typeface="+mn-cs"/>
              </a:rPr>
              <a:t>Clinical Leadership and Safety</a:t>
            </a:r>
          </a:p>
        </p:txBody>
      </p:sp>
      <p:sp>
        <p:nvSpPr>
          <p:cNvPr id="2" name="TextBox 1">
            <a:extLst>
              <a:ext uri="{FF2B5EF4-FFF2-40B4-BE49-F238E27FC236}">
                <a16:creationId xmlns:a16="http://schemas.microsoft.com/office/drawing/2014/main" id="{AFF12E81-8B6B-43A6-B23C-423797001767}"/>
              </a:ext>
            </a:extLst>
          </p:cNvPr>
          <p:cNvSpPr txBox="1"/>
          <p:nvPr/>
        </p:nvSpPr>
        <p:spPr>
          <a:xfrm>
            <a:off x="274198" y="3166580"/>
            <a:ext cx="10149961" cy="3323987"/>
          </a:xfrm>
          <a:prstGeom prst="rect">
            <a:avLst/>
          </a:prstGeom>
          <a:noFill/>
        </p:spPr>
        <p:txBody>
          <a:bodyPr wrap="square" rtlCol="0">
            <a:spAutoFit/>
          </a:bodyPr>
          <a:lstStyle/>
          <a:p>
            <a:pPr marL="285750" marR="0" lvl="0" indent="-28575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400" b="0" i="0" u="none" strike="noStrike" kern="1200" cap="none" spc="0" normalizeH="0" baseline="0" noProof="0" dirty="0">
                <a:ln>
                  <a:noFill/>
                </a:ln>
                <a:solidFill>
                  <a:srgbClr val="000000">
                    <a:lumMod val="85000"/>
                    <a:lumOff val="15000"/>
                  </a:srgbClr>
                </a:solidFill>
                <a:effectLst/>
                <a:uLnTx/>
                <a:uFillTx/>
                <a:latin typeface="Public Sans Medium" pitchFamily="2" charset="0"/>
                <a:ea typeface="+mn-ea"/>
                <a:cs typeface="+mn-cs"/>
              </a:rPr>
              <a:t>Not always a registered nurse leader in justice settings</a:t>
            </a:r>
          </a:p>
          <a:p>
            <a:pPr marL="285750" marR="0" lvl="0" indent="-28575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1400" b="0" i="0" u="none" strike="noStrike" kern="1200" cap="none" spc="0" normalizeH="0" baseline="0" noProof="0" dirty="0">
              <a:ln>
                <a:noFill/>
              </a:ln>
              <a:solidFill>
                <a:srgbClr val="000000">
                  <a:lumMod val="85000"/>
                  <a:lumOff val="15000"/>
                </a:srgbClr>
              </a:solidFill>
              <a:effectLst/>
              <a:uLnTx/>
              <a:uFillTx/>
              <a:latin typeface="Public Sans Medium" pitchFamily="2" charset="0"/>
              <a:ea typeface="+mn-ea"/>
              <a:cs typeface="+mn-cs"/>
            </a:endParaRPr>
          </a:p>
          <a:p>
            <a:pPr marL="285750" marR="0" lvl="0" indent="-28575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400" b="0" i="0" u="none" strike="noStrike" kern="1200" cap="none" spc="0" normalizeH="0" baseline="0" noProof="0" dirty="0">
                <a:ln>
                  <a:noFill/>
                </a:ln>
                <a:solidFill>
                  <a:srgbClr val="000000">
                    <a:lumMod val="85000"/>
                    <a:lumOff val="15000"/>
                  </a:srgbClr>
                </a:solidFill>
                <a:effectLst/>
                <a:uLnTx/>
                <a:uFillTx/>
                <a:latin typeface="Public Sans Medium" pitchFamily="2" charset="0"/>
                <a:ea typeface="+mn-ea"/>
                <a:cs typeface="+mn-cs"/>
              </a:rPr>
              <a:t>The nursing voice competes with the medical and security discourses. Strong nursing leadership is crucial</a:t>
            </a:r>
          </a:p>
          <a:p>
            <a:pPr marL="285750" marR="0" lvl="0" indent="-28575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400" b="0" i="0" u="none" strike="noStrike" kern="1200" cap="none" spc="0" normalizeH="0" baseline="0" noProof="0" dirty="0">
                <a:ln>
                  <a:noFill/>
                </a:ln>
                <a:solidFill>
                  <a:srgbClr val="000000">
                    <a:lumMod val="85000"/>
                    <a:lumOff val="15000"/>
                  </a:srgbClr>
                </a:solidFill>
                <a:effectLst/>
                <a:uLnTx/>
                <a:uFillTx/>
                <a:latin typeface="Public Sans Medium" pitchFamily="2" charset="0"/>
                <a:ea typeface="+mn-ea"/>
                <a:cs typeface="+mn-cs"/>
              </a:rPr>
              <a:t>Chronic staff shortages lead to less time for senior nurses to focus on leading and managing the team</a:t>
            </a:r>
          </a:p>
          <a:p>
            <a:pPr marL="285750" marR="0" lvl="0" indent="-28575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1400" b="0" i="0" u="none" strike="noStrike" kern="1200" cap="none" spc="0" normalizeH="0" baseline="0" noProof="0" dirty="0">
              <a:ln>
                <a:noFill/>
              </a:ln>
              <a:solidFill>
                <a:srgbClr val="000000">
                  <a:lumMod val="85000"/>
                  <a:lumOff val="15000"/>
                </a:srgbClr>
              </a:solidFill>
              <a:effectLst/>
              <a:uLnTx/>
              <a:uFillTx/>
              <a:latin typeface="Public Sans Medium" pitchFamily="2" charset="0"/>
              <a:ea typeface="+mn-ea"/>
              <a:cs typeface="+mn-cs"/>
            </a:endParaRPr>
          </a:p>
          <a:p>
            <a:pPr marL="285750" marR="0" lvl="0" indent="-28575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400" b="0" i="0" u="none" strike="noStrike" kern="1200" cap="none" spc="0" normalizeH="0" baseline="0" noProof="0" dirty="0">
                <a:ln>
                  <a:noFill/>
                </a:ln>
                <a:solidFill>
                  <a:srgbClr val="000000">
                    <a:lumMod val="85000"/>
                    <a:lumOff val="15000"/>
                  </a:srgbClr>
                </a:solidFill>
                <a:effectLst/>
                <a:uLnTx/>
                <a:uFillTx/>
                <a:latin typeface="Public Sans Medium" pitchFamily="2" charset="0"/>
                <a:ea typeface="+mn-ea"/>
                <a:cs typeface="+mn-cs"/>
              </a:rPr>
              <a:t>Models of service provision do not hold practice development in high esteem – focus on meeting immediate clinical need</a:t>
            </a:r>
          </a:p>
          <a:p>
            <a:pPr marL="285750" marR="0" lvl="0" indent="-28575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1400" b="0" i="0" u="none" strike="noStrike" kern="1200" cap="none" spc="0" normalizeH="0" baseline="0" noProof="0" dirty="0">
              <a:ln>
                <a:noFill/>
              </a:ln>
              <a:solidFill>
                <a:srgbClr val="000000">
                  <a:lumMod val="85000"/>
                  <a:lumOff val="15000"/>
                </a:srgbClr>
              </a:solidFill>
              <a:effectLst/>
              <a:uLnTx/>
              <a:uFillTx/>
              <a:latin typeface="Public Sans Medium" pitchFamily="2" charset="0"/>
              <a:ea typeface="+mn-ea"/>
              <a:cs typeface="+mn-cs"/>
            </a:endParaRPr>
          </a:p>
          <a:p>
            <a:pPr marL="285750" marR="0" lvl="0" indent="-28575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400" b="0" i="0" u="none" strike="noStrike" kern="1200" cap="none" spc="0" normalizeH="0" baseline="0" noProof="0" dirty="0">
                <a:ln>
                  <a:noFill/>
                </a:ln>
                <a:solidFill>
                  <a:srgbClr val="000000">
                    <a:lumMod val="85000"/>
                    <a:lumOff val="15000"/>
                  </a:srgbClr>
                </a:solidFill>
                <a:effectLst/>
                <a:uLnTx/>
                <a:uFillTx/>
                <a:latin typeface="Public Sans Medium" pitchFamily="2" charset="0"/>
                <a:ea typeface="+mn-ea"/>
                <a:cs typeface="+mn-cs"/>
              </a:rPr>
              <a:t>Workforce planning does not take account of the physical environment – long distances across prisons and patients in small, confined spaces (cells)</a:t>
            </a:r>
          </a:p>
          <a:p>
            <a:pPr marL="285750" marR="0" lvl="0" indent="-28575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1400" b="0" i="0" u="none" strike="noStrike" kern="1200" cap="none" spc="0" normalizeH="0" baseline="0" noProof="0" dirty="0">
              <a:ln>
                <a:noFill/>
              </a:ln>
              <a:solidFill>
                <a:srgbClr val="000000">
                  <a:lumMod val="85000"/>
                  <a:lumOff val="15000"/>
                </a:srgbClr>
              </a:solidFill>
              <a:effectLst/>
              <a:uLnTx/>
              <a:uFillTx/>
              <a:latin typeface="Public Sans Medium" pitchFamily="2" charset="0"/>
              <a:ea typeface="+mn-ea"/>
              <a:cs typeface="+mn-cs"/>
            </a:endParaRPr>
          </a:p>
          <a:p>
            <a:pPr marL="285750" marR="0" lvl="0" indent="-28575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400" b="0" i="0" u="none" strike="noStrike" kern="1200" cap="none" spc="0" normalizeH="0" baseline="0" noProof="0" dirty="0">
                <a:ln>
                  <a:noFill/>
                </a:ln>
                <a:solidFill>
                  <a:srgbClr val="000000">
                    <a:lumMod val="85000"/>
                    <a:lumOff val="15000"/>
                  </a:srgbClr>
                </a:solidFill>
                <a:effectLst/>
                <a:uLnTx/>
                <a:uFillTx/>
                <a:latin typeface="Public Sans Medium" pitchFamily="2" charset="0"/>
                <a:ea typeface="+mn-ea"/>
                <a:cs typeface="+mn-cs"/>
              </a:rPr>
              <a:t>Reliance on temporary staff, who become permanently temporary given constraints of access (security clearance)</a:t>
            </a:r>
          </a:p>
          <a:p>
            <a:pPr marL="285750" marR="0" lvl="0" indent="-28575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1400" b="0" i="0" u="none" strike="noStrike" kern="1200" cap="none" spc="0" normalizeH="0" baseline="0" noProof="0" dirty="0">
              <a:ln>
                <a:noFill/>
              </a:ln>
              <a:solidFill>
                <a:srgbClr val="000000">
                  <a:lumMod val="85000"/>
                  <a:lumOff val="15000"/>
                </a:srgbClr>
              </a:solidFill>
              <a:effectLst/>
              <a:uLnTx/>
              <a:uFillTx/>
              <a:latin typeface="Public Sans Medium" pitchFamily="2" charset="0"/>
              <a:ea typeface="+mn-ea"/>
              <a:cs typeface="+mn-cs"/>
            </a:endParaRPr>
          </a:p>
          <a:p>
            <a:pPr marL="285750" marR="0" lvl="0" indent="-28575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400" b="0" i="0" u="none" strike="noStrike" kern="1200" cap="none" spc="0" normalizeH="0" baseline="0" noProof="0" dirty="0">
                <a:ln>
                  <a:noFill/>
                </a:ln>
                <a:solidFill>
                  <a:srgbClr val="000000">
                    <a:lumMod val="85000"/>
                    <a:lumOff val="15000"/>
                  </a:srgbClr>
                </a:solidFill>
                <a:effectLst/>
                <a:uLnTx/>
                <a:uFillTx/>
                <a:latin typeface="Public Sans Medium" pitchFamily="2" charset="0"/>
                <a:ea typeface="+mn-ea"/>
                <a:cs typeface="+mn-cs"/>
              </a:rPr>
              <a:t>Needs to be recognition that the preparation for the nursing role in these settings includes areas not traditionally related to healthcare (security, ‘</a:t>
            </a:r>
            <a:r>
              <a:rPr kumimoji="0" lang="en-US" sz="1400" b="0" i="0" u="none" strike="noStrike" kern="1200" cap="none" spc="0" normalizeH="0" baseline="0" noProof="0" dirty="0" err="1">
                <a:ln>
                  <a:noFill/>
                </a:ln>
                <a:solidFill>
                  <a:srgbClr val="000000">
                    <a:lumMod val="85000"/>
                    <a:lumOff val="15000"/>
                  </a:srgbClr>
                </a:solidFill>
                <a:effectLst/>
                <a:uLnTx/>
                <a:uFillTx/>
                <a:latin typeface="Public Sans Medium" pitchFamily="2" charset="0"/>
                <a:ea typeface="+mn-ea"/>
                <a:cs typeface="+mn-cs"/>
              </a:rPr>
              <a:t>jailcraft</a:t>
            </a:r>
            <a:r>
              <a:rPr kumimoji="0" lang="en-US" sz="1400" b="0" i="0" u="none" strike="noStrike" kern="1200" cap="none" spc="0" normalizeH="0" baseline="0" noProof="0" dirty="0">
                <a:ln>
                  <a:noFill/>
                </a:ln>
                <a:solidFill>
                  <a:srgbClr val="000000">
                    <a:lumMod val="85000"/>
                    <a:lumOff val="15000"/>
                  </a:srgbClr>
                </a:solidFill>
                <a:effectLst/>
                <a:uLnTx/>
                <a:uFillTx/>
                <a:latin typeface="Public Sans Medium" pitchFamily="2" charset="0"/>
                <a:ea typeface="+mn-ea"/>
                <a:cs typeface="+mn-cs"/>
              </a:rPr>
              <a:t>’, conditioning </a:t>
            </a:r>
            <a:r>
              <a:rPr kumimoji="0" lang="en-US" sz="1400" b="0" i="0" u="none" strike="noStrike" kern="1200" cap="none" spc="0" normalizeH="0" baseline="0" noProof="0" dirty="0" err="1">
                <a:ln>
                  <a:noFill/>
                </a:ln>
                <a:solidFill>
                  <a:srgbClr val="000000">
                    <a:lumMod val="85000"/>
                    <a:lumOff val="15000"/>
                  </a:srgbClr>
                </a:solidFill>
                <a:effectLst/>
                <a:uLnTx/>
                <a:uFillTx/>
                <a:latin typeface="Public Sans Medium" pitchFamily="2" charset="0"/>
                <a:ea typeface="+mn-ea"/>
                <a:cs typeface="+mn-cs"/>
              </a:rPr>
              <a:t>etc</a:t>
            </a:r>
            <a:r>
              <a:rPr kumimoji="0" lang="en-US" sz="1400" b="0" i="0" u="none" strike="noStrike" kern="1200" cap="none" spc="0" normalizeH="0" baseline="0" noProof="0" dirty="0">
                <a:ln>
                  <a:noFill/>
                </a:ln>
                <a:solidFill>
                  <a:srgbClr val="000000">
                    <a:lumMod val="85000"/>
                    <a:lumOff val="15000"/>
                  </a:srgbClr>
                </a:solidFill>
                <a:effectLst/>
                <a:uLnTx/>
                <a:uFillTx/>
                <a:latin typeface="Public Sans Medium" pitchFamily="2" charset="0"/>
                <a:ea typeface="+mn-ea"/>
                <a:cs typeface="+mn-cs"/>
              </a:rPr>
              <a:t>)</a:t>
            </a:r>
          </a:p>
        </p:txBody>
      </p:sp>
      <p:sp>
        <p:nvSpPr>
          <p:cNvPr id="27" name="Rectangle 26">
            <a:extLst>
              <a:ext uri="{FF2B5EF4-FFF2-40B4-BE49-F238E27FC236}">
                <a16:creationId xmlns:a16="http://schemas.microsoft.com/office/drawing/2014/main" id="{BB34B6A0-722F-44E9-84F2-374624156588}"/>
              </a:ext>
            </a:extLst>
          </p:cNvPr>
          <p:cNvSpPr/>
          <p:nvPr/>
        </p:nvSpPr>
        <p:spPr>
          <a:xfrm>
            <a:off x="226790" y="1692394"/>
            <a:ext cx="1606530" cy="461665"/>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600"/>
              </a:spcAft>
              <a:buClrTx/>
              <a:buSzTx/>
              <a:buFontTx/>
              <a:buNone/>
              <a:tabLst/>
              <a:defRPr/>
            </a:pPr>
            <a:r>
              <a:rPr kumimoji="0" lang="en-GB" sz="2400" b="0" i="0" u="none" strike="noStrike" kern="1200" cap="none" spc="0" normalizeH="0" baseline="0" noProof="0" dirty="0">
                <a:ln>
                  <a:noFill/>
                </a:ln>
                <a:solidFill>
                  <a:srgbClr val="63469A"/>
                </a:solidFill>
                <a:effectLst/>
                <a:uLnTx/>
                <a:uFillTx/>
                <a:latin typeface="Public Sans Medium" pitchFamily="2" charset="0"/>
                <a:ea typeface="+mn-ea"/>
                <a:cs typeface="+mn-cs"/>
              </a:rPr>
              <a:t>Examples</a:t>
            </a:r>
          </a:p>
        </p:txBody>
      </p:sp>
      <p:sp>
        <p:nvSpPr>
          <p:cNvPr id="18" name="Title 1">
            <a:extLst>
              <a:ext uri="{FF2B5EF4-FFF2-40B4-BE49-F238E27FC236}">
                <a16:creationId xmlns:a16="http://schemas.microsoft.com/office/drawing/2014/main" id="{32070F4C-926F-4FF5-A74E-2ED1D46A816B}"/>
              </a:ext>
            </a:extLst>
          </p:cNvPr>
          <p:cNvSpPr txBox="1">
            <a:spLocks/>
          </p:cNvSpPr>
          <p:nvPr/>
        </p:nvSpPr>
        <p:spPr>
          <a:xfrm>
            <a:off x="193482" y="167330"/>
            <a:ext cx="9692640" cy="598525"/>
          </a:xfrm>
          <a:prstGeom prst="rect">
            <a:avLst/>
          </a:prstGeom>
        </p:spPr>
        <p:txBody>
          <a:bodyPr vert="horz" lIns="91440" tIns="45720" rIns="91440" bIns="45720" rtlCol="0" anchor="b">
            <a:normAutofit fontScale="92500" lnSpcReduction="10000"/>
          </a:bodyPr>
          <a:lstStyle>
            <a:lvl1pPr algn="l" defTabSz="914400" rtl="0" eaLnBrk="1" latinLnBrk="0" hangingPunct="1">
              <a:lnSpc>
                <a:spcPct val="90000"/>
              </a:lnSpc>
              <a:spcBef>
                <a:spcPct val="0"/>
              </a:spcBef>
              <a:buNone/>
              <a:defRPr sz="4400" kern="1200" spc="-50" baseline="0">
                <a:solidFill>
                  <a:schemeClr val="tx1"/>
                </a:solidFill>
                <a:latin typeface="Verdana" panose="020B0604030504040204" pitchFamily="34" charset="0"/>
                <a:ea typeface="Verdana" panose="020B0604030504040204" pitchFamily="34" charset="0"/>
                <a:cs typeface="+mj-cs"/>
              </a:defRPr>
            </a:lvl1pPr>
          </a:lstStyle>
          <a:p>
            <a:r>
              <a:rPr lang="en-GB" dirty="0">
                <a:latin typeface="Montserrat Medium" panose="00000600000000000000" pitchFamily="2" charset="0"/>
              </a:rPr>
              <a:t>Justice and Forensic Settings</a:t>
            </a:r>
          </a:p>
        </p:txBody>
      </p:sp>
    </p:spTree>
    <p:extLst>
      <p:ext uri="{BB962C8B-B14F-4D97-AF65-F5344CB8AC3E}">
        <p14:creationId xmlns:p14="http://schemas.microsoft.com/office/powerpoint/2010/main" val="134659801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001F38"/>
        </a:solidFill>
        <a:effectLst/>
      </p:bgPr>
    </p:bg>
    <p:spTree>
      <p:nvGrpSpPr>
        <p:cNvPr id="1" name=""/>
        <p:cNvGrpSpPr/>
        <p:nvPr/>
      </p:nvGrpSpPr>
      <p:grpSpPr>
        <a:xfrm>
          <a:off x="0" y="0"/>
          <a:ext cx="0" cy="0"/>
          <a:chOff x="0" y="0"/>
          <a:chExt cx="0" cy="0"/>
        </a:xfrm>
      </p:grpSpPr>
      <p:pic>
        <p:nvPicPr>
          <p:cNvPr id="3" name="Picture 2" descr="A screenshot of a computer&#10;&#10;Description automatically generated with medium confidence">
            <a:extLst>
              <a:ext uri="{FF2B5EF4-FFF2-40B4-BE49-F238E27FC236}">
                <a16:creationId xmlns:a16="http://schemas.microsoft.com/office/drawing/2014/main" id="{3AC35E7E-4C8C-483A-81D6-0E9FDBFB070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780" y="668655"/>
            <a:ext cx="9668095" cy="5431046"/>
          </a:xfrm>
          <a:prstGeom prst="rect">
            <a:avLst/>
          </a:prstGeom>
        </p:spPr>
      </p:pic>
      <p:pic>
        <p:nvPicPr>
          <p:cNvPr id="4" name="Picture 3">
            <a:extLst>
              <a:ext uri="{FF2B5EF4-FFF2-40B4-BE49-F238E27FC236}">
                <a16:creationId xmlns:a16="http://schemas.microsoft.com/office/drawing/2014/main" id="{8E54501B-4C65-423F-A705-9094F7DB4919}"/>
              </a:ext>
            </a:extLst>
          </p:cNvPr>
          <p:cNvPicPr>
            <a:picLocks noChangeAspect="1"/>
          </p:cNvPicPr>
          <p:nvPr/>
        </p:nvPicPr>
        <p:blipFill rotWithShape="1">
          <a:blip r:embed="rId4"/>
          <a:srcRect l="36875" t="15396" r="38036" b="21428"/>
          <a:stretch/>
        </p:blipFill>
        <p:spPr>
          <a:xfrm>
            <a:off x="9672875" y="-800"/>
            <a:ext cx="2530555" cy="3584203"/>
          </a:xfrm>
          <a:prstGeom prst="rect">
            <a:avLst/>
          </a:prstGeom>
        </p:spPr>
      </p:pic>
      <p:pic>
        <p:nvPicPr>
          <p:cNvPr id="5" name="Picture 4">
            <a:extLst>
              <a:ext uri="{FF2B5EF4-FFF2-40B4-BE49-F238E27FC236}">
                <a16:creationId xmlns:a16="http://schemas.microsoft.com/office/drawing/2014/main" id="{4706E677-B8D2-40A0-8BBE-98FA9CCF3EEE}"/>
              </a:ext>
            </a:extLst>
          </p:cNvPr>
          <p:cNvPicPr>
            <a:picLocks noChangeAspect="1"/>
          </p:cNvPicPr>
          <p:nvPr/>
        </p:nvPicPr>
        <p:blipFill>
          <a:blip r:embed="rId5"/>
          <a:stretch>
            <a:fillRect/>
          </a:stretch>
        </p:blipFill>
        <p:spPr>
          <a:xfrm>
            <a:off x="9672875" y="3274253"/>
            <a:ext cx="2530555" cy="3583747"/>
          </a:xfrm>
          <a:prstGeom prst="rect">
            <a:avLst/>
          </a:prstGeom>
        </p:spPr>
      </p:pic>
    </p:spTree>
    <p:extLst>
      <p:ext uri="{BB962C8B-B14F-4D97-AF65-F5344CB8AC3E}">
        <p14:creationId xmlns:p14="http://schemas.microsoft.com/office/powerpoint/2010/main" val="27790166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ight Arrow 1">
            <a:extLst>
              <a:ext uri="{FF2B5EF4-FFF2-40B4-BE49-F238E27FC236}">
                <a16:creationId xmlns:a16="http://schemas.microsoft.com/office/drawing/2014/main" id="{3493CA5F-B474-4A75-9A17-04B28A593A5A}"/>
              </a:ext>
            </a:extLst>
          </p:cNvPr>
          <p:cNvSpPr/>
          <p:nvPr/>
        </p:nvSpPr>
        <p:spPr>
          <a:xfrm>
            <a:off x="226790" y="1692274"/>
            <a:ext cx="10848675" cy="425450"/>
          </a:xfrm>
          <a:prstGeom prst="rightArrow">
            <a:avLst>
              <a:gd name="adj1" fmla="val 100000"/>
              <a:gd name="adj2" fmla="val 55970"/>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dirty="0">
              <a:ln>
                <a:noFill/>
              </a:ln>
              <a:solidFill>
                <a:srgbClr val="FFFFFF"/>
              </a:solidFill>
              <a:effectLst/>
              <a:uLnTx/>
              <a:uFillTx/>
              <a:latin typeface="Lato Light" panose="020F0502020204030203" pitchFamily="34" charset="0"/>
              <a:ea typeface="+mn-ea"/>
              <a:cs typeface="+mn-cs"/>
            </a:endParaRPr>
          </a:p>
        </p:txBody>
      </p:sp>
      <p:grpSp>
        <p:nvGrpSpPr>
          <p:cNvPr id="5" name="Group 4">
            <a:extLst>
              <a:ext uri="{FF2B5EF4-FFF2-40B4-BE49-F238E27FC236}">
                <a16:creationId xmlns:a16="http://schemas.microsoft.com/office/drawing/2014/main" id="{9798E34F-1268-4E0A-A88C-AB0068FE638A}"/>
              </a:ext>
            </a:extLst>
          </p:cNvPr>
          <p:cNvGrpSpPr/>
          <p:nvPr/>
        </p:nvGrpSpPr>
        <p:grpSpPr>
          <a:xfrm>
            <a:off x="4832317" y="854041"/>
            <a:ext cx="1263683" cy="1263683"/>
            <a:chOff x="6203917" y="6068451"/>
            <a:chExt cx="2527366" cy="2527366"/>
          </a:xfrm>
        </p:grpSpPr>
        <p:sp>
          <p:nvSpPr>
            <p:cNvPr id="6" name="Teardrop 5">
              <a:extLst>
                <a:ext uri="{FF2B5EF4-FFF2-40B4-BE49-F238E27FC236}">
                  <a16:creationId xmlns:a16="http://schemas.microsoft.com/office/drawing/2014/main" id="{2CF094CD-2BC4-466C-80C4-DD1A4AFB72CC}"/>
                </a:ext>
              </a:extLst>
            </p:cNvPr>
            <p:cNvSpPr/>
            <p:nvPr/>
          </p:nvSpPr>
          <p:spPr>
            <a:xfrm rot="8100000">
              <a:off x="6203917" y="6068451"/>
              <a:ext cx="2527366" cy="2527366"/>
            </a:xfrm>
            <a:prstGeom prst="teardrop">
              <a:avLst>
                <a:gd name="adj" fmla="val 118365"/>
              </a:avLst>
            </a:prstGeom>
            <a:solidFill>
              <a:srgbClr val="63469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dirty="0">
                <a:ln>
                  <a:noFill/>
                </a:ln>
                <a:solidFill>
                  <a:srgbClr val="FFFFFF"/>
                </a:solidFill>
                <a:effectLst/>
                <a:uLnTx/>
                <a:uFillTx/>
                <a:latin typeface="Montserrat Medium" panose="00000600000000000000" pitchFamily="2" charset="0"/>
                <a:ea typeface="+mn-ea"/>
                <a:cs typeface="+mn-cs"/>
              </a:endParaRPr>
            </a:p>
          </p:txBody>
        </p:sp>
        <p:sp useBgFill="1">
          <p:nvSpPr>
            <p:cNvPr id="7" name="Oval 6">
              <a:extLst>
                <a:ext uri="{FF2B5EF4-FFF2-40B4-BE49-F238E27FC236}">
                  <a16:creationId xmlns:a16="http://schemas.microsoft.com/office/drawing/2014/main" id="{4A11AD49-3732-4F14-8333-35EFF565B868}"/>
                </a:ext>
              </a:extLst>
            </p:cNvPr>
            <p:cNvSpPr/>
            <p:nvPr/>
          </p:nvSpPr>
          <p:spPr>
            <a:xfrm>
              <a:off x="6369481" y="6230072"/>
              <a:ext cx="2194970" cy="219497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dirty="0">
                <a:ln>
                  <a:noFill/>
                </a:ln>
                <a:solidFill>
                  <a:srgbClr val="FFFFFF"/>
                </a:solidFill>
                <a:effectLst/>
                <a:uLnTx/>
                <a:uFillTx/>
                <a:latin typeface="Montserrat Medium" panose="00000600000000000000" pitchFamily="2" charset="0"/>
                <a:ea typeface="+mn-ea"/>
                <a:cs typeface="+mn-cs"/>
              </a:endParaRPr>
            </a:p>
          </p:txBody>
        </p:sp>
      </p:grpSp>
      <p:sp>
        <p:nvSpPr>
          <p:cNvPr id="11" name="TextBox 10">
            <a:extLst>
              <a:ext uri="{FF2B5EF4-FFF2-40B4-BE49-F238E27FC236}">
                <a16:creationId xmlns:a16="http://schemas.microsoft.com/office/drawing/2014/main" id="{CDA72B54-91FA-4D22-BA8B-A015B780F20C}"/>
              </a:ext>
            </a:extLst>
          </p:cNvPr>
          <p:cNvSpPr txBox="1"/>
          <p:nvPr/>
        </p:nvSpPr>
        <p:spPr>
          <a:xfrm>
            <a:off x="4829873" y="1265302"/>
            <a:ext cx="1239442" cy="584775"/>
          </a:xfrm>
          <a:prstGeom prst="rect">
            <a:avLst/>
          </a:prstGeom>
          <a:noFill/>
        </p:spPr>
        <p:txBody>
          <a:bodyPr wrap="none" rtlCol="0" anchor="ctr" anchorCtr="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600" b="0" i="0" u="none" strike="noStrike" kern="1200" cap="none" spc="0" normalizeH="0" baseline="0" noProof="0" dirty="0">
                <a:ln>
                  <a:noFill/>
                </a:ln>
                <a:solidFill>
                  <a:sysClr val="windowText" lastClr="000000"/>
                </a:solidFill>
                <a:effectLst/>
                <a:uLnTx/>
                <a:uFillTx/>
                <a:latin typeface="Montserrat Medium" panose="00000600000000000000" pitchFamily="2" charset="0"/>
                <a:ea typeface="League Spartan" charset="0"/>
                <a:cs typeface="Poppins" pitchFamily="2" charset="77"/>
              </a:rPr>
              <a:t>Standards</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600" b="0" i="0" u="none" strike="noStrike" kern="1200" cap="none" spc="0" normalizeH="0" baseline="0" noProof="0" dirty="0">
                <a:ln>
                  <a:noFill/>
                </a:ln>
                <a:solidFill>
                  <a:sysClr val="windowText" lastClr="000000"/>
                </a:solidFill>
                <a:effectLst/>
                <a:uLnTx/>
                <a:uFillTx/>
                <a:latin typeface="Montserrat Medium" panose="00000600000000000000" pitchFamily="2" charset="0"/>
                <a:ea typeface="League Spartan" charset="0"/>
                <a:cs typeface="Poppins" pitchFamily="2" charset="77"/>
              </a:rPr>
              <a:t> 11 - 14</a:t>
            </a:r>
          </a:p>
        </p:txBody>
      </p:sp>
      <p:sp>
        <p:nvSpPr>
          <p:cNvPr id="13" name="Rectangle 12">
            <a:extLst>
              <a:ext uri="{FF2B5EF4-FFF2-40B4-BE49-F238E27FC236}">
                <a16:creationId xmlns:a16="http://schemas.microsoft.com/office/drawing/2014/main" id="{9C19C19D-7CFB-486A-9F11-C472D4174890}"/>
              </a:ext>
            </a:extLst>
          </p:cNvPr>
          <p:cNvSpPr/>
          <p:nvPr/>
        </p:nvSpPr>
        <p:spPr>
          <a:xfrm>
            <a:off x="193482" y="2620273"/>
            <a:ext cx="10350792" cy="487362"/>
          </a:xfrm>
          <a:prstGeom prst="rect">
            <a:avLst/>
          </a:prstGeom>
          <a:solidFill>
            <a:srgbClr val="63469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dirty="0">
              <a:ln>
                <a:noFill/>
              </a:ln>
              <a:solidFill>
                <a:srgbClr val="FFFFFF"/>
              </a:solidFill>
              <a:effectLst/>
              <a:uLnTx/>
              <a:uFillTx/>
              <a:latin typeface="Lato Light" panose="020F0502020204030203" pitchFamily="34" charset="0"/>
              <a:ea typeface="+mn-ea"/>
              <a:cs typeface="+mn-cs"/>
            </a:endParaRPr>
          </a:p>
        </p:txBody>
      </p:sp>
      <p:sp>
        <p:nvSpPr>
          <p:cNvPr id="14" name="Rectangle 13">
            <a:extLst>
              <a:ext uri="{FF2B5EF4-FFF2-40B4-BE49-F238E27FC236}">
                <a16:creationId xmlns:a16="http://schemas.microsoft.com/office/drawing/2014/main" id="{AA217CC9-C205-4523-850D-B52AD3D8C221}"/>
              </a:ext>
            </a:extLst>
          </p:cNvPr>
          <p:cNvSpPr/>
          <p:nvPr/>
        </p:nvSpPr>
        <p:spPr>
          <a:xfrm>
            <a:off x="193482" y="3054461"/>
            <a:ext cx="10350791" cy="3635548"/>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400" b="0" i="0" u="none" strike="noStrike" kern="1200" cap="none" spc="0" normalizeH="0" baseline="0" noProof="0" dirty="0">
              <a:ln>
                <a:noFill/>
              </a:ln>
              <a:solidFill>
                <a:srgbClr val="000000">
                  <a:lumMod val="85000"/>
                  <a:lumOff val="15000"/>
                </a:srgbClr>
              </a:solidFill>
              <a:effectLst/>
              <a:uLnTx/>
              <a:uFillTx/>
              <a:latin typeface="Public Sans Medium" pitchFamily="2" charset="0"/>
              <a:ea typeface="+mn-ea"/>
              <a:cs typeface="+mn-cs"/>
            </a:endParaRPr>
          </a:p>
        </p:txBody>
      </p:sp>
      <p:sp>
        <p:nvSpPr>
          <p:cNvPr id="16" name="Rectangle 15">
            <a:extLst>
              <a:ext uri="{FF2B5EF4-FFF2-40B4-BE49-F238E27FC236}">
                <a16:creationId xmlns:a16="http://schemas.microsoft.com/office/drawing/2014/main" id="{120E8491-2602-495C-BEB1-370A12A0F910}"/>
              </a:ext>
            </a:extLst>
          </p:cNvPr>
          <p:cNvSpPr/>
          <p:nvPr/>
        </p:nvSpPr>
        <p:spPr>
          <a:xfrm>
            <a:off x="200286" y="6703427"/>
            <a:ext cx="10350791" cy="114817"/>
          </a:xfrm>
          <a:prstGeom prst="rect">
            <a:avLst/>
          </a:prstGeom>
          <a:solidFill>
            <a:srgbClr val="63469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dirty="0">
              <a:ln>
                <a:noFill/>
              </a:ln>
              <a:solidFill>
                <a:srgbClr val="FFFFFF"/>
              </a:solidFill>
              <a:effectLst/>
              <a:uLnTx/>
              <a:uFillTx/>
              <a:latin typeface="Lato Light" panose="020F0502020204030203" pitchFamily="34" charset="0"/>
              <a:ea typeface="+mn-ea"/>
              <a:cs typeface="+mn-cs"/>
            </a:endParaRPr>
          </a:p>
        </p:txBody>
      </p:sp>
      <p:sp>
        <p:nvSpPr>
          <p:cNvPr id="21" name="Rectangle 20">
            <a:extLst>
              <a:ext uri="{FF2B5EF4-FFF2-40B4-BE49-F238E27FC236}">
                <a16:creationId xmlns:a16="http://schemas.microsoft.com/office/drawing/2014/main" id="{F0B6CA26-C01D-4D29-A155-ED92C1C7F98C}"/>
              </a:ext>
            </a:extLst>
          </p:cNvPr>
          <p:cNvSpPr/>
          <p:nvPr/>
        </p:nvSpPr>
        <p:spPr>
          <a:xfrm>
            <a:off x="665380" y="2667688"/>
            <a:ext cx="9596921" cy="338554"/>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600" b="0" i="0" u="none" strike="noStrike" kern="1200" cap="none" spc="0" normalizeH="0" baseline="0" noProof="0" dirty="0">
                <a:ln>
                  <a:noFill/>
                </a:ln>
                <a:solidFill>
                  <a:srgbClr val="FFFFFF"/>
                </a:solidFill>
                <a:effectLst/>
                <a:uLnTx/>
                <a:uFillTx/>
                <a:latin typeface="Montserrat Medium" panose="00000600000000000000" pitchFamily="2" charset="0"/>
                <a:ea typeface="+mn-ea"/>
                <a:cs typeface="+mn-cs"/>
              </a:rPr>
              <a:t>Health, Safety and Wellbeing</a:t>
            </a:r>
          </a:p>
        </p:txBody>
      </p:sp>
      <p:sp>
        <p:nvSpPr>
          <p:cNvPr id="2" name="TextBox 1">
            <a:extLst>
              <a:ext uri="{FF2B5EF4-FFF2-40B4-BE49-F238E27FC236}">
                <a16:creationId xmlns:a16="http://schemas.microsoft.com/office/drawing/2014/main" id="{AFF12E81-8B6B-43A6-B23C-423797001767}"/>
              </a:ext>
            </a:extLst>
          </p:cNvPr>
          <p:cNvSpPr txBox="1"/>
          <p:nvPr/>
        </p:nvSpPr>
        <p:spPr>
          <a:xfrm>
            <a:off x="274198" y="3212300"/>
            <a:ext cx="10149961" cy="3046988"/>
          </a:xfrm>
          <a:prstGeom prst="rect">
            <a:avLst/>
          </a:prstGeom>
          <a:noFill/>
        </p:spPr>
        <p:txBody>
          <a:bodyPr wrap="square" rtlCol="0">
            <a:spAutoFit/>
          </a:bodyPr>
          <a:lstStyle/>
          <a:p>
            <a:pPr marL="285750" marR="0" lvl="0" indent="-28575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600" b="0" i="0" u="none" strike="noStrike" kern="1200" cap="none" spc="0" normalizeH="0" baseline="0" noProof="0" dirty="0">
                <a:ln>
                  <a:noFill/>
                </a:ln>
                <a:solidFill>
                  <a:srgbClr val="000000">
                    <a:lumMod val="85000"/>
                    <a:lumOff val="15000"/>
                  </a:srgbClr>
                </a:solidFill>
                <a:effectLst/>
                <a:uLnTx/>
                <a:uFillTx/>
                <a:latin typeface="Public Sans Medium" pitchFamily="2" charset="0"/>
                <a:ea typeface="+mn-ea"/>
                <a:cs typeface="+mn-cs"/>
              </a:rPr>
              <a:t>Rostering patterns can be entrenched in custom and practice, particularly with regards to long days and nights</a:t>
            </a:r>
          </a:p>
          <a:p>
            <a:pPr marL="285750" marR="0" lvl="0" indent="-28575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1600" b="0" i="0" u="none" strike="noStrike" kern="1200" cap="none" spc="0" normalizeH="0" baseline="0" noProof="0" dirty="0">
              <a:ln>
                <a:noFill/>
              </a:ln>
              <a:solidFill>
                <a:srgbClr val="000000">
                  <a:lumMod val="85000"/>
                  <a:lumOff val="15000"/>
                </a:srgbClr>
              </a:solidFill>
              <a:effectLst/>
              <a:uLnTx/>
              <a:uFillTx/>
              <a:latin typeface="Public Sans Medium" pitchFamily="2" charset="0"/>
              <a:ea typeface="+mn-ea"/>
              <a:cs typeface="+mn-cs"/>
            </a:endParaRPr>
          </a:p>
          <a:p>
            <a:pPr marL="285750" marR="0" lvl="0" indent="-28575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600" b="0" i="0" u="none" strike="noStrike" kern="1200" cap="none" spc="0" normalizeH="0" baseline="0" noProof="0" dirty="0">
                <a:ln>
                  <a:noFill/>
                </a:ln>
                <a:solidFill>
                  <a:srgbClr val="000000">
                    <a:lumMod val="85000"/>
                    <a:lumOff val="15000"/>
                  </a:srgbClr>
                </a:solidFill>
                <a:effectLst/>
                <a:uLnTx/>
                <a:uFillTx/>
                <a:latin typeface="Public Sans Medium" pitchFamily="2" charset="0"/>
                <a:ea typeface="+mn-ea"/>
                <a:cs typeface="+mn-cs"/>
              </a:rPr>
              <a:t>Secure healthcare settings can be ‘hidden from view’ and staff can feel invisible from the nursing community. Can feel professionally unsupported when raising concerns. Particularly difficult when caring for </a:t>
            </a:r>
            <a:r>
              <a:rPr kumimoji="0" lang="en-US" sz="1600" b="0" i="0" u="none" strike="noStrike" kern="1200" cap="none" spc="0" normalizeH="0" baseline="0" noProof="0" dirty="0" err="1">
                <a:ln>
                  <a:noFill/>
                </a:ln>
                <a:solidFill>
                  <a:srgbClr val="000000">
                    <a:lumMod val="85000"/>
                    <a:lumOff val="15000"/>
                  </a:srgbClr>
                </a:solidFill>
                <a:effectLst/>
                <a:uLnTx/>
                <a:uFillTx/>
                <a:latin typeface="Public Sans Medium" pitchFamily="2" charset="0"/>
                <a:ea typeface="+mn-ea"/>
                <a:cs typeface="+mn-cs"/>
              </a:rPr>
              <a:t>mariginalised</a:t>
            </a:r>
            <a:r>
              <a:rPr kumimoji="0" lang="en-US" sz="1600" b="0" i="0" u="none" strike="noStrike" kern="1200" cap="none" spc="0" normalizeH="0" baseline="0" noProof="0" dirty="0">
                <a:ln>
                  <a:noFill/>
                </a:ln>
                <a:solidFill>
                  <a:srgbClr val="000000">
                    <a:lumMod val="85000"/>
                    <a:lumOff val="15000"/>
                  </a:srgbClr>
                </a:solidFill>
                <a:effectLst/>
                <a:uLnTx/>
                <a:uFillTx/>
                <a:latin typeface="Public Sans Medium" pitchFamily="2" charset="0"/>
                <a:ea typeface="+mn-ea"/>
                <a:cs typeface="+mn-cs"/>
              </a:rPr>
              <a:t> population about whom the public can be very negative</a:t>
            </a:r>
          </a:p>
          <a:p>
            <a:pPr marL="285750" marR="0" lvl="0" indent="-28575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1600" b="0" i="0" u="none" strike="noStrike" kern="1200" cap="none" spc="0" normalizeH="0" baseline="0" noProof="0" dirty="0">
              <a:ln>
                <a:noFill/>
              </a:ln>
              <a:solidFill>
                <a:srgbClr val="000000">
                  <a:lumMod val="85000"/>
                  <a:lumOff val="15000"/>
                </a:srgbClr>
              </a:solidFill>
              <a:effectLst/>
              <a:uLnTx/>
              <a:uFillTx/>
              <a:latin typeface="Public Sans Medium" pitchFamily="2" charset="0"/>
              <a:ea typeface="+mn-ea"/>
              <a:cs typeface="+mn-cs"/>
            </a:endParaRPr>
          </a:p>
          <a:p>
            <a:pPr marL="285750" marR="0" lvl="0" indent="-28575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600" b="0" i="0" u="none" strike="noStrike" kern="1200" cap="none" spc="0" normalizeH="0" baseline="0" noProof="0" dirty="0">
                <a:ln>
                  <a:noFill/>
                </a:ln>
                <a:solidFill>
                  <a:srgbClr val="000000">
                    <a:lumMod val="85000"/>
                    <a:lumOff val="15000"/>
                  </a:srgbClr>
                </a:solidFill>
                <a:effectLst/>
                <a:uLnTx/>
                <a:uFillTx/>
                <a:latin typeface="Public Sans Medium" pitchFamily="2" charset="0"/>
                <a:ea typeface="+mn-ea"/>
                <a:cs typeface="+mn-cs"/>
              </a:rPr>
              <a:t>Physical working environment can be challenging – old buildings, small spaces, poor facilities for staff</a:t>
            </a:r>
          </a:p>
          <a:p>
            <a:pPr marL="285750" marR="0" lvl="0" indent="-28575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1600" b="0" i="0" u="none" strike="noStrike" kern="1200" cap="none" spc="0" normalizeH="0" baseline="0" noProof="0" dirty="0">
              <a:ln>
                <a:noFill/>
              </a:ln>
              <a:solidFill>
                <a:srgbClr val="000000">
                  <a:lumMod val="85000"/>
                  <a:lumOff val="15000"/>
                </a:srgbClr>
              </a:solidFill>
              <a:effectLst/>
              <a:uLnTx/>
              <a:uFillTx/>
              <a:latin typeface="Public Sans Medium" pitchFamily="2" charset="0"/>
              <a:ea typeface="+mn-ea"/>
              <a:cs typeface="+mn-cs"/>
            </a:endParaRPr>
          </a:p>
          <a:p>
            <a:pPr marL="285750" marR="0" lvl="0" indent="-28575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600" b="0" i="0" u="none" strike="noStrike" kern="1200" cap="none" spc="0" normalizeH="0" baseline="0" noProof="0" dirty="0">
                <a:ln>
                  <a:noFill/>
                </a:ln>
                <a:solidFill>
                  <a:srgbClr val="000000">
                    <a:lumMod val="85000"/>
                    <a:lumOff val="15000"/>
                  </a:srgbClr>
                </a:solidFill>
                <a:effectLst/>
                <a:uLnTx/>
                <a:uFillTx/>
                <a:latin typeface="Public Sans Medium" pitchFamily="2" charset="0"/>
                <a:ea typeface="+mn-ea"/>
                <a:cs typeface="+mn-cs"/>
              </a:rPr>
              <a:t>Patient care and staff care are sometimes competing priorities. Self care needs to be role modelled by leaders</a:t>
            </a:r>
          </a:p>
        </p:txBody>
      </p:sp>
      <p:sp>
        <p:nvSpPr>
          <p:cNvPr id="27" name="Rectangle 26">
            <a:extLst>
              <a:ext uri="{FF2B5EF4-FFF2-40B4-BE49-F238E27FC236}">
                <a16:creationId xmlns:a16="http://schemas.microsoft.com/office/drawing/2014/main" id="{BB34B6A0-722F-44E9-84F2-374624156588}"/>
              </a:ext>
            </a:extLst>
          </p:cNvPr>
          <p:cNvSpPr/>
          <p:nvPr/>
        </p:nvSpPr>
        <p:spPr>
          <a:xfrm>
            <a:off x="226790" y="1692394"/>
            <a:ext cx="1606530" cy="461665"/>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600"/>
              </a:spcAft>
              <a:buClrTx/>
              <a:buSzTx/>
              <a:buFontTx/>
              <a:buNone/>
              <a:tabLst/>
              <a:defRPr/>
            </a:pPr>
            <a:r>
              <a:rPr kumimoji="0" lang="en-GB" sz="2400" b="0" i="0" u="none" strike="noStrike" kern="1200" cap="none" spc="0" normalizeH="0" baseline="0" noProof="0" dirty="0">
                <a:ln>
                  <a:noFill/>
                </a:ln>
                <a:solidFill>
                  <a:srgbClr val="63469A"/>
                </a:solidFill>
                <a:effectLst/>
                <a:uLnTx/>
                <a:uFillTx/>
                <a:latin typeface="Public Sans Medium" pitchFamily="2" charset="0"/>
                <a:ea typeface="+mn-ea"/>
                <a:cs typeface="+mn-cs"/>
              </a:rPr>
              <a:t>Examples</a:t>
            </a:r>
          </a:p>
        </p:txBody>
      </p:sp>
      <p:sp>
        <p:nvSpPr>
          <p:cNvPr id="18" name="Title 1">
            <a:extLst>
              <a:ext uri="{FF2B5EF4-FFF2-40B4-BE49-F238E27FC236}">
                <a16:creationId xmlns:a16="http://schemas.microsoft.com/office/drawing/2014/main" id="{32070F4C-926F-4FF5-A74E-2ED1D46A816B}"/>
              </a:ext>
            </a:extLst>
          </p:cNvPr>
          <p:cNvSpPr txBox="1">
            <a:spLocks/>
          </p:cNvSpPr>
          <p:nvPr/>
        </p:nvSpPr>
        <p:spPr>
          <a:xfrm>
            <a:off x="193482" y="167330"/>
            <a:ext cx="9692640" cy="598525"/>
          </a:xfrm>
          <a:prstGeom prst="rect">
            <a:avLst/>
          </a:prstGeom>
        </p:spPr>
        <p:txBody>
          <a:bodyPr vert="horz" lIns="91440" tIns="45720" rIns="91440" bIns="45720" rtlCol="0" anchor="b">
            <a:normAutofit fontScale="92500" lnSpcReduction="10000"/>
          </a:bodyPr>
          <a:lstStyle>
            <a:lvl1pPr algn="l" defTabSz="914400" rtl="0" eaLnBrk="1" latinLnBrk="0" hangingPunct="1">
              <a:lnSpc>
                <a:spcPct val="90000"/>
              </a:lnSpc>
              <a:spcBef>
                <a:spcPct val="0"/>
              </a:spcBef>
              <a:buNone/>
              <a:defRPr sz="4400" kern="1200" spc="-50" baseline="0">
                <a:solidFill>
                  <a:schemeClr val="tx1"/>
                </a:solidFill>
                <a:latin typeface="Verdana" panose="020B0604030504040204" pitchFamily="34" charset="0"/>
                <a:ea typeface="Verdana" panose="020B0604030504040204" pitchFamily="34" charset="0"/>
                <a:cs typeface="+mj-cs"/>
              </a:defRPr>
            </a:lvl1pPr>
          </a:lstStyle>
          <a:p>
            <a:r>
              <a:rPr lang="en-GB" dirty="0">
                <a:latin typeface="Montserrat Medium" panose="00000600000000000000" pitchFamily="2" charset="0"/>
              </a:rPr>
              <a:t>Justice and Forensic Settings</a:t>
            </a:r>
          </a:p>
        </p:txBody>
      </p:sp>
    </p:spTree>
    <p:extLst>
      <p:ext uri="{BB962C8B-B14F-4D97-AF65-F5344CB8AC3E}">
        <p14:creationId xmlns:p14="http://schemas.microsoft.com/office/powerpoint/2010/main" val="189260540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2DC1E3-FB08-4A62-B5E1-B570F9BF1506}"/>
              </a:ext>
            </a:extLst>
          </p:cNvPr>
          <p:cNvSpPr>
            <a:spLocks noGrp="1"/>
          </p:cNvSpPr>
          <p:nvPr>
            <p:ph type="title"/>
          </p:nvPr>
        </p:nvSpPr>
        <p:spPr>
          <a:xfrm>
            <a:off x="263737" y="2240280"/>
            <a:ext cx="10565045" cy="1325562"/>
          </a:xfrm>
        </p:spPr>
        <p:txBody>
          <a:bodyPr>
            <a:normAutofit/>
          </a:bodyPr>
          <a:lstStyle/>
          <a:p>
            <a:r>
              <a:rPr lang="en-GB" sz="4800" dirty="0">
                <a:latin typeface="Montserrat Medium" panose="00000600000000000000" pitchFamily="2" charset="0"/>
              </a:rPr>
              <a:t>Feedback &amp; links and closing slide</a:t>
            </a:r>
          </a:p>
        </p:txBody>
      </p:sp>
    </p:spTree>
    <p:extLst>
      <p:ext uri="{BB962C8B-B14F-4D97-AF65-F5344CB8AC3E}">
        <p14:creationId xmlns:p14="http://schemas.microsoft.com/office/powerpoint/2010/main" val="223270302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D4C696-B799-4C9E-BF9A-D51D1DB008E9}"/>
              </a:ext>
            </a:extLst>
          </p:cNvPr>
          <p:cNvSpPr>
            <a:spLocks noGrp="1"/>
          </p:cNvSpPr>
          <p:nvPr>
            <p:ph type="title"/>
          </p:nvPr>
        </p:nvSpPr>
        <p:spPr>
          <a:xfrm>
            <a:off x="731936" y="742285"/>
            <a:ext cx="7898753" cy="1180407"/>
          </a:xfrm>
        </p:spPr>
        <p:txBody>
          <a:bodyPr>
            <a:noAutofit/>
          </a:bodyPr>
          <a:lstStyle/>
          <a:p>
            <a:br>
              <a:rPr lang="en-US" dirty="0">
                <a:latin typeface="Montserrat Medium" panose="00000600000000000000" pitchFamily="2" charset="0"/>
              </a:rPr>
            </a:br>
            <a:br>
              <a:rPr lang="en-US" dirty="0">
                <a:latin typeface="Montserrat Medium" panose="00000600000000000000" pitchFamily="2" charset="0"/>
              </a:rPr>
            </a:br>
            <a:br>
              <a:rPr lang="en-US" dirty="0">
                <a:latin typeface="Montserrat Medium" panose="00000600000000000000" pitchFamily="2" charset="0"/>
              </a:rPr>
            </a:br>
            <a:br>
              <a:rPr lang="en-US" dirty="0">
                <a:latin typeface="Montserrat Medium" panose="00000600000000000000" pitchFamily="2" charset="0"/>
              </a:rPr>
            </a:br>
            <a:br>
              <a:rPr lang="en-US" dirty="0">
                <a:latin typeface="Montserrat Medium" panose="00000600000000000000" pitchFamily="2" charset="0"/>
              </a:rPr>
            </a:br>
            <a:br>
              <a:rPr lang="en-US" dirty="0">
                <a:latin typeface="Montserrat Medium" panose="00000600000000000000" pitchFamily="2" charset="0"/>
              </a:rPr>
            </a:br>
            <a:br>
              <a:rPr lang="en-US" dirty="0">
                <a:latin typeface="Montserrat Medium" panose="00000600000000000000" pitchFamily="2" charset="0"/>
              </a:rPr>
            </a:br>
            <a:r>
              <a:rPr lang="en-US" dirty="0">
                <a:latin typeface="Montserrat Medium" panose="00000600000000000000" pitchFamily="2" charset="0"/>
              </a:rPr>
              <a:t>Support for the Standards</a:t>
            </a:r>
            <a:br>
              <a:rPr lang="en-GB" dirty="0">
                <a:latin typeface="Montserrat Medium" panose="00000600000000000000" pitchFamily="2" charset="0"/>
              </a:rPr>
            </a:br>
            <a:endParaRPr lang="en-GB" dirty="0"/>
          </a:p>
        </p:txBody>
      </p:sp>
      <p:sp>
        <p:nvSpPr>
          <p:cNvPr id="3" name="Content Placeholder 2">
            <a:extLst>
              <a:ext uri="{FF2B5EF4-FFF2-40B4-BE49-F238E27FC236}">
                <a16:creationId xmlns:a16="http://schemas.microsoft.com/office/drawing/2014/main" id="{80EE2055-761F-4EA9-9410-FCD530BB0300}"/>
              </a:ext>
            </a:extLst>
          </p:cNvPr>
          <p:cNvSpPr>
            <a:spLocks noGrp="1"/>
          </p:cNvSpPr>
          <p:nvPr>
            <p:ph idx="1"/>
          </p:nvPr>
        </p:nvSpPr>
        <p:spPr>
          <a:xfrm>
            <a:off x="624117" y="1922692"/>
            <a:ext cx="10008523" cy="4999731"/>
          </a:xfrm>
        </p:spPr>
        <p:txBody>
          <a:bodyPr>
            <a:noAutofit/>
          </a:bodyPr>
          <a:lstStyle/>
          <a:p>
            <a:pPr>
              <a:lnSpc>
                <a:spcPct val="107000"/>
              </a:lnSpc>
              <a:spcAft>
                <a:spcPts val="800"/>
              </a:spcAft>
            </a:pPr>
            <a:r>
              <a:rPr lang="en-GB" sz="1600" b="1" dirty="0">
                <a:effectLst/>
                <a:latin typeface="Public Sans Medium" pitchFamily="2" charset="0"/>
                <a:ea typeface="Calibri" panose="020F0502020204030204" pitchFamily="34" charset="0"/>
                <a:cs typeface="Times New Roman" panose="02020603050405020304" pitchFamily="18" charset="0"/>
              </a:rPr>
              <a:t>Andrea Sutcliffe, Chief </a:t>
            </a:r>
            <a:r>
              <a:rPr lang="en-GB" sz="1600" b="1" dirty="0">
                <a:latin typeface="Public Sans Medium" pitchFamily="2" charset="0"/>
                <a:ea typeface="Calibri" panose="020F0502020204030204" pitchFamily="34" charset="0"/>
                <a:cs typeface="Times New Roman" panose="02020603050405020304" pitchFamily="18" charset="0"/>
              </a:rPr>
              <a:t>E</a:t>
            </a:r>
            <a:r>
              <a:rPr lang="en-GB" sz="1600" b="1" dirty="0">
                <a:effectLst/>
                <a:latin typeface="Public Sans Medium" pitchFamily="2" charset="0"/>
                <a:ea typeface="Calibri" panose="020F0502020204030204" pitchFamily="34" charset="0"/>
                <a:cs typeface="Times New Roman" panose="02020603050405020304" pitchFamily="18" charset="0"/>
              </a:rPr>
              <a:t>xecutive and Registrar of the NMC</a:t>
            </a:r>
            <a:r>
              <a:rPr lang="en-GB" sz="1600" dirty="0">
                <a:effectLst/>
                <a:latin typeface="Public Sans Medium" pitchFamily="2" charset="0"/>
                <a:ea typeface="Calibri" panose="020F0502020204030204" pitchFamily="34" charset="0"/>
                <a:cs typeface="Times New Roman" panose="02020603050405020304" pitchFamily="18" charset="0"/>
              </a:rPr>
              <a:t>: ‘</a:t>
            </a:r>
            <a:r>
              <a:rPr lang="en-GB" sz="1600" i="1" dirty="0">
                <a:effectLst/>
                <a:latin typeface="Public Sans Medium" pitchFamily="2" charset="0"/>
                <a:ea typeface="Calibri" panose="020F0502020204030204" pitchFamily="34" charset="0"/>
                <a:cs typeface="Times New Roman" panose="02020603050405020304" pitchFamily="18" charset="0"/>
              </a:rPr>
              <a:t>’This is useful guidance from the RCN that nurses and their employers can use to assist them navigate the operational challenges they face to deliver the safe, kind and effective care our communities need</a:t>
            </a:r>
            <a:r>
              <a:rPr lang="en-GB" sz="1600" dirty="0">
                <a:effectLst/>
                <a:latin typeface="Public Sans Medium" pitchFamily="2" charset="0"/>
                <a:ea typeface="Calibri" panose="020F0502020204030204" pitchFamily="34" charset="0"/>
                <a:cs typeface="Times New Roman" panose="02020603050405020304" pitchFamily="18" charset="0"/>
              </a:rPr>
              <a:t>.”</a:t>
            </a:r>
          </a:p>
          <a:p>
            <a:pPr>
              <a:lnSpc>
                <a:spcPct val="107000"/>
              </a:lnSpc>
              <a:spcAft>
                <a:spcPts val="800"/>
              </a:spcAft>
            </a:pPr>
            <a:r>
              <a:rPr lang="en-GB" sz="1600" b="1" dirty="0">
                <a:latin typeface="Public Sans Medium" pitchFamily="2" charset="0"/>
                <a:ea typeface="Calibri" panose="020F0502020204030204" pitchFamily="34" charset="0"/>
                <a:cs typeface="Times New Roman" panose="02020603050405020304" pitchFamily="18" charset="0"/>
              </a:rPr>
              <a:t>Saffron </a:t>
            </a:r>
            <a:r>
              <a:rPr lang="en-GB" sz="1600" b="1" dirty="0" err="1">
                <a:latin typeface="Public Sans Medium" pitchFamily="2" charset="0"/>
                <a:ea typeface="Calibri" panose="020F0502020204030204" pitchFamily="34" charset="0"/>
                <a:cs typeface="Times New Roman" panose="02020603050405020304" pitchFamily="18" charset="0"/>
              </a:rPr>
              <a:t>Cordery</a:t>
            </a:r>
            <a:r>
              <a:rPr lang="en-GB" sz="1600" b="1" dirty="0">
                <a:latin typeface="Public Sans Medium" pitchFamily="2" charset="0"/>
                <a:ea typeface="Calibri" panose="020F0502020204030204" pitchFamily="34" charset="0"/>
                <a:cs typeface="Times New Roman" panose="02020603050405020304" pitchFamily="18" charset="0"/>
              </a:rPr>
              <a:t>, </a:t>
            </a:r>
            <a:r>
              <a:rPr lang="en-GB" sz="1600" b="1" dirty="0">
                <a:effectLst/>
                <a:latin typeface="Public Sans Medium" pitchFamily="2" charset="0"/>
                <a:ea typeface="Calibri" panose="020F0502020204030204" pitchFamily="34" charset="0"/>
                <a:cs typeface="Times New Roman" panose="02020603050405020304" pitchFamily="18" charset="0"/>
              </a:rPr>
              <a:t>Deputy chief executive of NHS Providers</a:t>
            </a:r>
            <a:r>
              <a:rPr lang="en-GB" sz="1600" dirty="0">
                <a:effectLst/>
                <a:latin typeface="Public Sans Medium" pitchFamily="2" charset="0"/>
                <a:ea typeface="Calibri" panose="020F0502020204030204" pitchFamily="34" charset="0"/>
                <a:cs typeface="Times New Roman" panose="02020603050405020304" pitchFamily="18" charset="0"/>
              </a:rPr>
              <a:t>: “</a:t>
            </a:r>
            <a:r>
              <a:rPr lang="en-GB" sz="1600" i="1" dirty="0">
                <a:effectLst/>
                <a:latin typeface="Public Sans Medium" pitchFamily="2" charset="0"/>
                <a:ea typeface="Calibri" panose="020F0502020204030204" pitchFamily="34" charset="0"/>
                <a:cs typeface="Times New Roman" panose="02020603050405020304" pitchFamily="18" charset="0"/>
              </a:rPr>
              <a:t>We agree with the RCN that enough staff need to be recruited and retained not only to address existing workforce gaps, but to help build vital flexibility into the system to protect staff wellbeing and development. NHS bodies must recognise the specific workforce needs that have emerged or been reemphasised this past year, to ensure that the correct lessons are learnt</a:t>
            </a:r>
            <a:r>
              <a:rPr lang="en-GB" sz="1600" dirty="0">
                <a:effectLst/>
                <a:latin typeface="Public Sans Medium" pitchFamily="2" charset="0"/>
                <a:ea typeface="Calibri" panose="020F0502020204030204" pitchFamily="34" charset="0"/>
                <a:cs typeface="Times New Roman" panose="02020603050405020304" pitchFamily="18" charset="0"/>
              </a:rPr>
              <a:t>.’’</a:t>
            </a:r>
          </a:p>
          <a:p>
            <a:pPr>
              <a:lnSpc>
                <a:spcPct val="107000"/>
              </a:lnSpc>
              <a:spcAft>
                <a:spcPts val="800"/>
              </a:spcAft>
            </a:pPr>
            <a:r>
              <a:rPr lang="en-GB" sz="1600" b="1" dirty="0">
                <a:effectLst/>
                <a:latin typeface="Public Sans Medium" pitchFamily="2" charset="0"/>
                <a:ea typeface="Calibri" panose="020F0502020204030204" pitchFamily="34" charset="0"/>
                <a:cs typeface="Times New Roman" panose="02020603050405020304" pitchFamily="18" charset="0"/>
              </a:rPr>
              <a:t>Rebecca Smith, Managing </a:t>
            </a:r>
            <a:r>
              <a:rPr lang="en-GB" sz="1600" b="1" dirty="0">
                <a:latin typeface="Public Sans Medium" pitchFamily="2" charset="0"/>
                <a:ea typeface="Calibri" panose="020F0502020204030204" pitchFamily="34" charset="0"/>
                <a:cs typeface="Times New Roman" panose="02020603050405020304" pitchFamily="18" charset="0"/>
              </a:rPr>
              <a:t>D</a:t>
            </a:r>
            <a:r>
              <a:rPr lang="en-GB" sz="1600" b="1" dirty="0">
                <a:effectLst/>
                <a:latin typeface="Public Sans Medium" pitchFamily="2" charset="0"/>
                <a:ea typeface="Calibri" panose="020F0502020204030204" pitchFamily="34" charset="0"/>
                <a:cs typeface="Times New Roman" panose="02020603050405020304" pitchFamily="18" charset="0"/>
              </a:rPr>
              <a:t>irector of NHS Employers:</a:t>
            </a:r>
            <a:r>
              <a:rPr lang="en-GB" sz="1600" dirty="0">
                <a:effectLst/>
                <a:latin typeface="Public Sans Medium" pitchFamily="2" charset="0"/>
                <a:ea typeface="Calibri" panose="020F0502020204030204" pitchFamily="34" charset="0"/>
                <a:cs typeface="Times New Roman" panose="02020603050405020304" pitchFamily="18" charset="0"/>
              </a:rPr>
              <a:t> “</a:t>
            </a:r>
            <a:r>
              <a:rPr lang="en-GB" sz="1600" i="1" dirty="0">
                <a:effectLst/>
                <a:latin typeface="Public Sans Medium" pitchFamily="2" charset="0"/>
                <a:ea typeface="Calibri" panose="020F0502020204030204" pitchFamily="34" charset="0"/>
                <a:cs typeface="Times New Roman" panose="02020603050405020304" pitchFamily="18" charset="0"/>
              </a:rPr>
              <a:t>Employers will welcome these workforce standards for nursing. Nurses are at the heart of our NHS teams, and these standards will help to ensure that is recognised, so that nursing staff can continue to provide safe and effective care to patients and communities, while also ensuring they are properly cared for and supported themselves.</a:t>
            </a:r>
            <a:r>
              <a:rPr lang="en-GB" sz="1600" dirty="0">
                <a:effectLst/>
                <a:latin typeface="Public Sans Medium" pitchFamily="2" charset="0"/>
                <a:ea typeface="Calibri" panose="020F0502020204030204" pitchFamily="34" charset="0"/>
                <a:cs typeface="Times New Roman" panose="02020603050405020304" pitchFamily="18" charset="0"/>
              </a:rPr>
              <a:t>”</a:t>
            </a:r>
          </a:p>
          <a:p>
            <a:pPr>
              <a:lnSpc>
                <a:spcPct val="107000"/>
              </a:lnSpc>
              <a:spcAft>
                <a:spcPts val="800"/>
              </a:spcAft>
            </a:pP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buNone/>
            </a:pPr>
            <a:endParaRPr lang="en-GB" sz="4400" dirty="0">
              <a:latin typeface="Montserrat Medium" panose="00000600000000000000" pitchFamily="2" charset="0"/>
            </a:endParaRPr>
          </a:p>
        </p:txBody>
      </p:sp>
      <p:sp>
        <p:nvSpPr>
          <p:cNvPr id="5" name="Content Placeholder 2">
            <a:extLst>
              <a:ext uri="{FF2B5EF4-FFF2-40B4-BE49-F238E27FC236}">
                <a16:creationId xmlns:a16="http://schemas.microsoft.com/office/drawing/2014/main" id="{85983EE7-FDF1-4CF9-8912-416A50959C96}"/>
              </a:ext>
            </a:extLst>
          </p:cNvPr>
          <p:cNvSpPr txBox="1">
            <a:spLocks/>
          </p:cNvSpPr>
          <p:nvPr/>
        </p:nvSpPr>
        <p:spPr>
          <a:xfrm>
            <a:off x="1071373" y="3429000"/>
            <a:ext cx="8834628" cy="1691640"/>
          </a:xfrm>
          <a:prstGeom prst="rect">
            <a:avLst/>
          </a:prstGeom>
        </p:spPr>
        <p:txBody>
          <a:bodyPr vert="horz" lIns="91440" tIns="45720" rIns="91440" bIns="45720" rtlCol="0">
            <a:normAutofit/>
          </a:bodyPr>
          <a:lstStyle>
            <a:lvl1pPr marL="182880" indent="-182880" algn="l" defTabSz="914400" rtl="0" eaLnBrk="1" latinLnBrk="0" hangingPunct="1">
              <a:lnSpc>
                <a:spcPct val="95000"/>
              </a:lnSpc>
              <a:spcBef>
                <a:spcPts val="1400"/>
              </a:spcBef>
              <a:spcAft>
                <a:spcPts val="200"/>
              </a:spcAft>
              <a:buClr>
                <a:schemeClr val="accent1"/>
              </a:buClr>
              <a:buSzPct val="80000"/>
              <a:buFont typeface="Arial" pitchFamily="34" charset="0"/>
              <a:buChar char="•"/>
              <a:defRPr sz="1800" kern="1200" spc="10" baseline="0">
                <a:solidFill>
                  <a:schemeClr val="tx1"/>
                </a:solidFill>
                <a:latin typeface="Verdana" panose="020B0604030504040204" pitchFamily="34" charset="0"/>
                <a:ea typeface="Verdana" panose="020B0604030504040204" pitchFamily="34" charset="0"/>
                <a:cs typeface="+mn-cs"/>
              </a:defRPr>
            </a:lvl1pPr>
            <a:lvl2pPr marL="457200" indent="-182880" algn="l" defTabSz="914400" rtl="0" eaLnBrk="1" latinLnBrk="0" hangingPunct="1">
              <a:lnSpc>
                <a:spcPct val="90000"/>
              </a:lnSpc>
              <a:spcBef>
                <a:spcPts val="300"/>
              </a:spcBef>
              <a:spcAft>
                <a:spcPts val="300"/>
              </a:spcAft>
              <a:buClr>
                <a:schemeClr val="accent1"/>
              </a:buClr>
              <a:buFont typeface="Wingdings 2" pitchFamily="18" charset="2"/>
              <a:buChar char=""/>
              <a:defRPr sz="1600" kern="1200">
                <a:solidFill>
                  <a:schemeClr val="tx1">
                    <a:lumMod val="85000"/>
                    <a:lumOff val="15000"/>
                  </a:schemeClr>
                </a:solidFill>
                <a:latin typeface="Verdana" panose="020B0604030504040204" pitchFamily="34" charset="0"/>
                <a:ea typeface="Verdana" panose="020B0604030504040204" pitchFamily="34" charset="0"/>
                <a:cs typeface="+mn-cs"/>
              </a:defRPr>
            </a:lvl2pPr>
            <a:lvl3pPr marL="731520" indent="-18288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Verdana" panose="020B0604030504040204" pitchFamily="34" charset="0"/>
                <a:ea typeface="Verdana" panose="020B0604030504040204" pitchFamily="34" charset="0"/>
                <a:cs typeface="+mn-cs"/>
              </a:defRPr>
            </a:lvl3pPr>
            <a:lvl4pPr marL="1005840" indent="-18288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Verdana" panose="020B0604030504040204" pitchFamily="34" charset="0"/>
                <a:ea typeface="Verdana" panose="020B0604030504040204" pitchFamily="34" charset="0"/>
                <a:cs typeface="+mn-cs"/>
              </a:defRPr>
            </a:lvl4pPr>
            <a:lvl5pPr marL="1280160" indent="-18288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Verdana" panose="020B0604030504040204" pitchFamily="34" charset="0"/>
                <a:ea typeface="Verdana" panose="020B0604030504040204" pitchFamily="34" charset="0"/>
                <a:cs typeface="+mn-cs"/>
              </a:defRPr>
            </a:lvl5pPr>
            <a:lvl6pPr marL="1600000" indent="-22860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6pPr>
            <a:lvl7pPr marL="1900000" indent="-22860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7pPr>
            <a:lvl8pPr marL="2200000" indent="-22860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8pPr>
            <a:lvl9pPr marL="2500000" indent="-22860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9pPr>
          </a:lstStyle>
          <a:p>
            <a:pPr marL="0" indent="0">
              <a:buFont typeface="Arial" pitchFamily="34" charset="0"/>
              <a:buNone/>
            </a:pPr>
            <a:endParaRPr lang="en-US" sz="2400" dirty="0">
              <a:solidFill>
                <a:schemeClr val="tx1">
                  <a:lumMod val="85000"/>
                </a:schemeClr>
              </a:solidFill>
              <a:latin typeface="Public Sans Medium" pitchFamily="2" charset="0"/>
              <a:ea typeface="+mn-ea"/>
            </a:endParaRPr>
          </a:p>
        </p:txBody>
      </p:sp>
    </p:spTree>
    <p:extLst>
      <p:ext uri="{BB962C8B-B14F-4D97-AF65-F5344CB8AC3E}">
        <p14:creationId xmlns:p14="http://schemas.microsoft.com/office/powerpoint/2010/main" val="422292735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9AEC1064-C539-4DC6-8551-3539D0A93A61}"/>
              </a:ext>
            </a:extLst>
          </p:cNvPr>
          <p:cNvSpPr>
            <a:spLocks noGrp="1"/>
          </p:cNvSpPr>
          <p:nvPr>
            <p:ph idx="1"/>
          </p:nvPr>
        </p:nvSpPr>
        <p:spPr>
          <a:xfrm>
            <a:off x="625900" y="1341563"/>
            <a:ext cx="9755469" cy="2989943"/>
          </a:xfrm>
        </p:spPr>
        <p:txBody>
          <a:bodyPr>
            <a:normAutofit/>
          </a:bodyPr>
          <a:lstStyle/>
          <a:p>
            <a:pPr marL="342900" indent="-342900"/>
            <a:r>
              <a:rPr lang="en-GB" sz="1600" dirty="0">
                <a:solidFill>
                  <a:srgbClr val="002060"/>
                </a:solidFill>
                <a:latin typeface="Public Sans Medium" pitchFamily="2" charset="0"/>
                <a:hlinkClick r:id="rId3">
                  <a:extLst>
                    <a:ext uri="{A12FA001-AC4F-418D-AE19-62706E023703}">
                      <ahyp:hlinkClr xmlns:ahyp="http://schemas.microsoft.com/office/drawing/2018/hyperlinkcolor" val="tx"/>
                    </a:ext>
                  </a:extLst>
                </a:hlinkClick>
              </a:rPr>
              <a:t>Online resource </a:t>
            </a:r>
            <a:r>
              <a:rPr lang="en-GB" sz="1600" dirty="0">
                <a:solidFill>
                  <a:srgbClr val="002060"/>
                </a:solidFill>
                <a:latin typeface="Public Sans Medium" pitchFamily="2" charset="0"/>
              </a:rPr>
              <a:t>: </a:t>
            </a:r>
            <a:r>
              <a:rPr lang="en-GB" sz="1600" dirty="0">
                <a:solidFill>
                  <a:srgbClr val="DD1778"/>
                </a:solidFill>
                <a:latin typeface="Public Sans Medium" pitchFamily="2" charset="0"/>
                <a:hlinkClick r:id="rId4">
                  <a:extLst>
                    <a:ext uri="{A12FA001-AC4F-418D-AE19-62706E023703}">
                      <ahyp:hlinkClr xmlns:ahyp="http://schemas.microsoft.com/office/drawing/2018/hyperlinkcolor" val="tx"/>
                    </a:ext>
                  </a:extLst>
                </a:hlinkClick>
              </a:rPr>
              <a:t>www.rcn.org.uk/nursingworkforcestandards</a:t>
            </a:r>
            <a:r>
              <a:rPr lang="en-GB" sz="1600" dirty="0">
                <a:solidFill>
                  <a:srgbClr val="DD1778"/>
                </a:solidFill>
                <a:latin typeface="Public Sans Medium" pitchFamily="2" charset="0"/>
              </a:rPr>
              <a:t> </a:t>
            </a:r>
          </a:p>
          <a:p>
            <a:pPr marL="342900" indent="-342900"/>
            <a:r>
              <a:rPr lang="en-GB" sz="1600" dirty="0">
                <a:solidFill>
                  <a:srgbClr val="002060"/>
                </a:solidFill>
                <a:latin typeface="Public Sans Medium" pitchFamily="2" charset="0"/>
                <a:hlinkClick r:id="rId5">
                  <a:extLst>
                    <a:ext uri="{A12FA001-AC4F-418D-AE19-62706E023703}">
                      <ahyp:hlinkClr xmlns:ahyp="http://schemas.microsoft.com/office/drawing/2018/hyperlinkcolor" val="tx"/>
                    </a:ext>
                  </a:extLst>
                </a:hlinkClick>
              </a:rPr>
              <a:t>FAQs</a:t>
            </a:r>
            <a:r>
              <a:rPr lang="en-GB" sz="1600" dirty="0">
                <a:solidFill>
                  <a:srgbClr val="002060"/>
                </a:solidFill>
                <a:latin typeface="Public Sans Medium" pitchFamily="2" charset="0"/>
              </a:rPr>
              <a:t> </a:t>
            </a:r>
          </a:p>
          <a:p>
            <a:pPr marL="342900" indent="-342900"/>
            <a:r>
              <a:rPr lang="en-GB" sz="1600" dirty="0">
                <a:solidFill>
                  <a:srgbClr val="182540"/>
                </a:solidFill>
                <a:latin typeface="Public Sans Medium" pitchFamily="2" charset="0"/>
              </a:rPr>
              <a:t>Additional resources to support the standards </a:t>
            </a:r>
          </a:p>
          <a:p>
            <a:pPr marL="342900" indent="-342900"/>
            <a:r>
              <a:rPr lang="en-GB" sz="1600" dirty="0">
                <a:latin typeface="Public Sans Medium" pitchFamily="2" charset="0"/>
              </a:rPr>
              <a:t>Links to psychological escalation guidance</a:t>
            </a:r>
          </a:p>
          <a:p>
            <a:pPr marL="342900" indent="-342900"/>
            <a:r>
              <a:rPr lang="en-GB" sz="1600" dirty="0">
                <a:latin typeface="Public Sans Medium" pitchFamily="2" charset="0"/>
              </a:rPr>
              <a:t>Links to legislation and professional guidance where it exists.</a:t>
            </a:r>
          </a:p>
        </p:txBody>
      </p:sp>
      <p:sp>
        <p:nvSpPr>
          <p:cNvPr id="4" name="Title 1">
            <a:extLst>
              <a:ext uri="{FF2B5EF4-FFF2-40B4-BE49-F238E27FC236}">
                <a16:creationId xmlns:a16="http://schemas.microsoft.com/office/drawing/2014/main" id="{E105C020-FEAE-41DB-8182-0B504298E170}"/>
              </a:ext>
            </a:extLst>
          </p:cNvPr>
          <p:cNvSpPr txBox="1">
            <a:spLocks/>
          </p:cNvSpPr>
          <p:nvPr/>
        </p:nvSpPr>
        <p:spPr>
          <a:xfrm>
            <a:off x="758370" y="281899"/>
            <a:ext cx="10279851" cy="923561"/>
          </a:xfrm>
          <a:prstGeom prst="rect">
            <a:avLst/>
          </a:prstGeom>
        </p:spPr>
        <p:txBody>
          <a:bodyPr vert="horz" lIns="91440" tIns="45720" rIns="91440" bIns="45720" rtlCol="0" anchor="b">
            <a:normAutofit/>
          </a:bodyPr>
          <a:lstStyle>
            <a:lvl1pPr algn="l" defTabSz="914400" rtl="0" eaLnBrk="1" latinLnBrk="0" hangingPunct="1">
              <a:lnSpc>
                <a:spcPct val="90000"/>
              </a:lnSpc>
              <a:spcBef>
                <a:spcPct val="0"/>
              </a:spcBef>
              <a:buNone/>
              <a:defRPr sz="4400" kern="1200" spc="-50" baseline="0">
                <a:solidFill>
                  <a:schemeClr val="tx1"/>
                </a:solidFill>
                <a:latin typeface="Verdana" panose="020B0604030504040204" pitchFamily="34" charset="0"/>
                <a:ea typeface="Verdana" panose="020B0604030504040204" pitchFamily="34" charset="0"/>
                <a:cs typeface="+mj-cs"/>
              </a:defRPr>
            </a:lvl1pPr>
          </a:lstStyle>
          <a:p>
            <a:r>
              <a:rPr lang="en-GB" sz="4000" dirty="0">
                <a:latin typeface="Montserrat Medium" panose="00000600000000000000" pitchFamily="2" charset="0"/>
              </a:rPr>
              <a:t>How are the Standards presented? </a:t>
            </a:r>
            <a:endParaRPr lang="en-GB" sz="4000" dirty="0">
              <a:solidFill>
                <a:srgbClr val="C00000"/>
              </a:solidFill>
              <a:latin typeface="Montserrat Medium" panose="00000600000000000000" pitchFamily="2" charset="0"/>
            </a:endParaRPr>
          </a:p>
        </p:txBody>
      </p:sp>
      <p:sp>
        <p:nvSpPr>
          <p:cNvPr id="7" name="Rectangle 6">
            <a:extLst>
              <a:ext uri="{FF2B5EF4-FFF2-40B4-BE49-F238E27FC236}">
                <a16:creationId xmlns:a16="http://schemas.microsoft.com/office/drawing/2014/main" id="{DED44EF7-CD0B-4A1F-B91E-27FF28BEEAC3}"/>
              </a:ext>
            </a:extLst>
          </p:cNvPr>
          <p:cNvSpPr/>
          <p:nvPr/>
        </p:nvSpPr>
        <p:spPr>
          <a:xfrm>
            <a:off x="758371" y="4872238"/>
            <a:ext cx="9490529" cy="1569660"/>
          </a:xfrm>
          <a:prstGeom prst="rect">
            <a:avLst/>
          </a:prstGeom>
        </p:spPr>
        <p:txBody>
          <a:bodyPr wrap="square">
            <a:spAutoFit/>
          </a:bodyPr>
          <a:lstStyle/>
          <a:p>
            <a:pPr marL="342900" indent="-342900"/>
            <a:r>
              <a:rPr lang="en-GB" sz="1600" dirty="0">
                <a:latin typeface="Public Sans Medium" pitchFamily="2" charset="0"/>
              </a:rPr>
              <a:t>Every member of the nursing workforce uses the Standards in part or in whole to support</a:t>
            </a:r>
          </a:p>
          <a:p>
            <a:pPr marL="342900" indent="-342900"/>
            <a:r>
              <a:rPr lang="en-GB" sz="1600" dirty="0">
                <a:latin typeface="Public Sans Medium" pitchFamily="2" charset="0"/>
              </a:rPr>
              <a:t>them as an individual or on behalf of a nursing workforce.</a:t>
            </a:r>
          </a:p>
          <a:p>
            <a:pPr marL="342900" indent="-342900"/>
            <a:endParaRPr lang="en-GB" sz="1600" dirty="0">
              <a:latin typeface="Public Sans Medium" pitchFamily="2" charset="0"/>
            </a:endParaRPr>
          </a:p>
          <a:p>
            <a:pPr marL="342900" indent="-342900"/>
            <a:r>
              <a:rPr lang="en-GB" sz="1600" dirty="0">
                <a:latin typeface="Public Sans Medium" pitchFamily="2" charset="0"/>
              </a:rPr>
              <a:t>The Standards will become as well known as the NMC Code.</a:t>
            </a:r>
          </a:p>
          <a:p>
            <a:pPr marL="342900" indent="-342900"/>
            <a:endParaRPr lang="en-GB" sz="1600" dirty="0">
              <a:latin typeface="Public Sans Medium" pitchFamily="2" charset="0"/>
            </a:endParaRPr>
          </a:p>
          <a:p>
            <a:pPr marL="342900" indent="-342900"/>
            <a:r>
              <a:rPr lang="en-GB" sz="1600" dirty="0">
                <a:latin typeface="Public Sans Medium" pitchFamily="2" charset="0"/>
              </a:rPr>
              <a:t>The Standards are used to uphold safe and effective staffing for the nursing workforce UK-wide.</a:t>
            </a:r>
          </a:p>
        </p:txBody>
      </p:sp>
      <p:sp>
        <p:nvSpPr>
          <p:cNvPr id="8" name="Title 1">
            <a:extLst>
              <a:ext uri="{FF2B5EF4-FFF2-40B4-BE49-F238E27FC236}">
                <a16:creationId xmlns:a16="http://schemas.microsoft.com/office/drawing/2014/main" id="{A9C21925-DFA9-4920-9EDF-F402FF063DBF}"/>
              </a:ext>
            </a:extLst>
          </p:cNvPr>
          <p:cNvSpPr txBox="1">
            <a:spLocks/>
          </p:cNvSpPr>
          <p:nvPr/>
        </p:nvSpPr>
        <p:spPr>
          <a:xfrm>
            <a:off x="758371" y="3736376"/>
            <a:ext cx="10279851" cy="923560"/>
          </a:xfrm>
          <a:prstGeom prst="rect">
            <a:avLst/>
          </a:prstGeom>
        </p:spPr>
        <p:txBody>
          <a:bodyPr vert="horz" lIns="91440" tIns="45720" rIns="91440" bIns="45720" rtlCol="0" anchor="b">
            <a:normAutofit/>
          </a:bodyPr>
          <a:lstStyle>
            <a:lvl1pPr algn="l" defTabSz="914400" rtl="0" eaLnBrk="1" latinLnBrk="0" hangingPunct="1">
              <a:lnSpc>
                <a:spcPct val="90000"/>
              </a:lnSpc>
              <a:spcBef>
                <a:spcPct val="0"/>
              </a:spcBef>
              <a:buNone/>
              <a:defRPr sz="4400" kern="1200" spc="-50" baseline="0">
                <a:solidFill>
                  <a:schemeClr val="tx1"/>
                </a:solidFill>
                <a:latin typeface="Verdana" panose="020B0604030504040204" pitchFamily="34" charset="0"/>
                <a:ea typeface="Verdana" panose="020B0604030504040204" pitchFamily="34" charset="0"/>
                <a:cs typeface="+mj-cs"/>
              </a:defRPr>
            </a:lvl1pPr>
          </a:lstStyle>
          <a:p>
            <a:r>
              <a:rPr lang="en-GB" sz="3800" dirty="0">
                <a:latin typeface="Montserrat Medium" panose="00000600000000000000" pitchFamily="2" charset="0"/>
              </a:rPr>
              <a:t>The RCN vision </a:t>
            </a:r>
            <a:endParaRPr lang="en-GB" sz="3800" dirty="0">
              <a:solidFill>
                <a:srgbClr val="C00000"/>
              </a:solidFill>
              <a:latin typeface="Montserrat Medium" panose="00000600000000000000" pitchFamily="2" charset="0"/>
            </a:endParaRPr>
          </a:p>
        </p:txBody>
      </p:sp>
      <p:pic>
        <p:nvPicPr>
          <p:cNvPr id="6" name="Picture 5">
            <a:extLst>
              <a:ext uri="{FF2B5EF4-FFF2-40B4-BE49-F238E27FC236}">
                <a16:creationId xmlns:a16="http://schemas.microsoft.com/office/drawing/2014/main" id="{B83AD3B0-DEEA-4982-AC33-1B795DC7995A}"/>
              </a:ext>
            </a:extLst>
          </p:cNvPr>
          <p:cNvPicPr>
            <a:picLocks noChangeAspect="1"/>
          </p:cNvPicPr>
          <p:nvPr/>
        </p:nvPicPr>
        <p:blipFill>
          <a:blip r:embed="rId6"/>
          <a:stretch>
            <a:fillRect/>
          </a:stretch>
        </p:blipFill>
        <p:spPr>
          <a:xfrm>
            <a:off x="7201125" y="1417762"/>
            <a:ext cx="3625980" cy="3034336"/>
          </a:xfrm>
          <a:prstGeom prst="rect">
            <a:avLst/>
          </a:prstGeom>
        </p:spPr>
      </p:pic>
    </p:spTree>
    <p:extLst>
      <p:ext uri="{BB962C8B-B14F-4D97-AF65-F5344CB8AC3E}">
        <p14:creationId xmlns:p14="http://schemas.microsoft.com/office/powerpoint/2010/main" val="340325316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7D98E3-0619-4070-92C2-A253FFC86C7F}"/>
              </a:ext>
            </a:extLst>
          </p:cNvPr>
          <p:cNvSpPr>
            <a:spLocks noGrp="1"/>
          </p:cNvSpPr>
          <p:nvPr>
            <p:ph type="title"/>
          </p:nvPr>
        </p:nvSpPr>
        <p:spPr>
          <a:xfrm>
            <a:off x="7581900" y="3000375"/>
            <a:ext cx="2895600" cy="857250"/>
          </a:xfrm>
        </p:spPr>
        <p:txBody>
          <a:bodyPr vert="horz" lIns="91440" tIns="45720" rIns="91440" bIns="45720" rtlCol="0" anchor="b">
            <a:normAutofit fontScale="90000"/>
          </a:bodyPr>
          <a:lstStyle/>
          <a:p>
            <a:pPr>
              <a:lnSpc>
                <a:spcPct val="85000"/>
              </a:lnSpc>
            </a:pPr>
            <a:r>
              <a:rPr lang="en-US" dirty="0">
                <a:latin typeface="Montserrat Medium" panose="00000600000000000000" pitchFamily="2" charset="0"/>
                <a:ea typeface="+mj-ea"/>
              </a:rPr>
              <a:t>Any questions?</a:t>
            </a:r>
          </a:p>
        </p:txBody>
      </p:sp>
      <p:pic>
        <p:nvPicPr>
          <p:cNvPr id="5" name="Picture 4" descr="A picture containing text, person, person&#10;&#10;Description automatically generated">
            <a:extLst>
              <a:ext uri="{FF2B5EF4-FFF2-40B4-BE49-F238E27FC236}">
                <a16:creationId xmlns:a16="http://schemas.microsoft.com/office/drawing/2014/main" id="{D29EE82C-F302-4611-A77C-F36883247206}"/>
              </a:ext>
            </a:extLst>
          </p:cNvPr>
          <p:cNvPicPr>
            <a:picLocks noChangeAspect="1"/>
          </p:cNvPicPr>
          <p:nvPr/>
        </p:nvPicPr>
        <p:blipFill rotWithShape="1">
          <a:blip r:embed="rId3"/>
          <a:srcRect l="12098" r="25810"/>
          <a:stretch/>
        </p:blipFill>
        <p:spPr>
          <a:xfrm>
            <a:off x="457200" y="1"/>
            <a:ext cx="3478687" cy="2721186"/>
          </a:xfrm>
          <a:prstGeom prst="rect">
            <a:avLst/>
          </a:prstGeom>
        </p:spPr>
      </p:pic>
      <p:pic>
        <p:nvPicPr>
          <p:cNvPr id="9" name="Picture 8">
            <a:extLst>
              <a:ext uri="{FF2B5EF4-FFF2-40B4-BE49-F238E27FC236}">
                <a16:creationId xmlns:a16="http://schemas.microsoft.com/office/drawing/2014/main" id="{B95F8FD1-2891-41F6-BBAB-6E4ABF15ED13}"/>
              </a:ext>
            </a:extLst>
          </p:cNvPr>
          <p:cNvPicPr>
            <a:picLocks noChangeAspect="1"/>
          </p:cNvPicPr>
          <p:nvPr/>
        </p:nvPicPr>
        <p:blipFill rotWithShape="1">
          <a:blip r:embed="rId4"/>
          <a:srcRect l="23042" r="15496" b="1"/>
          <a:stretch/>
        </p:blipFill>
        <p:spPr>
          <a:xfrm>
            <a:off x="4027328" y="1"/>
            <a:ext cx="3345022" cy="2721186"/>
          </a:xfrm>
          <a:prstGeom prst="rect">
            <a:avLst/>
          </a:prstGeom>
        </p:spPr>
      </p:pic>
      <p:pic>
        <p:nvPicPr>
          <p:cNvPr id="7" name="Picture 6" descr="A picture containing text, person&#10;&#10;Description automatically generated">
            <a:extLst>
              <a:ext uri="{FF2B5EF4-FFF2-40B4-BE49-F238E27FC236}">
                <a16:creationId xmlns:a16="http://schemas.microsoft.com/office/drawing/2014/main" id="{679DF78E-B943-4632-855F-8EFF3C5E1CE7}"/>
              </a:ext>
            </a:extLst>
          </p:cNvPr>
          <p:cNvPicPr>
            <a:picLocks noChangeAspect="1"/>
          </p:cNvPicPr>
          <p:nvPr/>
        </p:nvPicPr>
        <p:blipFill rotWithShape="1">
          <a:blip r:embed="rId5"/>
          <a:srcRect l="1" r="14531"/>
          <a:stretch/>
        </p:blipFill>
        <p:spPr>
          <a:xfrm>
            <a:off x="457201" y="2812627"/>
            <a:ext cx="6915149" cy="4045373"/>
          </a:xfrm>
          <a:prstGeom prst="rect">
            <a:avLst/>
          </a:prstGeom>
        </p:spPr>
      </p:pic>
    </p:spTree>
    <p:extLst>
      <p:ext uri="{BB962C8B-B14F-4D97-AF65-F5344CB8AC3E}">
        <p14:creationId xmlns:p14="http://schemas.microsoft.com/office/powerpoint/2010/main" val="233388151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Graphical user interface, text&#10;&#10;Description automatically generated">
            <a:extLst>
              <a:ext uri="{FF2B5EF4-FFF2-40B4-BE49-F238E27FC236}">
                <a16:creationId xmlns:a16="http://schemas.microsoft.com/office/drawing/2014/main" id="{144A537E-5FA3-4637-B33F-6B4CAEB26B4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4545"/>
            <a:ext cx="12192000" cy="6862545"/>
          </a:xfrm>
          <a:prstGeom prst="rect">
            <a:avLst/>
          </a:prstGeom>
        </p:spPr>
      </p:pic>
    </p:spTree>
    <p:extLst>
      <p:ext uri="{BB962C8B-B14F-4D97-AF65-F5344CB8AC3E}">
        <p14:creationId xmlns:p14="http://schemas.microsoft.com/office/powerpoint/2010/main" val="301145374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062DEF-F74D-457F-B067-7EC44A34754C}"/>
              </a:ext>
            </a:extLst>
          </p:cNvPr>
          <p:cNvSpPr>
            <a:spLocks noGrp="1"/>
          </p:cNvSpPr>
          <p:nvPr>
            <p:ph type="title"/>
          </p:nvPr>
        </p:nvSpPr>
        <p:spPr>
          <a:xfrm>
            <a:off x="652271" y="914518"/>
            <a:ext cx="5443729" cy="841090"/>
          </a:xfrm>
        </p:spPr>
        <p:txBody>
          <a:bodyPr>
            <a:noAutofit/>
          </a:bodyPr>
          <a:lstStyle/>
          <a:p>
            <a:r>
              <a:rPr lang="en-GB" dirty="0">
                <a:latin typeface="Montserrat Medium" panose="00000600000000000000" pitchFamily="2" charset="0"/>
              </a:rPr>
              <a:t>Nursing Workforce Standards</a:t>
            </a:r>
          </a:p>
        </p:txBody>
      </p:sp>
      <p:sp>
        <p:nvSpPr>
          <p:cNvPr id="4" name="Rectangle 3">
            <a:extLst>
              <a:ext uri="{FF2B5EF4-FFF2-40B4-BE49-F238E27FC236}">
                <a16:creationId xmlns:a16="http://schemas.microsoft.com/office/drawing/2014/main" id="{8CBB62E7-3B15-4217-92CC-A516DD695036}"/>
              </a:ext>
            </a:extLst>
          </p:cNvPr>
          <p:cNvSpPr/>
          <p:nvPr/>
        </p:nvSpPr>
        <p:spPr>
          <a:xfrm>
            <a:off x="652271" y="2228671"/>
            <a:ext cx="5572064" cy="1200329"/>
          </a:xfrm>
          <a:prstGeom prst="rect">
            <a:avLst/>
          </a:prstGeom>
        </p:spPr>
        <p:txBody>
          <a:bodyPr wrap="square">
            <a:spAutoFit/>
          </a:bodyPr>
          <a:lstStyle/>
          <a:p>
            <a:r>
              <a:rPr lang="en-GB" dirty="0">
                <a:solidFill>
                  <a:srgbClr val="030303"/>
                </a:solidFill>
                <a:latin typeface="Public Sans Medium" pitchFamily="2" charset="0"/>
              </a:rPr>
              <a:t>Chair of the RCN's Professional Nursing Committee, Rachel Hollis, introduces the College's first national standards for delivery of safe and effective care.</a:t>
            </a:r>
          </a:p>
        </p:txBody>
      </p:sp>
      <p:pic>
        <p:nvPicPr>
          <p:cNvPr id="6" name="Picture 5">
            <a:extLst>
              <a:ext uri="{FF2B5EF4-FFF2-40B4-BE49-F238E27FC236}">
                <a16:creationId xmlns:a16="http://schemas.microsoft.com/office/drawing/2014/main" id="{01CD562B-ACFB-4280-9256-7FAA2E23A19F}"/>
              </a:ext>
            </a:extLst>
          </p:cNvPr>
          <p:cNvPicPr>
            <a:picLocks noChangeAspect="1"/>
          </p:cNvPicPr>
          <p:nvPr/>
        </p:nvPicPr>
        <p:blipFill rotWithShape="1">
          <a:blip r:embed="rId3"/>
          <a:srcRect r="13553"/>
          <a:stretch/>
        </p:blipFill>
        <p:spPr>
          <a:xfrm>
            <a:off x="6844297" y="1"/>
            <a:ext cx="3984124" cy="2304364"/>
          </a:xfrm>
          <a:prstGeom prst="rect">
            <a:avLst/>
          </a:prstGeom>
        </p:spPr>
      </p:pic>
      <p:pic>
        <p:nvPicPr>
          <p:cNvPr id="10" name="Picture 9">
            <a:extLst>
              <a:ext uri="{FF2B5EF4-FFF2-40B4-BE49-F238E27FC236}">
                <a16:creationId xmlns:a16="http://schemas.microsoft.com/office/drawing/2014/main" id="{CE4ED73A-67A8-4C47-BBFD-E82E52D242FF}"/>
              </a:ext>
            </a:extLst>
          </p:cNvPr>
          <p:cNvPicPr>
            <a:picLocks noChangeAspect="1"/>
          </p:cNvPicPr>
          <p:nvPr/>
        </p:nvPicPr>
        <p:blipFill rotWithShape="1">
          <a:blip r:embed="rId4"/>
          <a:srcRect r="13763"/>
          <a:stretch/>
        </p:blipFill>
        <p:spPr>
          <a:xfrm>
            <a:off x="6844297" y="4560603"/>
            <a:ext cx="3984124" cy="2310005"/>
          </a:xfrm>
          <a:prstGeom prst="rect">
            <a:avLst/>
          </a:prstGeom>
        </p:spPr>
      </p:pic>
      <p:sp>
        <p:nvSpPr>
          <p:cNvPr id="13" name="Rectangle 12">
            <a:extLst>
              <a:ext uri="{FF2B5EF4-FFF2-40B4-BE49-F238E27FC236}">
                <a16:creationId xmlns:a16="http://schemas.microsoft.com/office/drawing/2014/main" id="{215D8E7F-E578-4913-ADEC-1093D90C949E}"/>
              </a:ext>
            </a:extLst>
          </p:cNvPr>
          <p:cNvSpPr/>
          <p:nvPr/>
        </p:nvSpPr>
        <p:spPr>
          <a:xfrm>
            <a:off x="652271" y="4011963"/>
            <a:ext cx="3073277" cy="461665"/>
          </a:xfrm>
          <a:prstGeom prst="rect">
            <a:avLst/>
          </a:prstGeom>
        </p:spPr>
        <p:txBody>
          <a:bodyPr wrap="none">
            <a:spAutoFit/>
          </a:bodyPr>
          <a:lstStyle/>
          <a:p>
            <a:pPr marL="285750" indent="-285750">
              <a:buFont typeface="Wingdings" panose="05000000000000000000" pitchFamily="2" charset="2"/>
              <a:buChar char="Ø"/>
            </a:pPr>
            <a:r>
              <a:rPr lang="en-GB" sz="2400" dirty="0">
                <a:solidFill>
                  <a:schemeClr val="tx1">
                    <a:lumMod val="85000"/>
                    <a:lumOff val="15000"/>
                  </a:schemeClr>
                </a:solidFill>
                <a:latin typeface="Public Sans Medium" pitchFamily="2" charset="0"/>
              </a:rPr>
              <a:t>    </a:t>
            </a:r>
            <a:r>
              <a:rPr lang="en-GB" sz="2400" dirty="0">
                <a:solidFill>
                  <a:schemeClr val="tx1">
                    <a:lumMod val="85000"/>
                    <a:lumOff val="15000"/>
                  </a:schemeClr>
                </a:solidFill>
                <a:latin typeface="Public Sans Medium" pitchFamily="2" charset="0"/>
                <a:hlinkClick r:id="rId5">
                  <a:extLst>
                    <a:ext uri="{A12FA001-AC4F-418D-AE19-62706E023703}">
                      <ahyp:hlinkClr xmlns:ahyp="http://schemas.microsoft.com/office/drawing/2018/hyperlinkcolor" val="tx"/>
                    </a:ext>
                  </a:extLst>
                </a:hlinkClick>
              </a:rPr>
              <a:t>Watch the video</a:t>
            </a:r>
            <a:endParaRPr lang="en-GB" sz="2400" dirty="0">
              <a:solidFill>
                <a:schemeClr val="tx1">
                  <a:lumMod val="85000"/>
                  <a:lumOff val="15000"/>
                </a:schemeClr>
              </a:solidFill>
              <a:latin typeface="Public Sans Medium" pitchFamily="2" charset="0"/>
            </a:endParaRPr>
          </a:p>
        </p:txBody>
      </p:sp>
      <p:pic>
        <p:nvPicPr>
          <p:cNvPr id="8" name="Picture 7" descr="A picture containing text, person, person, indoor&#10;&#10;Description automatically generated">
            <a:extLst>
              <a:ext uri="{FF2B5EF4-FFF2-40B4-BE49-F238E27FC236}">
                <a16:creationId xmlns:a16="http://schemas.microsoft.com/office/drawing/2014/main" id="{D65CDF71-3A82-427D-993B-961FE05EB8E9}"/>
              </a:ext>
            </a:extLst>
          </p:cNvPr>
          <p:cNvPicPr>
            <a:picLocks noChangeAspect="1"/>
          </p:cNvPicPr>
          <p:nvPr/>
        </p:nvPicPr>
        <p:blipFill rotWithShape="1">
          <a:blip r:embed="rId6"/>
          <a:srcRect r="13553"/>
          <a:stretch/>
        </p:blipFill>
        <p:spPr>
          <a:xfrm>
            <a:off x="6844297" y="2304365"/>
            <a:ext cx="3984124" cy="2304364"/>
          </a:xfrm>
          <a:prstGeom prst="rect">
            <a:avLst/>
          </a:prstGeom>
        </p:spPr>
      </p:pic>
    </p:spTree>
    <p:extLst>
      <p:ext uri="{BB962C8B-B14F-4D97-AF65-F5344CB8AC3E}">
        <p14:creationId xmlns:p14="http://schemas.microsoft.com/office/powerpoint/2010/main" val="223410279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981D3D4B-9927-447D-8C45-0B6EBE86B3FF}"/>
              </a:ext>
            </a:extLst>
          </p:cNvPr>
          <p:cNvSpPr>
            <a:spLocks noGrp="1"/>
          </p:cNvSpPr>
          <p:nvPr>
            <p:ph idx="1"/>
          </p:nvPr>
        </p:nvSpPr>
        <p:spPr>
          <a:xfrm>
            <a:off x="266625" y="1615958"/>
            <a:ext cx="6169335" cy="4718080"/>
          </a:xfrm>
        </p:spPr>
        <p:txBody>
          <a:bodyPr vert="horz" lIns="91440" tIns="45720" rIns="91440" bIns="45720" rtlCol="0" anchor="t">
            <a:normAutofit lnSpcReduction="10000"/>
          </a:bodyPr>
          <a:lstStyle/>
          <a:p>
            <a:pPr marL="0" indent="0">
              <a:buNone/>
            </a:pPr>
            <a:r>
              <a:rPr lang="en-GB" dirty="0">
                <a:latin typeface="Public Sans Medium" pitchFamily="2" charset="0"/>
              </a:rPr>
              <a:t>The Standards set out the position of the Royal College of Nursing based on evidence and professional expert consensus. They are important for our work as both a professional body and as the largest trade union for nurses.</a:t>
            </a:r>
          </a:p>
          <a:p>
            <a:pPr marL="0" indent="0">
              <a:buNone/>
            </a:pPr>
            <a:r>
              <a:rPr lang="en-GB" dirty="0">
                <a:latin typeface="Public Sans Medium" pitchFamily="2" charset="0"/>
              </a:rPr>
              <a:t>The standards apply across all areas of nursing and all health and care sectors across the United Kingdom.</a:t>
            </a:r>
          </a:p>
          <a:p>
            <a:pPr marL="0" indent="0">
              <a:buNone/>
            </a:pPr>
            <a:r>
              <a:rPr lang="en-GB" dirty="0">
                <a:latin typeface="Public Sans Medium" pitchFamily="2" charset="0"/>
              </a:rPr>
              <a:t>The Standards are designed to support a safe and effective nursing workforce alongside each nation’s legislation. </a:t>
            </a:r>
            <a:br>
              <a:rPr lang="en-GB" dirty="0">
                <a:latin typeface="Public Sans Medium" pitchFamily="2" charset="0"/>
              </a:rPr>
            </a:br>
            <a:br>
              <a:rPr lang="en-GB" dirty="0">
                <a:latin typeface="Public Sans Medium" pitchFamily="2" charset="0"/>
              </a:rPr>
            </a:br>
            <a:r>
              <a:rPr lang="en-GB" dirty="0">
                <a:latin typeface="Public Sans Medium" pitchFamily="2" charset="0"/>
              </a:rPr>
              <a:t>The 14 Standards are grouped into 3 key themes:</a:t>
            </a:r>
            <a:br>
              <a:rPr lang="en-GB" dirty="0">
                <a:latin typeface="Public Sans Medium" pitchFamily="2" charset="0"/>
              </a:rPr>
            </a:br>
            <a:endParaRPr lang="en-GB" dirty="0">
              <a:latin typeface="Public Sans Medium" pitchFamily="2" charset="0"/>
            </a:endParaRPr>
          </a:p>
          <a:p>
            <a:pPr marL="800100" lvl="1" indent="-342900">
              <a:buFont typeface="Arial" panose="020B0604020202020204" pitchFamily="34" charset="0"/>
              <a:buChar char="•"/>
            </a:pPr>
            <a:r>
              <a:rPr lang="en-GB" sz="1800" b="1" dirty="0">
                <a:latin typeface="Public Sans Medium" pitchFamily="2" charset="0"/>
              </a:rPr>
              <a:t>Responsibility and Accountability </a:t>
            </a:r>
            <a:r>
              <a:rPr lang="en-GB" sz="1800" dirty="0">
                <a:latin typeface="Public Sans Medium" pitchFamily="2" charset="0"/>
              </a:rPr>
              <a:t>– 4 standards</a:t>
            </a:r>
          </a:p>
          <a:p>
            <a:pPr marL="800100" lvl="1" indent="-342900">
              <a:buFont typeface="Arial" panose="020B0604020202020204" pitchFamily="34" charset="0"/>
              <a:buChar char="•"/>
            </a:pPr>
            <a:r>
              <a:rPr lang="en-GB" sz="1800" b="1" dirty="0">
                <a:latin typeface="Public Sans Medium" pitchFamily="2" charset="0"/>
              </a:rPr>
              <a:t>Clinical Leadership and Safety </a:t>
            </a:r>
            <a:r>
              <a:rPr lang="en-GB" sz="1800" dirty="0">
                <a:latin typeface="Public Sans Medium" pitchFamily="2" charset="0"/>
              </a:rPr>
              <a:t>- 6 standards</a:t>
            </a:r>
          </a:p>
          <a:p>
            <a:pPr marL="800100" lvl="1" indent="-342900">
              <a:buFont typeface="Arial" panose="020B0604020202020204" pitchFamily="34" charset="0"/>
              <a:buChar char="•"/>
            </a:pPr>
            <a:r>
              <a:rPr lang="en-GB" sz="1800" b="1" dirty="0">
                <a:latin typeface="Public Sans Medium" pitchFamily="2" charset="0"/>
              </a:rPr>
              <a:t>Health, Safety and Wellbeing </a:t>
            </a:r>
            <a:r>
              <a:rPr lang="en-GB" sz="1800" dirty="0">
                <a:latin typeface="Public Sans Medium" pitchFamily="2" charset="0"/>
              </a:rPr>
              <a:t>- 4 standards</a:t>
            </a:r>
          </a:p>
          <a:p>
            <a:endParaRPr lang="en-GB" dirty="0"/>
          </a:p>
        </p:txBody>
      </p:sp>
      <p:sp>
        <p:nvSpPr>
          <p:cNvPr id="6" name="Title 1">
            <a:extLst>
              <a:ext uri="{FF2B5EF4-FFF2-40B4-BE49-F238E27FC236}">
                <a16:creationId xmlns:a16="http://schemas.microsoft.com/office/drawing/2014/main" id="{4D305B72-AABF-4C92-94A1-EF22F758BF2E}"/>
              </a:ext>
            </a:extLst>
          </p:cNvPr>
          <p:cNvSpPr txBox="1">
            <a:spLocks/>
          </p:cNvSpPr>
          <p:nvPr/>
        </p:nvSpPr>
        <p:spPr>
          <a:xfrm>
            <a:off x="266626" y="0"/>
            <a:ext cx="6169335" cy="1325562"/>
          </a:xfrm>
          <a:prstGeom prst="rect">
            <a:avLst/>
          </a:prstGeom>
        </p:spPr>
        <p:txBody>
          <a:bodyPr vert="horz" lIns="91440" tIns="45720" rIns="91440" bIns="45720" rtlCol="0" anchor="b">
            <a:normAutofit/>
          </a:bodyPr>
          <a:lstStyle>
            <a:lvl1pPr algn="l" defTabSz="914400" rtl="0" eaLnBrk="1" latinLnBrk="0" hangingPunct="1">
              <a:lnSpc>
                <a:spcPct val="90000"/>
              </a:lnSpc>
              <a:spcBef>
                <a:spcPct val="0"/>
              </a:spcBef>
              <a:buNone/>
              <a:defRPr sz="4400" kern="1200" spc="-50" baseline="0">
                <a:solidFill>
                  <a:schemeClr val="tx1"/>
                </a:solidFill>
                <a:latin typeface="Verdana" panose="020B0604030504040204" pitchFamily="34" charset="0"/>
                <a:ea typeface="Verdana" panose="020B0604030504040204" pitchFamily="34" charset="0"/>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4400" i="0" u="none" strike="noStrike" kern="1200" cap="none" spc="-50" normalizeH="0" baseline="0" noProof="0" dirty="0">
                <a:ln>
                  <a:noFill/>
                </a:ln>
                <a:solidFill>
                  <a:srgbClr val="000000"/>
                </a:solidFill>
                <a:effectLst/>
                <a:uLnTx/>
                <a:uFillTx/>
                <a:latin typeface="Montserrat Medium" panose="00000600000000000000" pitchFamily="2" charset="0"/>
                <a:ea typeface="Verdana" panose="020B0604030504040204" pitchFamily="34" charset="0"/>
                <a:cs typeface="+mj-cs"/>
              </a:rPr>
              <a:t>About the Standards</a:t>
            </a:r>
          </a:p>
        </p:txBody>
      </p:sp>
      <p:pic>
        <p:nvPicPr>
          <p:cNvPr id="4" name="Picture 3">
            <a:extLst>
              <a:ext uri="{FF2B5EF4-FFF2-40B4-BE49-F238E27FC236}">
                <a16:creationId xmlns:a16="http://schemas.microsoft.com/office/drawing/2014/main" id="{6CE4962F-3A78-4C22-A7C2-78182E0306E4}"/>
              </a:ext>
            </a:extLst>
          </p:cNvPr>
          <p:cNvPicPr>
            <a:picLocks noChangeAspect="1"/>
          </p:cNvPicPr>
          <p:nvPr/>
        </p:nvPicPr>
        <p:blipFill rotWithShape="1">
          <a:blip r:embed="rId3">
            <a:extLst>
              <a:ext uri="{28A0092B-C50C-407E-A947-70E740481C1C}">
                <a14:useLocalDpi xmlns:a14="http://schemas.microsoft.com/office/drawing/2010/main" val="0"/>
              </a:ext>
            </a:extLst>
          </a:blip>
          <a:srcRect r="13555"/>
          <a:stretch/>
        </p:blipFill>
        <p:spPr>
          <a:xfrm>
            <a:off x="7046924" y="0"/>
            <a:ext cx="3777065" cy="2365286"/>
          </a:xfrm>
          <a:prstGeom prst="rect">
            <a:avLst/>
          </a:prstGeom>
        </p:spPr>
      </p:pic>
      <p:pic>
        <p:nvPicPr>
          <p:cNvPr id="7" name="Picture 6" descr="A picture containing person, person, indoor&#10;&#10;Description automatically generated">
            <a:extLst>
              <a:ext uri="{FF2B5EF4-FFF2-40B4-BE49-F238E27FC236}">
                <a16:creationId xmlns:a16="http://schemas.microsoft.com/office/drawing/2014/main" id="{EEB20613-513B-490C-A22E-AF85D4340AB7}"/>
              </a:ext>
            </a:extLst>
          </p:cNvPr>
          <p:cNvPicPr>
            <a:picLocks noChangeAspect="1"/>
          </p:cNvPicPr>
          <p:nvPr/>
        </p:nvPicPr>
        <p:blipFill rotWithShape="1">
          <a:blip r:embed="rId4">
            <a:extLst>
              <a:ext uri="{28A0092B-C50C-407E-A947-70E740481C1C}">
                <a14:useLocalDpi xmlns:a14="http://schemas.microsoft.com/office/drawing/2010/main" val="0"/>
              </a:ext>
            </a:extLst>
          </a:blip>
          <a:srcRect r="14672"/>
          <a:stretch/>
        </p:blipFill>
        <p:spPr>
          <a:xfrm>
            <a:off x="7046924" y="4470549"/>
            <a:ext cx="3777066" cy="2388365"/>
          </a:xfrm>
          <a:prstGeom prst="rect">
            <a:avLst/>
          </a:prstGeom>
        </p:spPr>
      </p:pic>
      <p:pic>
        <p:nvPicPr>
          <p:cNvPr id="11" name="Picture 10">
            <a:extLst>
              <a:ext uri="{FF2B5EF4-FFF2-40B4-BE49-F238E27FC236}">
                <a16:creationId xmlns:a16="http://schemas.microsoft.com/office/drawing/2014/main" id="{36B88189-F990-48DD-BA48-641CF2ED5746}"/>
              </a:ext>
            </a:extLst>
          </p:cNvPr>
          <p:cNvPicPr>
            <a:picLocks noChangeAspect="1"/>
          </p:cNvPicPr>
          <p:nvPr/>
        </p:nvPicPr>
        <p:blipFill rotWithShape="1">
          <a:blip r:embed="rId5">
            <a:extLst>
              <a:ext uri="{28A0092B-C50C-407E-A947-70E740481C1C}">
                <a14:useLocalDpi xmlns:a14="http://schemas.microsoft.com/office/drawing/2010/main" val="0"/>
              </a:ext>
            </a:extLst>
          </a:blip>
          <a:srcRect r="13445"/>
          <a:stretch/>
        </p:blipFill>
        <p:spPr>
          <a:xfrm>
            <a:off x="7046924" y="2273583"/>
            <a:ext cx="3777065" cy="2361381"/>
          </a:xfrm>
          <a:prstGeom prst="rect">
            <a:avLst/>
          </a:prstGeom>
        </p:spPr>
      </p:pic>
    </p:spTree>
    <p:extLst>
      <p:ext uri="{BB962C8B-B14F-4D97-AF65-F5344CB8AC3E}">
        <p14:creationId xmlns:p14="http://schemas.microsoft.com/office/powerpoint/2010/main" val="311024175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182540"/>
        </a:solidFill>
        <a:effectLst/>
      </p:bgPr>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442DD0B8-DC27-4B53-88A9-41D9D0A2921B}"/>
              </a:ext>
            </a:extLst>
          </p:cNvPr>
          <p:cNvPicPr>
            <a:picLocks noChangeAspect="1"/>
          </p:cNvPicPr>
          <p:nvPr/>
        </p:nvPicPr>
        <p:blipFill rotWithShape="1">
          <a:blip r:embed="rId3"/>
          <a:srcRect l="12589"/>
          <a:stretch/>
        </p:blipFill>
        <p:spPr>
          <a:xfrm>
            <a:off x="735009" y="0"/>
            <a:ext cx="4575105" cy="6858000"/>
          </a:xfrm>
          <a:prstGeom prst="rect">
            <a:avLst/>
          </a:prstGeom>
        </p:spPr>
      </p:pic>
      <p:pic>
        <p:nvPicPr>
          <p:cNvPr id="7" name="Picture 6">
            <a:extLst>
              <a:ext uri="{FF2B5EF4-FFF2-40B4-BE49-F238E27FC236}">
                <a16:creationId xmlns:a16="http://schemas.microsoft.com/office/drawing/2014/main" id="{3FCC0224-C0F9-472D-BCDF-41CBA21340E4}"/>
              </a:ext>
            </a:extLst>
          </p:cNvPr>
          <p:cNvPicPr>
            <a:picLocks noChangeAspect="1"/>
          </p:cNvPicPr>
          <p:nvPr/>
        </p:nvPicPr>
        <p:blipFill>
          <a:blip r:embed="rId4"/>
          <a:stretch>
            <a:fillRect/>
          </a:stretch>
        </p:blipFill>
        <p:spPr>
          <a:xfrm>
            <a:off x="5310114" y="1"/>
            <a:ext cx="4855284" cy="6857999"/>
          </a:xfrm>
          <a:prstGeom prst="rect">
            <a:avLst/>
          </a:prstGeom>
        </p:spPr>
      </p:pic>
    </p:spTree>
    <p:extLst>
      <p:ext uri="{BB962C8B-B14F-4D97-AF65-F5344CB8AC3E}">
        <p14:creationId xmlns:p14="http://schemas.microsoft.com/office/powerpoint/2010/main" val="370934651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Online Media 1" title="Find out more about the RCN's Nursing Workforce Standards">
            <a:hlinkClick r:id="" action="ppaction://media"/>
            <a:extLst>
              <a:ext uri="{FF2B5EF4-FFF2-40B4-BE49-F238E27FC236}">
                <a16:creationId xmlns:a16="http://schemas.microsoft.com/office/drawing/2014/main" id="{74179E32-4137-D357-E107-7EE41A36EBB6}"/>
              </a:ext>
            </a:extLst>
          </p:cNvPr>
          <p:cNvPicPr>
            <a:picLocks noRot="1" noChangeAspect="1"/>
          </p:cNvPicPr>
          <p:nvPr>
            <a:videoFile r:link="rId1"/>
          </p:nvPr>
        </p:nvPicPr>
        <p:blipFill>
          <a:blip r:embed="rId3"/>
          <a:stretch>
            <a:fillRect/>
          </a:stretch>
        </p:blipFill>
        <p:spPr>
          <a:xfrm>
            <a:off x="0" y="739140"/>
            <a:ext cx="10829841" cy="6118860"/>
          </a:xfrm>
          <a:prstGeom prst="rect">
            <a:avLst/>
          </a:prstGeom>
        </p:spPr>
      </p:pic>
      <p:sp>
        <p:nvSpPr>
          <p:cNvPr id="4" name="TextBox 3">
            <a:extLst>
              <a:ext uri="{FF2B5EF4-FFF2-40B4-BE49-F238E27FC236}">
                <a16:creationId xmlns:a16="http://schemas.microsoft.com/office/drawing/2014/main" id="{8A5E21EA-153E-5142-E568-464F543CB2D2}"/>
              </a:ext>
            </a:extLst>
          </p:cNvPr>
          <p:cNvSpPr txBox="1"/>
          <p:nvPr/>
        </p:nvSpPr>
        <p:spPr>
          <a:xfrm>
            <a:off x="102870" y="104239"/>
            <a:ext cx="9806940" cy="461665"/>
          </a:xfrm>
          <a:prstGeom prst="rect">
            <a:avLst/>
          </a:prstGeom>
          <a:noFill/>
        </p:spPr>
        <p:txBody>
          <a:bodyPr wrap="square">
            <a:spAutoFit/>
          </a:bodyPr>
          <a:lstStyle/>
          <a:p>
            <a:r>
              <a:rPr lang="en-US" sz="2400" dirty="0">
                <a:latin typeface="Montserrat Medium" panose="00000600000000000000" pitchFamily="2" charset="0"/>
              </a:rPr>
              <a:t>Find out more about the RCN's Nursing Workforce Standards</a:t>
            </a:r>
            <a:endParaRPr lang="en-GB" sz="2400" dirty="0">
              <a:latin typeface="Montserrat Medium" panose="00000600000000000000" pitchFamily="2" charset="0"/>
            </a:endParaRPr>
          </a:p>
        </p:txBody>
      </p:sp>
    </p:spTree>
    <p:extLst>
      <p:ext uri="{BB962C8B-B14F-4D97-AF65-F5344CB8AC3E}">
        <p14:creationId xmlns:p14="http://schemas.microsoft.com/office/powerpoint/2010/main" val="32555896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2"/>
                </p:tgtEl>
              </p:cMediaNode>
            </p:video>
            <p:seq concurrent="1" nextAc="seek">
              <p:cTn id="8" restart="whenNotActive" fill="hold" evtFilter="cancelBubble" nodeType="interactiveSeq">
                <p:stCondLst>
                  <p:cond evt="onClick" delay="0">
                    <p:tgtEl>
                      <p:spTgt spid="2"/>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2"/>
                                        </p:tgtEl>
                                      </p:cBhvr>
                                    </p:cmd>
                                  </p:childTnLst>
                                </p:cTn>
                              </p:par>
                            </p:childTnLst>
                          </p:cTn>
                        </p:par>
                      </p:childTnLst>
                    </p:cTn>
                  </p:par>
                </p:childTnLst>
              </p:cTn>
              <p:nextCondLst>
                <p:cond evt="onClick" delay="0">
                  <p:tgtEl>
                    <p:spTgt spid="2"/>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1128F34B-451E-4A97-EB5A-673D651EF982}"/>
              </a:ext>
            </a:extLst>
          </p:cNvPr>
          <p:cNvSpPr txBox="1"/>
          <p:nvPr/>
        </p:nvSpPr>
        <p:spPr>
          <a:xfrm>
            <a:off x="102870" y="104239"/>
            <a:ext cx="9806940" cy="461665"/>
          </a:xfrm>
          <a:prstGeom prst="rect">
            <a:avLst/>
          </a:prstGeom>
          <a:noFill/>
        </p:spPr>
        <p:txBody>
          <a:bodyPr wrap="square">
            <a:spAutoFit/>
          </a:bodyPr>
          <a:lstStyle/>
          <a:p>
            <a:r>
              <a:rPr lang="en-US" sz="2400" dirty="0">
                <a:latin typeface="Montserrat Medium" panose="00000600000000000000" pitchFamily="2" charset="0"/>
              </a:rPr>
              <a:t>Responsibility and accountability</a:t>
            </a:r>
            <a:endParaRPr lang="en-GB" sz="2400" dirty="0">
              <a:latin typeface="Montserrat Medium" panose="00000600000000000000" pitchFamily="2" charset="0"/>
            </a:endParaRPr>
          </a:p>
        </p:txBody>
      </p:sp>
      <p:pic>
        <p:nvPicPr>
          <p:cNvPr id="4" name="Online Media 3" title="RCN Nursing Workforce Standards - Responsibility &amp; accountability">
            <a:hlinkClick r:id="" action="ppaction://media"/>
            <a:extLst>
              <a:ext uri="{FF2B5EF4-FFF2-40B4-BE49-F238E27FC236}">
                <a16:creationId xmlns:a16="http://schemas.microsoft.com/office/drawing/2014/main" id="{3EBBBFB5-EBBA-C540-C423-D491F4FAF79E}"/>
              </a:ext>
            </a:extLst>
          </p:cNvPr>
          <p:cNvPicPr>
            <a:picLocks noRot="1" noChangeAspect="1"/>
          </p:cNvPicPr>
          <p:nvPr>
            <a:videoFile r:link="rId1"/>
          </p:nvPr>
        </p:nvPicPr>
        <p:blipFill>
          <a:blip r:embed="rId3"/>
          <a:stretch>
            <a:fillRect/>
          </a:stretch>
        </p:blipFill>
        <p:spPr>
          <a:xfrm>
            <a:off x="0" y="742950"/>
            <a:ext cx="10823099" cy="6115050"/>
          </a:xfrm>
          <a:prstGeom prst="rect">
            <a:avLst/>
          </a:prstGeom>
        </p:spPr>
      </p:pic>
    </p:spTree>
    <p:extLst>
      <p:ext uri="{BB962C8B-B14F-4D97-AF65-F5344CB8AC3E}">
        <p14:creationId xmlns:p14="http://schemas.microsoft.com/office/powerpoint/2010/main" val="9987975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4"/>
                </p:tgtEl>
              </p:cMediaNode>
            </p:video>
            <p:seq concurrent="1" nextAc="seek">
              <p:cTn id="8" restart="whenNotActive" fill="hold" evtFilter="cancelBubble" nodeType="interactiveSeq">
                <p:stCondLst>
                  <p:cond evt="onClick" delay="0">
                    <p:tgtEl>
                      <p:spTgt spid="4"/>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4"/>
                                        </p:tgtEl>
                                      </p:cBhvr>
                                    </p:cmd>
                                  </p:childTnLst>
                                </p:cTn>
                              </p:par>
                            </p:childTnLst>
                          </p:cTn>
                        </p:par>
                      </p:childTnLst>
                    </p:cTn>
                  </p:par>
                </p:childTnLst>
              </p:cTn>
              <p:nextCondLst>
                <p:cond evt="onClick" delay="0">
                  <p:tgtEl>
                    <p:spTgt spid="4"/>
                  </p:tgtEl>
                </p:cond>
              </p:nextCondLst>
            </p:seq>
          </p:childTnLst>
        </p:cTn>
      </p:par>
    </p:tnLst>
  </p:timing>
</p:sld>
</file>

<file path=ppt/theme/theme1.xml><?xml version="1.0" encoding="utf-8"?>
<a:theme xmlns:a="http://schemas.openxmlformats.org/drawingml/2006/main" name="View">
  <a:themeElements>
    <a:clrScheme name="View">
      <a:dk1>
        <a:srgbClr val="000000"/>
      </a:dk1>
      <a:lt1>
        <a:srgbClr val="FFFFFF"/>
      </a:lt1>
      <a:dk2>
        <a:srgbClr val="46464A"/>
      </a:dk2>
      <a:lt2>
        <a:srgbClr val="D6D3CC"/>
      </a:lt2>
      <a:accent1>
        <a:srgbClr val="6F6F74"/>
      </a:accent1>
      <a:accent2>
        <a:srgbClr val="92A9B9"/>
      </a:accent2>
      <a:accent3>
        <a:srgbClr val="A7B789"/>
      </a:accent3>
      <a:accent4>
        <a:srgbClr val="B9A489"/>
      </a:accent4>
      <a:accent5>
        <a:srgbClr val="8D6374"/>
      </a:accent5>
      <a:accent6>
        <a:srgbClr val="9B7362"/>
      </a:accent6>
      <a:hlink>
        <a:srgbClr val="67AABF"/>
      </a:hlink>
      <a:folHlink>
        <a:srgbClr val="ABAFA5"/>
      </a:folHlink>
    </a:clrScheme>
    <a:fontScheme name="View">
      <a:majorFont>
        <a:latin typeface="Century Schoolbook" panose="020406040505050203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Schoolbook" panose="020406040505050203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View">
      <a:fillStyleLst>
        <a:solidFill>
          <a:schemeClr val="phClr"/>
        </a:solidFill>
        <a:solidFill>
          <a:schemeClr val="phClr">
            <a:tint val="60000"/>
            <a:satMod val="120000"/>
          </a:schemeClr>
        </a:solidFill>
        <a:solidFill>
          <a:schemeClr val="phClr">
            <a:shade val="75000"/>
            <a:satMod val="160000"/>
          </a:schemeClr>
        </a:solidFill>
      </a:fillStyleLst>
      <a:lnStyleLst>
        <a:ln w="9525" cap="flat" cmpd="sng" algn="ctr">
          <a:solidFill>
            <a:schemeClr val="phClr"/>
          </a:solidFill>
          <a:prstDash val="solid"/>
        </a:ln>
        <a:ln w="13970" cap="flat" cmpd="sng" algn="ctr">
          <a:solidFill>
            <a:schemeClr val="phClr"/>
          </a:solidFill>
          <a:prstDash val="solid"/>
        </a:ln>
        <a:ln w="17145" cap="flat" cmpd="sng" algn="ctr">
          <a:solidFill>
            <a:schemeClr val="phClr">
              <a:shade val="95000"/>
              <a:alpha val="95000"/>
              <a:satMod val="150000"/>
            </a:schemeClr>
          </a:solidFill>
          <a:prstDash val="solid"/>
        </a:ln>
      </a:lnStyleLst>
      <a:effectStyleLst>
        <a:effectStyle>
          <a:effectLst/>
        </a:effectStyle>
        <a:effectStyle>
          <a:effectLst>
            <a:outerShdw blurRad="50800" dist="15240" dir="5400000" algn="tl" rotWithShape="0">
              <a:srgbClr val="000000">
                <a:alpha val="75000"/>
              </a:srgbClr>
            </a:outerShdw>
          </a:effectLst>
          <a:scene3d>
            <a:camera prst="orthographicFront">
              <a:rot lat="0" lon="0" rev="0"/>
            </a:camera>
            <a:lightRig rig="brightRoom" dir="tl"/>
          </a:scene3d>
          <a:sp3d contourW="9525" prstMaterial="flat">
            <a:bevelT w="0" h="0" prst="coolSlant"/>
            <a:contourClr>
              <a:schemeClr val="phClr">
                <a:shade val="35000"/>
                <a:satMod val="130000"/>
              </a:schemeClr>
            </a:contourClr>
          </a:sp3d>
        </a:effectStyle>
        <a:effectStyle>
          <a:effectLst>
            <a:outerShdw blurRad="76200" dist="25400" dir="5400000" algn="tl" rotWithShape="0">
              <a:srgbClr val="000000">
                <a:alpha val="55000"/>
              </a:srgbClr>
            </a:outerShdw>
          </a:effectLst>
          <a:scene3d>
            <a:camera prst="orthographicFront">
              <a:rot lat="0" lon="0" rev="0"/>
            </a:camera>
            <a:lightRig rig="brightRoom" dir="tl"/>
          </a:scene3d>
          <a:sp3d contourW="19050" prstMaterial="flat">
            <a:bevelT w="0" h="0" prst="coolSlant"/>
            <a:contourClr>
              <a:schemeClr val="phClr">
                <a:shade val="25000"/>
                <a:satMod val="140000"/>
              </a:schemeClr>
            </a:contourClr>
          </a:sp3d>
        </a:effectStyle>
      </a:effectStyleLst>
      <a:bgFillStyleLst>
        <a:solidFill>
          <a:schemeClr val="phClr"/>
        </a:solidFill>
        <a:solidFill>
          <a:schemeClr val="phClr">
            <a:tint val="95000"/>
            <a:satMod val="170000"/>
          </a:schemeClr>
        </a:solidFill>
        <a:gradFill rotWithShape="1">
          <a:gsLst>
            <a:gs pos="0">
              <a:schemeClr val="phClr">
                <a:tint val="94000"/>
                <a:shade val="98000"/>
                <a:satMod val="130000"/>
                <a:lumMod val="102000"/>
              </a:schemeClr>
            </a:gs>
            <a:gs pos="100000">
              <a:schemeClr val="phClr">
                <a:tint val="98000"/>
                <a:shade val="78000"/>
                <a:satMod val="140000"/>
              </a:schemeClr>
            </a:gs>
          </a:gsLst>
          <a:path path="circle">
            <a:fillToRect l="100000" t="100000" r="100000" b="100000"/>
          </a:path>
        </a:gradFill>
      </a:bgFillStyleLst>
    </a:fmtScheme>
  </a:themeElements>
  <a:objectDefaults/>
  <a:extraClrSchemeLst/>
  <a:extLst>
    <a:ext uri="{05A4C25C-085E-4340-85A3-A5531E510DB2}">
      <thm15:themeFamily xmlns:thm15="http://schemas.microsoft.com/office/thememl/2012/main" name="View" id="{BA0EB5A6-F2D4-4F82-977B-64ADEE4A2A69}" vid="{3969A8A2-35DB-4E3B-8885-16FD20568674}"/>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99C396AB8FB43F4C90F744AF129E9F5E" ma:contentTypeVersion="14" ma:contentTypeDescription="Create a new document." ma:contentTypeScope="" ma:versionID="2218586cea69cb99f6162732367c0a07">
  <xsd:schema xmlns:xsd="http://www.w3.org/2001/XMLSchema" xmlns:xs="http://www.w3.org/2001/XMLSchema" xmlns:p="http://schemas.microsoft.com/office/2006/metadata/properties" xmlns:ns3="f579c46b-a704-4a54-a449-bd31816a215b" xmlns:ns4="21ac09f5-fa61-459b-aaad-813c1db032a3" targetNamespace="http://schemas.microsoft.com/office/2006/metadata/properties" ma:root="true" ma:fieldsID="3255a340e6b90b85e501eef6ef4eccb8" ns3:_="" ns4:_="">
    <xsd:import namespace="f579c46b-a704-4a54-a449-bd31816a215b"/>
    <xsd:import namespace="21ac09f5-fa61-459b-aaad-813c1db032a3"/>
    <xsd:element name="properties">
      <xsd:complexType>
        <xsd:sequence>
          <xsd:element name="documentManagement">
            <xsd:complexType>
              <xsd:all>
                <xsd:element ref="ns3:MediaServiceMetadata" minOccurs="0"/>
                <xsd:element ref="ns3:MediaServiceFastMetadata" minOccurs="0"/>
                <xsd:element ref="ns3:MediaServiceDateTaken" minOccurs="0"/>
                <xsd:element ref="ns4:SharedWithUsers" minOccurs="0"/>
                <xsd:element ref="ns4:SharedWithDetails" minOccurs="0"/>
                <xsd:element ref="ns4:SharingHintHash" minOccurs="0"/>
                <xsd:element ref="ns3:MediaServiceAutoKeyPoints" minOccurs="0"/>
                <xsd:element ref="ns3:MediaServiceKeyPoints" minOccurs="0"/>
                <xsd:element ref="ns3:MediaServiceAutoTags" minOccurs="0"/>
                <xsd:element ref="ns3:MediaServiceOCR" minOccurs="0"/>
                <xsd:element ref="ns3:MediaServiceGenerationTime" minOccurs="0"/>
                <xsd:element ref="ns3:MediaServiceEventHashCode" minOccurs="0"/>
                <xsd:element ref="ns3:MediaServiceLocation" minOccurs="0"/>
                <xsd:element ref="ns3: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f579c46b-a704-4a54-a449-bd31816a215b"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KeyPoints" ma:index="14" nillable="true" ma:displayName="MediaServiceAutoKeyPoints" ma:hidden="true" ma:internalName="MediaServiceAutoKeyPoints" ma:readOnly="true">
      <xsd:simpleType>
        <xsd:restriction base="dms:Note"/>
      </xsd:simpleType>
    </xsd:element>
    <xsd:element name="MediaServiceKeyPoints" ma:index="15" nillable="true" ma:displayName="KeyPoints" ma:internalName="MediaServiceKeyPoints" ma:readOnly="true">
      <xsd:simpleType>
        <xsd:restriction base="dms:Note">
          <xsd:maxLength value="255"/>
        </xsd:restriction>
      </xsd:simpleType>
    </xsd:element>
    <xsd:element name="MediaServiceAutoTags" ma:index="16" nillable="true" ma:displayName="Tags" ma:internalName="MediaServiceAutoTags" ma:readOnly="true">
      <xsd:simpleType>
        <xsd:restriction base="dms:Text"/>
      </xsd:simpleType>
    </xsd:element>
    <xsd:element name="MediaServiceOCR" ma:index="17" nillable="true" ma:displayName="Extracted Text" ma:internalName="MediaServiceOCR" ma:readOnly="true">
      <xsd:simpleType>
        <xsd:restriction base="dms:Note">
          <xsd:maxLength value="255"/>
        </xsd:restriction>
      </xsd:simpleType>
    </xsd:element>
    <xsd:element name="MediaServiceGenerationTime" ma:index="18" nillable="true" ma:displayName="MediaServiceGenerationTime" ma:hidden="true" ma:internalName="MediaServiceGenerationTime" ma:readOnly="true">
      <xsd:simpleType>
        <xsd:restriction base="dms:Text"/>
      </xsd:simpleType>
    </xsd:element>
    <xsd:element name="MediaServiceEventHashCode" ma:index="19" nillable="true" ma:displayName="MediaServiceEventHashCode" ma:hidden="true" ma:internalName="MediaServiceEventHashCode" ma:readOnly="true">
      <xsd:simpleType>
        <xsd:restriction base="dms:Text"/>
      </xsd:simpleType>
    </xsd:element>
    <xsd:element name="MediaServiceLocation" ma:index="20" nillable="true" ma:displayName="Location" ma:internalName="MediaServiceLocation" ma:readOnly="true">
      <xsd:simpleType>
        <xsd:restriction base="dms:Text"/>
      </xsd:simpleType>
    </xsd:element>
    <xsd:element name="MediaLengthInSeconds" ma:index="21" nillable="true" ma:displayName="Length (seconds)"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21ac09f5-fa61-459b-aaad-813c1db032a3" elementFormDefault="qualified">
    <xsd:import namespace="http://schemas.microsoft.com/office/2006/documentManagement/types"/>
    <xsd:import namespace="http://schemas.microsoft.com/office/infopath/2007/PartnerControls"/>
    <xsd:element name="SharedWithUsers" ma:index="11"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2" nillable="true" ma:displayName="Shared With Details" ma:internalName="SharedWithDetails" ma:readOnly="true">
      <xsd:simpleType>
        <xsd:restriction base="dms:Note">
          <xsd:maxLength value="255"/>
        </xsd:restriction>
      </xsd:simpleType>
    </xsd:element>
    <xsd:element name="SharingHintHash" ma:index="13"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2949C863-46D7-4D17-8ADA-34C34FF72BC1}">
  <ds:schemaRefs>
    <ds:schemaRef ds:uri="21ac09f5-fa61-459b-aaad-813c1db032a3"/>
    <ds:schemaRef ds:uri="f579c46b-a704-4a54-a449-bd31816a215b"/>
    <ds:schemaRef ds:uri="http://purl.org/dc/elements/1.1/"/>
    <ds:schemaRef ds:uri="http://schemas.microsoft.com/office/2006/metadata/properties"/>
    <ds:schemaRef ds:uri="http://purl.org/dc/terms/"/>
    <ds:schemaRef ds:uri="http://schemas.openxmlformats.org/package/2006/metadata/core-properties"/>
    <ds:schemaRef ds:uri="http://schemas.microsoft.com/office/2006/documentManagement/types"/>
    <ds:schemaRef ds:uri="http://schemas.microsoft.com/office/infopath/2007/PartnerControls"/>
    <ds:schemaRef ds:uri="http://www.w3.org/XML/1998/namespace"/>
    <ds:schemaRef ds:uri="http://purl.org/dc/dcmitype/"/>
  </ds:schemaRefs>
</ds:datastoreItem>
</file>

<file path=customXml/itemProps2.xml><?xml version="1.0" encoding="utf-8"?>
<ds:datastoreItem xmlns:ds="http://schemas.openxmlformats.org/officeDocument/2006/customXml" ds:itemID="{51504F6B-7CE4-46E5-8BA6-398668B585EC}">
  <ds:schemaRefs>
    <ds:schemaRef ds:uri="http://schemas.microsoft.com/sharepoint/v3/contenttype/forms"/>
  </ds:schemaRefs>
</ds:datastoreItem>
</file>

<file path=customXml/itemProps3.xml><?xml version="1.0" encoding="utf-8"?>
<ds:datastoreItem xmlns:ds="http://schemas.openxmlformats.org/officeDocument/2006/customXml" ds:itemID="{AE9BC4D3-3BAB-42B7-9111-BF83275D13E2}">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f579c46b-a704-4a54-a449-bd31816a215b"/>
    <ds:schemaRef ds:uri="21ac09f5-fa61-459b-aaad-813c1db032a3"/>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Metadata/LabelInfo.xml><?xml version="1.0" encoding="utf-8"?>
<clbl:labelList xmlns:clbl="http://schemas.microsoft.com/office/2020/mipLabelMetadata">
  <clbl:label id="{e3c8a716-e1e6-4b72-b6a0-d46b00f2d941}" enabled="1" method="Standard" siteId="{0b5cffc7-20db-49d9-abc6-4261d1459e26}" removed="0"/>
</clbl:labelList>
</file>

<file path=docProps/app.xml><?xml version="1.0" encoding="utf-8"?>
<Properties xmlns="http://schemas.openxmlformats.org/officeDocument/2006/extended-properties" xmlns:vt="http://schemas.openxmlformats.org/officeDocument/2006/docPropsVTypes">
  <TotalTime>9682</TotalTime>
  <Words>3979</Words>
  <Application>Microsoft Office PowerPoint</Application>
  <PresentationFormat>Widescreen</PresentationFormat>
  <Paragraphs>370</Paragraphs>
  <Slides>34</Slides>
  <Notes>24</Notes>
  <HiddenSlides>0</HiddenSlides>
  <MMClips>4</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34</vt:i4>
      </vt:variant>
    </vt:vector>
  </HeadingPairs>
  <TitlesOfParts>
    <vt:vector size="44" baseType="lpstr">
      <vt:lpstr>Arial</vt:lpstr>
      <vt:lpstr>Calibri</vt:lpstr>
      <vt:lpstr>Century Schoolbook</vt:lpstr>
      <vt:lpstr>Lato Light</vt:lpstr>
      <vt:lpstr>Montserrat Medium</vt:lpstr>
      <vt:lpstr>Public Sans Medium</vt:lpstr>
      <vt:lpstr>Verdana</vt:lpstr>
      <vt:lpstr>Wingdings</vt:lpstr>
      <vt:lpstr>Wingdings 2</vt:lpstr>
      <vt:lpstr>View</vt:lpstr>
      <vt:lpstr>Nursing Workforce Standards Slide Deck </vt:lpstr>
      <vt:lpstr>PowerPoint Presentation</vt:lpstr>
      <vt:lpstr>PowerPoint Presentation</vt:lpstr>
      <vt:lpstr>PowerPoint Presentation</vt:lpstr>
      <vt:lpstr>Nursing Workforce Standards</vt:lpstr>
      <vt:lpstr>PowerPoint Presentation</vt:lpstr>
      <vt:lpstr>PowerPoint Presentation</vt:lpstr>
      <vt:lpstr>PowerPoint Presentation</vt:lpstr>
      <vt:lpstr>PowerPoint Presentation</vt:lpstr>
      <vt:lpstr>PowerPoint Presentation</vt:lpstr>
      <vt:lpstr>PowerPoint Presentation</vt:lpstr>
      <vt:lpstr>Importance of nurse leadership</vt:lpstr>
      <vt:lpstr>PowerPoint Presentation</vt:lpstr>
      <vt:lpstr>PowerPoint Presentation</vt:lpstr>
      <vt:lpstr>Country specific slides</vt:lpstr>
      <vt:lpstr>Setting specific slides</vt:lpstr>
      <vt:lpstr>PowerPoint Presentation</vt:lpstr>
      <vt:lpstr>Executive Level Nurses</vt:lpstr>
      <vt:lpstr>Executive Level Nurses</vt:lpstr>
      <vt:lpstr>Executive Level Nurse examples</vt:lpstr>
      <vt:lpstr>Independent sector example</vt:lpstr>
      <vt:lpstr>Care Home examples </vt:lpstr>
      <vt:lpstr>Care Home setting</vt:lpstr>
      <vt:lpstr>Care Home setting</vt:lpstr>
      <vt:lpstr>Advanced Nursing Practice example</vt:lpstr>
      <vt:lpstr>Advanced Nursing Practice</vt:lpstr>
      <vt:lpstr>Justice and Forensic Settings</vt:lpstr>
      <vt:lpstr>PowerPoint Presentation</vt:lpstr>
      <vt:lpstr>PowerPoint Presentation</vt:lpstr>
      <vt:lpstr>PowerPoint Presentation</vt:lpstr>
      <vt:lpstr>Feedback &amp; links and closing slide</vt:lpstr>
      <vt:lpstr>       Support for the Standards </vt:lpstr>
      <vt:lpstr>PowerPoint Presentation</vt:lpstr>
      <vt:lpstr>Any questions?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Wendy Preston</dc:creator>
  <cp:lastModifiedBy>Jay Musson</cp:lastModifiedBy>
  <cp:revision>72</cp:revision>
  <dcterms:created xsi:type="dcterms:W3CDTF">2021-05-17T14:49:50Z</dcterms:created>
  <dcterms:modified xsi:type="dcterms:W3CDTF">2023-11-07T11:39:58Z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e3c8a716-e1e6-4b72-b6a0-d46b00f2d941_Enabled">
    <vt:lpwstr>true</vt:lpwstr>
  </property>
  <property fmtid="{D5CDD505-2E9C-101B-9397-08002B2CF9AE}" pid="3" name="MSIP_Label_e3c8a716-e1e6-4b72-b6a0-d46b00f2d941_SetDate">
    <vt:lpwstr>2021-05-17T14:49:49Z</vt:lpwstr>
  </property>
  <property fmtid="{D5CDD505-2E9C-101B-9397-08002B2CF9AE}" pid="4" name="MSIP_Label_e3c8a716-e1e6-4b72-b6a0-d46b00f2d941_Method">
    <vt:lpwstr>Standard</vt:lpwstr>
  </property>
  <property fmtid="{D5CDD505-2E9C-101B-9397-08002B2CF9AE}" pid="5" name="MSIP_Label_e3c8a716-e1e6-4b72-b6a0-d46b00f2d941_Name">
    <vt:lpwstr>RCN - General</vt:lpwstr>
  </property>
  <property fmtid="{D5CDD505-2E9C-101B-9397-08002B2CF9AE}" pid="6" name="MSIP_Label_e3c8a716-e1e6-4b72-b6a0-d46b00f2d941_SiteId">
    <vt:lpwstr>0b5cffc7-20db-49d9-abc6-4261d1459e26</vt:lpwstr>
  </property>
  <property fmtid="{D5CDD505-2E9C-101B-9397-08002B2CF9AE}" pid="7" name="MSIP_Label_e3c8a716-e1e6-4b72-b6a0-d46b00f2d941_ActionId">
    <vt:lpwstr>9f70e9ad-c337-471c-b746-6f424f26bf78</vt:lpwstr>
  </property>
  <property fmtid="{D5CDD505-2E9C-101B-9397-08002B2CF9AE}" pid="8" name="MSIP_Label_e3c8a716-e1e6-4b72-b6a0-d46b00f2d941_ContentBits">
    <vt:lpwstr>0</vt:lpwstr>
  </property>
  <property fmtid="{D5CDD505-2E9C-101B-9397-08002B2CF9AE}" pid="9" name="ContentTypeId">
    <vt:lpwstr>0x01010099C396AB8FB43F4C90F744AF129E9F5E</vt:lpwstr>
  </property>
</Properties>
</file>